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6" r:id="rId2"/>
    <p:sldMasterId id="2147483678" r:id="rId3"/>
  </p:sldMasterIdLst>
  <p:notesMasterIdLst>
    <p:notesMasterId r:id="rId19"/>
  </p:notesMasterIdLst>
  <p:sldIdLst>
    <p:sldId id="256" r:id="rId4"/>
    <p:sldId id="270" r:id="rId5"/>
    <p:sldId id="257" r:id="rId6"/>
    <p:sldId id="266" r:id="rId7"/>
    <p:sldId id="258" r:id="rId8"/>
    <p:sldId id="268" r:id="rId9"/>
    <p:sldId id="269" r:id="rId10"/>
    <p:sldId id="261" r:id="rId11"/>
    <p:sldId id="260" r:id="rId12"/>
    <p:sldId id="262" r:id="rId13"/>
    <p:sldId id="264" r:id="rId14"/>
    <p:sldId id="263" r:id="rId15"/>
    <p:sldId id="265" r:id="rId16"/>
    <p:sldId id="267"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428" y="-3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1" d="100"/>
          <a:sy n="61" d="100"/>
        </p:scale>
        <p:origin x="-2093"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9A88C9-D50C-4564-B0AD-84B4DC3A8490}" type="datetimeFigureOut">
              <a:rPr lang="en-GB" smtClean="0"/>
              <a:t>02/06/2016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D9B163-20D6-421E-95BB-C90A485235C1}" type="slidenum">
              <a:rPr lang="en-GB" smtClean="0"/>
              <a:t>‹#›</a:t>
            </a:fld>
            <a:endParaRPr lang="en-GB"/>
          </a:p>
        </p:txBody>
      </p:sp>
    </p:spTree>
    <p:extLst>
      <p:ext uri="{BB962C8B-B14F-4D97-AF65-F5344CB8AC3E}">
        <p14:creationId xmlns:p14="http://schemas.microsoft.com/office/powerpoint/2010/main" val="2674969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D9B163-20D6-421E-95BB-C90A485235C1}" type="slidenum">
              <a:rPr lang="en-GB" smtClean="0"/>
              <a:t>1</a:t>
            </a:fld>
            <a:endParaRPr lang="en-GB"/>
          </a:p>
        </p:txBody>
      </p:sp>
    </p:spTree>
    <p:extLst>
      <p:ext uri="{BB962C8B-B14F-4D97-AF65-F5344CB8AC3E}">
        <p14:creationId xmlns:p14="http://schemas.microsoft.com/office/powerpoint/2010/main" val="2477020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D9B163-20D6-421E-95BB-C90A485235C1}" type="slidenum">
              <a:rPr lang="en-GB" smtClean="0"/>
              <a:t>2</a:t>
            </a:fld>
            <a:endParaRPr lang="en-GB"/>
          </a:p>
        </p:txBody>
      </p:sp>
    </p:spTree>
    <p:extLst>
      <p:ext uri="{BB962C8B-B14F-4D97-AF65-F5344CB8AC3E}">
        <p14:creationId xmlns:p14="http://schemas.microsoft.com/office/powerpoint/2010/main" val="1278412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D9B163-20D6-421E-95BB-C90A485235C1}" type="slidenum">
              <a:rPr lang="en-GB" smtClean="0"/>
              <a:t>3</a:t>
            </a:fld>
            <a:endParaRPr lang="en-GB"/>
          </a:p>
        </p:txBody>
      </p:sp>
    </p:spTree>
    <p:extLst>
      <p:ext uri="{BB962C8B-B14F-4D97-AF65-F5344CB8AC3E}">
        <p14:creationId xmlns:p14="http://schemas.microsoft.com/office/powerpoint/2010/main" val="1259281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D9B163-20D6-421E-95BB-C90A485235C1}" type="slidenum">
              <a:rPr lang="en-GB" smtClean="0"/>
              <a:t>4</a:t>
            </a:fld>
            <a:endParaRPr lang="en-GB"/>
          </a:p>
        </p:txBody>
      </p:sp>
    </p:spTree>
    <p:extLst>
      <p:ext uri="{BB962C8B-B14F-4D97-AF65-F5344CB8AC3E}">
        <p14:creationId xmlns:p14="http://schemas.microsoft.com/office/powerpoint/2010/main" val="4017218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D9B163-20D6-421E-95BB-C90A485235C1}" type="slidenum">
              <a:rPr lang="en-GB" smtClean="0"/>
              <a:t>5</a:t>
            </a:fld>
            <a:endParaRPr lang="en-GB"/>
          </a:p>
        </p:txBody>
      </p:sp>
    </p:spTree>
    <p:extLst>
      <p:ext uri="{BB962C8B-B14F-4D97-AF65-F5344CB8AC3E}">
        <p14:creationId xmlns:p14="http://schemas.microsoft.com/office/powerpoint/2010/main" val="474011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D9B163-20D6-421E-95BB-C90A485235C1}" type="slidenum">
              <a:rPr lang="en-GB" smtClean="0"/>
              <a:t>6</a:t>
            </a:fld>
            <a:endParaRPr lang="en-GB"/>
          </a:p>
        </p:txBody>
      </p:sp>
    </p:spTree>
    <p:extLst>
      <p:ext uri="{BB962C8B-B14F-4D97-AF65-F5344CB8AC3E}">
        <p14:creationId xmlns:p14="http://schemas.microsoft.com/office/powerpoint/2010/main" val="373954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D9B163-20D6-421E-95BB-C90A485235C1}" type="slidenum">
              <a:rPr lang="en-GB" smtClean="0"/>
              <a:t>7</a:t>
            </a:fld>
            <a:endParaRPr lang="en-GB"/>
          </a:p>
        </p:txBody>
      </p:sp>
    </p:spTree>
    <p:extLst>
      <p:ext uri="{BB962C8B-B14F-4D97-AF65-F5344CB8AC3E}">
        <p14:creationId xmlns:p14="http://schemas.microsoft.com/office/powerpoint/2010/main" val="3485308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4904012"/>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780108"/>
          </a:xfrm>
          <a:prstGeom prst="rect">
            <a:avLst/>
          </a:prstGeo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a:prstGeom prst="rect">
            <a:avLst/>
          </a:prstGeo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3A5910E8-BFDF-4C95-83CF-402453164564}" type="datetimeFigureOut">
              <a:rPr lang="en-GB" smtClean="0"/>
              <a:t>02/06/2016</a:t>
            </a:fld>
            <a:endParaRPr lang="en-GB"/>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76AC49AD-D00F-4107-8A9D-DDB3A35DED5F}" type="slidenum">
              <a:rPr lang="en-GB" smtClean="0"/>
              <a:t>‹#›</a:t>
            </a:fld>
            <a:endParaRPr lang="en-GB"/>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675467"/>
            <a:ext cx="7408333" cy="3450696"/>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3A5910E8-BFDF-4C95-83CF-402453164564}" type="datetimeFigureOut">
              <a:rPr lang="en-GB" smtClean="0"/>
              <a:t>02/06/2016</a:t>
            </a:fld>
            <a:endParaRPr lang="en-GB"/>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76AC49AD-D00F-4107-8A9D-DDB3A35DED5F}" type="slidenum">
              <a:rPr lang="en-GB" smtClean="0"/>
              <a:t>‹#›</a:t>
            </a:fld>
            <a:endParaRPr lang="en-GB"/>
          </a:p>
        </p:txBody>
      </p:sp>
      <p:sp>
        <p:nvSpPr>
          <p:cNvPr id="7" name="Title 6"/>
          <p:cNvSpPr>
            <a:spLocks noGrp="1"/>
          </p:cNvSpPr>
          <p:nvPr>
            <p:ph type="title"/>
          </p:nvPr>
        </p:nvSpPr>
        <p:spPr>
          <a:xfrm>
            <a:off x="457200" y="338328"/>
            <a:ext cx="8229600" cy="1252728"/>
          </a:xfrm>
          <a:prstGeom prst="rect">
            <a:avLst/>
          </a:prstGeom>
        </p:spPr>
        <p:txBody>
          <a:bodyPr/>
          <a:lstStyle/>
          <a:p>
            <a:r>
              <a:rPr lang="en-US" smtClean="0"/>
              <a:t>Click to edit Master title style</a:t>
            </a:r>
            <a:endParaRPr 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7236202"/>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4904012"/>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4904012"/>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3.xml"/><Relationship Id="rId1" Type="http://schemas.openxmlformats.org/officeDocument/2006/relationships/slideLayout" Target="../slideLayouts/slideLayout6.xml"/><Relationship Id="rId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51520" y="5807601"/>
            <a:ext cx="8640960" cy="933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16634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80" r:id="rId4"/>
  </p:sldLayoutIdLst>
  <p:transition spd="slow">
    <p:wip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1232902"/>
      </p:ext>
    </p:extLst>
  </p:cSld>
  <p:clrMap bg1="lt1" tx1="dk1" bg2="lt2" tx2="dk2" accent1="accent1" accent2="accent2" accent3="accent3" accent4="accent4" accent5="accent5" accent6="accent6" hlink="hlink" folHlink="folHlink"/>
  <p:sldLayoutIdLst>
    <p:sldLayoutId id="2147483677" r:id="rId1"/>
  </p:sldLayoutIdLst>
  <p:transition spd="slow">
    <p:wip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00006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1549" y="5589240"/>
            <a:ext cx="1108923" cy="994083"/>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59832" y="6046664"/>
            <a:ext cx="4320480" cy="345344"/>
          </a:xfrm>
          <a:prstGeom prst="rect">
            <a:avLst/>
          </a:prstGeom>
        </p:spPr>
      </p:pic>
    </p:spTree>
    <p:extLst>
      <p:ext uri="{BB962C8B-B14F-4D97-AF65-F5344CB8AC3E}">
        <p14:creationId xmlns:p14="http://schemas.microsoft.com/office/powerpoint/2010/main" val="2051663412"/>
      </p:ext>
    </p:extLst>
  </p:cSld>
  <p:clrMap bg1="lt1" tx1="dk1" bg2="lt2" tx2="dk2" accent1="accent1" accent2="accent2" accent3="accent3" accent4="accent4" accent5="accent5" accent6="accent6" hlink="hlink" folHlink="folHlink"/>
  <p:sldLayoutIdLst>
    <p:sldLayoutId id="2147483679" r:id="rId1"/>
  </p:sldLayoutIdLst>
  <p:transition spd="slow">
    <p:wip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576" y="1772816"/>
            <a:ext cx="7869936" cy="4535424"/>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720" y="417166"/>
            <a:ext cx="4464496" cy="1643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2361740"/>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348880"/>
            <a:ext cx="7408333" cy="3450696"/>
          </a:xfrm>
        </p:spPr>
        <p:txBody>
          <a:bodyPr>
            <a:normAutofit fontScale="92500" lnSpcReduction="10000"/>
          </a:bodyPr>
          <a:lstStyle/>
          <a:p>
            <a:pPr marL="0" indent="0">
              <a:buNone/>
            </a:pPr>
            <a:r>
              <a:rPr lang="en-GB" sz="2600" dirty="0" smtClean="0"/>
              <a:t>An interim report has been produced but has still </a:t>
            </a:r>
            <a:r>
              <a:rPr lang="en-GB" sz="2600" dirty="0"/>
              <a:t>not </a:t>
            </a:r>
            <a:r>
              <a:rPr lang="en-GB" sz="2600" dirty="0" smtClean="0"/>
              <a:t>been published – despite the March deadline!</a:t>
            </a:r>
          </a:p>
          <a:p>
            <a:pPr marL="0" indent="0">
              <a:buNone/>
            </a:pPr>
            <a:endParaRPr lang="en-GB" sz="900" dirty="0"/>
          </a:p>
          <a:p>
            <a:pPr marL="0" indent="0">
              <a:buNone/>
            </a:pPr>
            <a:r>
              <a:rPr lang="en-GB" sz="2600" dirty="0" smtClean="0"/>
              <a:t>It falls far short of EIS expectations on cutting excessive workload in </a:t>
            </a:r>
            <a:r>
              <a:rPr lang="en-GB" sz="2600" smtClean="0"/>
              <a:t>session </a:t>
            </a:r>
            <a:r>
              <a:rPr lang="en-GB" sz="2600" smtClean="0"/>
              <a:t>2016/17:</a:t>
            </a:r>
            <a:endParaRPr lang="en-GB" sz="2600" dirty="0" smtClean="0"/>
          </a:p>
          <a:p>
            <a:r>
              <a:rPr lang="en-GB" sz="2600" b="1" dirty="0" smtClean="0"/>
              <a:t>No</a:t>
            </a:r>
            <a:r>
              <a:rPr lang="en-GB" sz="2600" dirty="0" smtClean="0"/>
              <a:t> reduction in internal assessment demands</a:t>
            </a:r>
          </a:p>
          <a:p>
            <a:r>
              <a:rPr lang="en-GB" sz="2600" b="1" dirty="0"/>
              <a:t>No</a:t>
            </a:r>
            <a:r>
              <a:rPr lang="en-GB" sz="2600" dirty="0"/>
              <a:t> removal of </a:t>
            </a:r>
            <a:r>
              <a:rPr lang="en-GB" sz="2600" dirty="0" smtClean="0"/>
              <a:t>assessment duplication (unit/exams)</a:t>
            </a:r>
          </a:p>
          <a:p>
            <a:r>
              <a:rPr lang="en-GB" sz="2600" b="1" dirty="0" smtClean="0"/>
              <a:t>No</a:t>
            </a:r>
            <a:r>
              <a:rPr lang="en-GB" sz="2600" dirty="0" smtClean="0"/>
              <a:t> acceptance of unit assessments being non-mandatory at N5 and Higher</a:t>
            </a:r>
            <a:endParaRPr lang="en-GB" sz="2600" dirty="0"/>
          </a:p>
          <a:p>
            <a:endParaRPr lang="en-GB" dirty="0"/>
          </a:p>
        </p:txBody>
      </p:sp>
      <p:sp>
        <p:nvSpPr>
          <p:cNvPr id="2" name="Title 1"/>
          <p:cNvSpPr>
            <a:spLocks noGrp="1"/>
          </p:cNvSpPr>
          <p:nvPr>
            <p:ph type="title"/>
          </p:nvPr>
        </p:nvSpPr>
        <p:spPr/>
        <p:txBody>
          <a:bodyPr>
            <a:normAutofit fontScale="90000"/>
          </a:bodyPr>
          <a:lstStyle/>
          <a:p>
            <a:r>
              <a:rPr lang="en-GB" sz="6700" b="1" dirty="0" smtClean="0">
                <a:latin typeface="Franklin Gothic Demi" panose="020B0703020102020204" pitchFamily="34" charset="0"/>
              </a:rPr>
              <a:t>National </a:t>
            </a:r>
            <a:r>
              <a:rPr lang="en-GB" sz="6700" b="1" dirty="0">
                <a:latin typeface="Franklin Gothic Demi" panose="020B0703020102020204" pitchFamily="34" charset="0"/>
              </a:rPr>
              <a:t>Qualifications Review Group</a:t>
            </a:r>
            <a:r>
              <a:rPr lang="en-GB" dirty="0"/>
              <a:t/>
            </a:r>
            <a:br>
              <a:rPr lang="en-GB" dirty="0"/>
            </a:br>
            <a:endParaRPr lang="en-GB" dirty="0"/>
          </a:p>
        </p:txBody>
      </p:sp>
    </p:spTree>
    <p:extLst>
      <p:ext uri="{BB962C8B-B14F-4D97-AF65-F5344CB8AC3E}">
        <p14:creationId xmlns:p14="http://schemas.microsoft.com/office/powerpoint/2010/main" val="210620139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GB" dirty="0" smtClean="0"/>
              <a:t>Two welcome changes:</a:t>
            </a:r>
          </a:p>
          <a:p>
            <a:r>
              <a:rPr lang="en-GB" dirty="0" smtClean="0"/>
              <a:t>Random selection unit verification suspended pending a review (hard fought for within the Review Group)</a:t>
            </a:r>
          </a:p>
          <a:p>
            <a:r>
              <a:rPr lang="en-GB" dirty="0" smtClean="0"/>
              <a:t>Thresholds for Unit passes</a:t>
            </a:r>
          </a:p>
          <a:p>
            <a:pPr marL="0" indent="0">
              <a:buNone/>
            </a:pPr>
            <a:endParaRPr lang="en-GB" dirty="0" smtClean="0"/>
          </a:p>
          <a:p>
            <a:pPr marL="0" indent="0">
              <a:buNone/>
            </a:pPr>
            <a:r>
              <a:rPr lang="en-GB" b="1" dirty="0" smtClean="0"/>
              <a:t>EIS Executive and Council were clear, however, that these limited changes would not have significant impact on reducing excessive workload nor on reducing the assessment burden on pupils and therefore confirmed a move to a statutory ballot.</a:t>
            </a:r>
            <a:endParaRPr lang="en-GB" b="1" dirty="0"/>
          </a:p>
        </p:txBody>
      </p:sp>
      <p:sp>
        <p:nvSpPr>
          <p:cNvPr id="2" name="Title 1"/>
          <p:cNvSpPr>
            <a:spLocks noGrp="1"/>
          </p:cNvSpPr>
          <p:nvPr>
            <p:ph type="title"/>
          </p:nvPr>
        </p:nvSpPr>
        <p:spPr/>
        <p:txBody>
          <a:bodyPr>
            <a:noAutofit/>
          </a:bodyPr>
          <a:lstStyle/>
          <a:p>
            <a:r>
              <a:rPr lang="en-GB" sz="6000" b="1" dirty="0">
                <a:latin typeface="Franklin Gothic Demi" panose="020B0703020102020204" pitchFamily="34" charset="0"/>
              </a:rPr>
              <a:t>National Qualifications Review Group</a:t>
            </a:r>
          </a:p>
        </p:txBody>
      </p:sp>
    </p:spTree>
    <p:extLst>
      <p:ext uri="{BB962C8B-B14F-4D97-AF65-F5344CB8AC3E}">
        <p14:creationId xmlns:p14="http://schemas.microsoft.com/office/powerpoint/2010/main" val="348382920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204864"/>
            <a:ext cx="7408333" cy="3450696"/>
          </a:xfrm>
        </p:spPr>
        <p:txBody>
          <a:bodyPr>
            <a:normAutofit fontScale="70000" lnSpcReduction="20000"/>
          </a:bodyPr>
          <a:lstStyle/>
          <a:p>
            <a:pPr marL="0" indent="0" hangingPunct="0">
              <a:buNone/>
            </a:pPr>
            <a:r>
              <a:rPr lang="en-GB" b="1" dirty="0" smtClean="0">
                <a:solidFill>
                  <a:srgbClr val="FF0000"/>
                </a:solidFill>
              </a:rPr>
              <a:t>Q </a:t>
            </a:r>
            <a:r>
              <a:rPr lang="en-GB" b="1" dirty="0" smtClean="0"/>
              <a:t>ARE YOU PREPARED TO TAKE PART IN INDUSTRIAL ACTION SHORT OF STRIKE ACTION AMOUNTING TO A BOYCOTT OF </a:t>
            </a:r>
            <a:br>
              <a:rPr lang="en-GB" b="1" dirty="0" smtClean="0"/>
            </a:br>
            <a:r>
              <a:rPr lang="en-GB" b="1" dirty="0" smtClean="0"/>
              <a:t>CO-OPERATION WITH THE SQA?  YES/NO</a:t>
            </a:r>
            <a:endParaRPr lang="en-GB" dirty="0" smtClean="0"/>
          </a:p>
          <a:p>
            <a:pPr marL="0" indent="0">
              <a:buNone/>
            </a:pPr>
            <a:endParaRPr lang="en-GB" sz="1100" dirty="0" smtClean="0"/>
          </a:p>
          <a:p>
            <a:pPr marL="0" indent="0">
              <a:buNone/>
            </a:pPr>
            <a:r>
              <a:rPr lang="en-GB" dirty="0" smtClean="0"/>
              <a:t>Purpose of the action:</a:t>
            </a:r>
          </a:p>
          <a:p>
            <a:r>
              <a:rPr lang="en-GB" dirty="0"/>
              <a:t>To act collectively to maintain pressure for significant changes to reduce the workload and assessment </a:t>
            </a:r>
            <a:r>
              <a:rPr lang="en-GB" dirty="0" smtClean="0"/>
              <a:t>burden</a:t>
            </a:r>
            <a:br>
              <a:rPr lang="en-GB" dirty="0" smtClean="0"/>
            </a:br>
            <a:endParaRPr lang="en-GB" sz="1100" dirty="0"/>
          </a:p>
          <a:p>
            <a:r>
              <a:rPr lang="en-GB" dirty="0" smtClean="0"/>
              <a:t>To move the system on from recognising the problem to implementing solutions</a:t>
            </a:r>
            <a:br>
              <a:rPr lang="en-GB" dirty="0" smtClean="0"/>
            </a:br>
            <a:endParaRPr lang="en-GB" sz="1100" dirty="0" smtClean="0"/>
          </a:p>
          <a:p>
            <a:r>
              <a:rPr lang="en-GB" dirty="0"/>
              <a:t>To hold SQA to account</a:t>
            </a:r>
          </a:p>
          <a:p>
            <a:pPr marL="0" indent="0">
              <a:buNone/>
            </a:pPr>
            <a:endParaRPr lang="en-GB" dirty="0" smtClean="0"/>
          </a:p>
          <a:p>
            <a:endParaRPr lang="en-GB" dirty="0"/>
          </a:p>
        </p:txBody>
      </p:sp>
      <p:sp>
        <p:nvSpPr>
          <p:cNvPr id="2" name="Title 1"/>
          <p:cNvSpPr>
            <a:spLocks noGrp="1"/>
          </p:cNvSpPr>
          <p:nvPr>
            <p:ph type="title"/>
          </p:nvPr>
        </p:nvSpPr>
        <p:spPr/>
        <p:txBody>
          <a:bodyPr>
            <a:normAutofit fontScale="90000"/>
          </a:bodyPr>
          <a:lstStyle/>
          <a:p>
            <a:r>
              <a:rPr lang="en-GB" sz="5800" b="1" dirty="0" smtClean="0">
                <a:latin typeface="Franklin Gothic Demi" panose="020B0703020102020204" pitchFamily="34" charset="0"/>
              </a:rPr>
              <a:t>Statutory </a:t>
            </a:r>
            <a:r>
              <a:rPr lang="en-GB" sz="5800" b="1" dirty="0">
                <a:latin typeface="Franklin Gothic Demi" panose="020B0703020102020204" pitchFamily="34" charset="0"/>
              </a:rPr>
              <a:t>Ballot on action short of strike</a:t>
            </a:r>
            <a:r>
              <a:rPr lang="en-GB" sz="5300" b="1" dirty="0">
                <a:latin typeface="Franklin Gothic Demi" panose="020B0703020102020204" pitchFamily="34" charset="0"/>
              </a:rPr>
              <a:t/>
            </a:r>
            <a:br>
              <a:rPr lang="en-GB" sz="5300" b="1" dirty="0">
                <a:latin typeface="Franklin Gothic Demi" panose="020B0703020102020204" pitchFamily="34" charset="0"/>
              </a:rPr>
            </a:br>
            <a:endParaRPr lang="en-GB" sz="5300" b="1" dirty="0">
              <a:latin typeface="Franklin Gothic Demi" panose="020B0703020102020204" pitchFamily="34" charset="0"/>
            </a:endParaRPr>
          </a:p>
        </p:txBody>
      </p:sp>
    </p:spTree>
    <p:extLst>
      <p:ext uri="{BB962C8B-B14F-4D97-AF65-F5344CB8AC3E}">
        <p14:creationId xmlns:p14="http://schemas.microsoft.com/office/powerpoint/2010/main" val="68548928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844824"/>
            <a:ext cx="7408333" cy="3450696"/>
          </a:xfrm>
        </p:spPr>
        <p:txBody>
          <a:bodyPr>
            <a:normAutofit fontScale="85000" lnSpcReduction="20000"/>
          </a:bodyPr>
          <a:lstStyle/>
          <a:p>
            <a:r>
              <a:rPr lang="en-GB" sz="3000" dirty="0" smtClean="0"/>
              <a:t>Ballot opens </a:t>
            </a:r>
            <a:r>
              <a:rPr lang="en-GB" sz="3000" b="1" dirty="0" smtClean="0"/>
              <a:t>24</a:t>
            </a:r>
            <a:r>
              <a:rPr lang="en-GB" sz="3000" b="1" baseline="30000" dirty="0" smtClean="0"/>
              <a:t>th</a:t>
            </a:r>
            <a:r>
              <a:rPr lang="en-GB" sz="3000" b="1" dirty="0" smtClean="0"/>
              <a:t> May</a:t>
            </a:r>
            <a:br>
              <a:rPr lang="en-GB" sz="3000" b="1" dirty="0" smtClean="0"/>
            </a:br>
            <a:endParaRPr lang="en-GB" sz="900" b="1" dirty="0" smtClean="0"/>
          </a:p>
          <a:p>
            <a:r>
              <a:rPr lang="en-GB" sz="3000" dirty="0" smtClean="0"/>
              <a:t>Closes </a:t>
            </a:r>
            <a:r>
              <a:rPr lang="en-GB" sz="3000" b="1" dirty="0" smtClean="0"/>
              <a:t>June 16</a:t>
            </a:r>
            <a:r>
              <a:rPr lang="en-GB" sz="3000" b="1" baseline="30000" dirty="0" smtClean="0"/>
              <a:t>th</a:t>
            </a:r>
            <a:br>
              <a:rPr lang="en-GB" sz="3000" b="1" baseline="30000" dirty="0" smtClean="0"/>
            </a:br>
            <a:endParaRPr lang="en-GB" sz="900" b="1" dirty="0" smtClean="0"/>
          </a:p>
          <a:p>
            <a:r>
              <a:rPr lang="en-GB" sz="3000" dirty="0" smtClean="0"/>
              <a:t>High turnout essential – UK Government’s TU Bill could become law meaning that abstentions, effectively, count as No votes</a:t>
            </a:r>
            <a:br>
              <a:rPr lang="en-GB" sz="3000" dirty="0" smtClean="0"/>
            </a:br>
            <a:endParaRPr lang="en-GB" sz="900" dirty="0" smtClean="0"/>
          </a:p>
          <a:p>
            <a:r>
              <a:rPr lang="en-GB" sz="3000" dirty="0" smtClean="0"/>
              <a:t>Review Group will continue – further report due later this year – the EIS will continue to engage in discussions</a:t>
            </a:r>
          </a:p>
          <a:p>
            <a:pPr marL="0" indent="0">
              <a:buNone/>
            </a:pPr>
            <a:endParaRPr lang="en-GB" dirty="0" smtClean="0"/>
          </a:p>
        </p:txBody>
      </p:sp>
      <p:sp>
        <p:nvSpPr>
          <p:cNvPr id="2" name="Title 1"/>
          <p:cNvSpPr>
            <a:spLocks noGrp="1"/>
          </p:cNvSpPr>
          <p:nvPr>
            <p:ph type="title"/>
          </p:nvPr>
        </p:nvSpPr>
        <p:spPr/>
        <p:txBody>
          <a:bodyPr>
            <a:normAutofit/>
          </a:bodyPr>
          <a:lstStyle/>
          <a:p>
            <a:r>
              <a:rPr lang="en-GB" sz="7200" b="1" dirty="0">
                <a:latin typeface="Franklin Gothic Demi" panose="020B0703020102020204" pitchFamily="34" charset="0"/>
              </a:rPr>
              <a:t>What next?</a:t>
            </a:r>
          </a:p>
        </p:txBody>
      </p:sp>
    </p:spTree>
    <p:extLst>
      <p:ext uri="{BB962C8B-B14F-4D97-AF65-F5344CB8AC3E}">
        <p14:creationId xmlns:p14="http://schemas.microsoft.com/office/powerpoint/2010/main" val="256728949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994528"/>
            <a:ext cx="7408333" cy="3450696"/>
          </a:xfrm>
        </p:spPr>
        <p:txBody>
          <a:bodyPr>
            <a:normAutofit fontScale="85000" lnSpcReduction="20000"/>
          </a:bodyPr>
          <a:lstStyle/>
          <a:p>
            <a:pPr marL="0" indent="0">
              <a:buNone/>
            </a:pPr>
            <a:r>
              <a:rPr lang="en-GB" dirty="0" smtClean="0"/>
              <a:t>It has been the collective </a:t>
            </a:r>
            <a:r>
              <a:rPr lang="en-GB" dirty="0"/>
              <a:t>voice </a:t>
            </a:r>
            <a:r>
              <a:rPr lang="en-GB" dirty="0" smtClean="0"/>
              <a:t>of the EIS which has </a:t>
            </a:r>
            <a:r>
              <a:rPr lang="en-GB" dirty="0"/>
              <a:t>moved this agenda forward – </a:t>
            </a:r>
            <a:r>
              <a:rPr lang="en-GB" dirty="0" smtClean="0"/>
              <a:t>we need to maintain momentum and to strengthen that voice. </a:t>
            </a:r>
          </a:p>
          <a:p>
            <a:pPr marL="0" indent="0">
              <a:buNone/>
            </a:pPr>
            <a:endParaRPr lang="en-GB" dirty="0"/>
          </a:p>
          <a:p>
            <a:pPr marL="0" indent="0">
              <a:buNone/>
            </a:pPr>
            <a:r>
              <a:rPr lang="en-GB" dirty="0" smtClean="0"/>
              <a:t>You are urged to use your vote in this ballot -</a:t>
            </a:r>
          </a:p>
          <a:p>
            <a:pPr marL="0" indent="0">
              <a:buNone/>
            </a:pPr>
            <a:r>
              <a:rPr lang="en-GB" dirty="0" smtClean="0"/>
              <a:t>  	Vote</a:t>
            </a:r>
            <a:r>
              <a:rPr lang="en-GB" b="1" dirty="0" smtClean="0"/>
              <a:t> </a:t>
            </a:r>
            <a:r>
              <a:rPr lang="en-GB" b="1" dirty="0" smtClean="0">
                <a:solidFill>
                  <a:srgbClr val="FF0000"/>
                </a:solidFill>
              </a:rPr>
              <a:t>Yes</a:t>
            </a:r>
            <a:r>
              <a:rPr lang="en-GB" b="1" dirty="0" smtClean="0"/>
              <a:t> </a:t>
            </a:r>
            <a:r>
              <a:rPr lang="en-GB" dirty="0" smtClean="0"/>
              <a:t>for a reduction in workload</a:t>
            </a:r>
          </a:p>
          <a:p>
            <a:pPr marL="0" indent="0">
              <a:buNone/>
            </a:pPr>
            <a:r>
              <a:rPr lang="en-GB" dirty="0" smtClean="0"/>
              <a:t>	Vote </a:t>
            </a:r>
            <a:r>
              <a:rPr lang="en-GB" b="1" dirty="0" smtClean="0">
                <a:solidFill>
                  <a:srgbClr val="FF0000"/>
                </a:solidFill>
              </a:rPr>
              <a:t>Yes</a:t>
            </a:r>
            <a:r>
              <a:rPr lang="en-GB" dirty="0" smtClean="0"/>
              <a:t> for a strong collective voice</a:t>
            </a:r>
          </a:p>
          <a:p>
            <a:pPr marL="0" indent="0">
              <a:buNone/>
            </a:pPr>
            <a:r>
              <a:rPr lang="en-GB" dirty="0" smtClean="0"/>
              <a:t>	Vote </a:t>
            </a:r>
            <a:r>
              <a:rPr lang="en-GB" b="1" dirty="0">
                <a:solidFill>
                  <a:srgbClr val="FF0000"/>
                </a:solidFill>
              </a:rPr>
              <a:t>Yes</a:t>
            </a:r>
            <a:r>
              <a:rPr lang="en-GB" dirty="0"/>
              <a:t> </a:t>
            </a:r>
            <a:r>
              <a:rPr lang="en-GB" dirty="0" smtClean="0"/>
              <a:t>for action short of strike</a:t>
            </a:r>
            <a:endParaRPr lang="en-GB" dirty="0"/>
          </a:p>
          <a:p>
            <a:pPr marL="0" indent="0">
              <a:buNone/>
            </a:pPr>
            <a:endParaRPr lang="en-GB" dirty="0"/>
          </a:p>
          <a:p>
            <a:pPr marL="0" indent="0">
              <a:buNone/>
            </a:pPr>
            <a:endParaRPr lang="en-GB" dirty="0" smtClean="0"/>
          </a:p>
        </p:txBody>
      </p:sp>
      <p:sp>
        <p:nvSpPr>
          <p:cNvPr id="2" name="Title 1"/>
          <p:cNvSpPr>
            <a:spLocks noGrp="1"/>
          </p:cNvSpPr>
          <p:nvPr>
            <p:ph type="title"/>
          </p:nvPr>
        </p:nvSpPr>
        <p:spPr/>
        <p:txBody>
          <a:bodyPr>
            <a:normAutofit/>
          </a:bodyPr>
          <a:lstStyle/>
          <a:p>
            <a:r>
              <a:rPr lang="en-GB" sz="7200" b="1" dirty="0" smtClean="0">
                <a:latin typeface="Franklin Gothic Demi" panose="020B0703020102020204" pitchFamily="34" charset="0"/>
              </a:rPr>
              <a:t>Use Your Vote!</a:t>
            </a:r>
            <a:endParaRPr lang="en-GB" sz="7200" b="1" dirty="0">
              <a:latin typeface="Franklin Gothic Demi" panose="020B0703020102020204" pitchFamily="34" charset="0"/>
            </a:endParaRPr>
          </a:p>
        </p:txBody>
      </p:sp>
    </p:spTree>
    <p:extLst>
      <p:ext uri="{BB962C8B-B14F-4D97-AF65-F5344CB8AC3E}">
        <p14:creationId xmlns:p14="http://schemas.microsoft.com/office/powerpoint/2010/main" val="36730573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88640"/>
            <a:ext cx="8192592" cy="6057436"/>
          </a:xfrm>
          <a:prstGeom prst="rect">
            <a:avLst/>
          </a:prstGeom>
        </p:spPr>
      </p:pic>
    </p:spTree>
    <p:extLst>
      <p:ext uri="{BB962C8B-B14F-4D97-AF65-F5344CB8AC3E}">
        <p14:creationId xmlns:p14="http://schemas.microsoft.com/office/powerpoint/2010/main" val="3923693261"/>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88640"/>
            <a:ext cx="8192592" cy="6057436"/>
          </a:xfrm>
          <a:prstGeom prst="rect">
            <a:avLst/>
          </a:prstGeom>
        </p:spPr>
      </p:pic>
    </p:spTree>
    <p:extLst>
      <p:ext uri="{BB962C8B-B14F-4D97-AF65-F5344CB8AC3E}">
        <p14:creationId xmlns:p14="http://schemas.microsoft.com/office/powerpoint/2010/main" val="380434040"/>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916832"/>
            <a:ext cx="7660373" cy="3450696"/>
          </a:xfrm>
        </p:spPr>
        <p:txBody>
          <a:bodyPr>
            <a:normAutofit fontScale="92500" lnSpcReduction="20000"/>
          </a:bodyPr>
          <a:lstStyle/>
          <a:p>
            <a:r>
              <a:rPr lang="en-GB" dirty="0" smtClean="0"/>
              <a:t>The EIS has argued consistently that the timeline around the introduction of the new Qualifications has been rushed, giving schools insufficient time to absorb and plan for the changes</a:t>
            </a:r>
            <a:br>
              <a:rPr lang="en-GB" dirty="0" smtClean="0"/>
            </a:br>
            <a:endParaRPr lang="en-GB" sz="1200" dirty="0" smtClean="0"/>
          </a:p>
          <a:p>
            <a:r>
              <a:rPr lang="en-GB" dirty="0" smtClean="0"/>
              <a:t>For mainly political reasons, however, school session 2013/14 saw N4 and N5 introduced, with Highers joining them the following year </a:t>
            </a:r>
            <a:endParaRPr lang="en-GB" dirty="0"/>
          </a:p>
        </p:txBody>
      </p:sp>
      <p:sp>
        <p:nvSpPr>
          <p:cNvPr id="2" name="Title 1"/>
          <p:cNvSpPr>
            <a:spLocks noGrp="1"/>
          </p:cNvSpPr>
          <p:nvPr>
            <p:ph type="title"/>
          </p:nvPr>
        </p:nvSpPr>
        <p:spPr/>
        <p:txBody>
          <a:bodyPr>
            <a:normAutofit/>
          </a:bodyPr>
          <a:lstStyle/>
          <a:p>
            <a:r>
              <a:rPr lang="en-GB" sz="7200" b="1" dirty="0" smtClean="0">
                <a:latin typeface="Franklin Gothic Demi" panose="020B0703020102020204" pitchFamily="34" charset="0"/>
              </a:rPr>
              <a:t>Why now?</a:t>
            </a:r>
            <a:endParaRPr lang="en-GB" sz="7200" b="1" dirty="0">
              <a:latin typeface="Franklin Gothic Demi" panose="020B0703020102020204" pitchFamily="34" charset="0"/>
            </a:endParaRPr>
          </a:p>
        </p:txBody>
      </p:sp>
    </p:spTree>
    <p:extLst>
      <p:ext uri="{BB962C8B-B14F-4D97-AF65-F5344CB8AC3E}">
        <p14:creationId xmlns:p14="http://schemas.microsoft.com/office/powerpoint/2010/main" val="428964240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850512"/>
            <a:ext cx="7408333" cy="3450696"/>
          </a:xfrm>
        </p:spPr>
        <p:txBody>
          <a:bodyPr>
            <a:normAutofit fontScale="85000" lnSpcReduction="10000"/>
          </a:bodyPr>
          <a:lstStyle/>
          <a:p>
            <a:r>
              <a:rPr lang="en-GB" dirty="0" smtClean="0"/>
              <a:t>From the outset the workload demands on schools have been excessive</a:t>
            </a:r>
            <a:br>
              <a:rPr lang="en-GB" dirty="0" smtClean="0"/>
            </a:br>
            <a:r>
              <a:rPr lang="en-GB" sz="900" dirty="0" smtClean="0"/>
              <a:t> </a:t>
            </a:r>
            <a:endParaRPr lang="en-GB" sz="900" dirty="0"/>
          </a:p>
          <a:p>
            <a:r>
              <a:rPr lang="en-GB" dirty="0" smtClean="0"/>
              <a:t>The key driver of this workload has been internal unit assessment, linked to completely disproportionate verification demands from SQA</a:t>
            </a:r>
            <a:br>
              <a:rPr lang="en-GB" dirty="0" smtClean="0"/>
            </a:br>
            <a:endParaRPr lang="en-GB" sz="900" dirty="0" smtClean="0"/>
          </a:p>
          <a:p>
            <a:r>
              <a:rPr lang="en-GB" b="1" dirty="0" smtClean="0"/>
              <a:t>Teachers delivered for pupils but despite recognition of the concerns raised, redress has been limited</a:t>
            </a:r>
          </a:p>
        </p:txBody>
      </p:sp>
      <p:sp>
        <p:nvSpPr>
          <p:cNvPr id="2" name="Title 1"/>
          <p:cNvSpPr>
            <a:spLocks noGrp="1"/>
          </p:cNvSpPr>
          <p:nvPr>
            <p:ph type="title"/>
          </p:nvPr>
        </p:nvSpPr>
        <p:spPr/>
        <p:txBody>
          <a:bodyPr>
            <a:normAutofit/>
          </a:bodyPr>
          <a:lstStyle/>
          <a:p>
            <a:r>
              <a:rPr lang="en-GB" sz="7200" b="1" dirty="0" smtClean="0">
                <a:latin typeface="Franklin Gothic Demi" panose="020B0703020102020204" pitchFamily="34" charset="0"/>
              </a:rPr>
              <a:t>Goodwill exhausted</a:t>
            </a:r>
            <a:endParaRPr lang="en-GB" sz="7200" b="1" dirty="0">
              <a:latin typeface="Franklin Gothic Demi" panose="020B0703020102020204" pitchFamily="34" charset="0"/>
            </a:endParaRPr>
          </a:p>
        </p:txBody>
      </p:sp>
    </p:spTree>
    <p:extLst>
      <p:ext uri="{BB962C8B-B14F-4D97-AF65-F5344CB8AC3E}">
        <p14:creationId xmlns:p14="http://schemas.microsoft.com/office/powerpoint/2010/main" val="12861161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8083" y="1994528"/>
            <a:ext cx="7408333" cy="3450696"/>
          </a:xfrm>
        </p:spPr>
        <p:txBody>
          <a:bodyPr>
            <a:normAutofit fontScale="62500" lnSpcReduction="20000"/>
          </a:bodyPr>
          <a:lstStyle/>
          <a:p>
            <a:pPr marL="0" indent="0">
              <a:buNone/>
            </a:pPr>
            <a:r>
              <a:rPr lang="en-GB" dirty="0" smtClean="0"/>
              <a:t>Following the first year of National 4 and 5, </a:t>
            </a:r>
            <a:r>
              <a:rPr lang="en-GB" dirty="0"/>
              <a:t>Michael </a:t>
            </a:r>
            <a:r>
              <a:rPr lang="en-GB" dirty="0" smtClean="0"/>
              <a:t>Russell, then Cabinet </a:t>
            </a:r>
            <a:r>
              <a:rPr lang="en-GB" dirty="0"/>
              <a:t>Secretary for </a:t>
            </a:r>
            <a:r>
              <a:rPr lang="en-GB" dirty="0" smtClean="0"/>
              <a:t>Education, said:</a:t>
            </a:r>
          </a:p>
          <a:p>
            <a:pPr marL="0" indent="0">
              <a:buNone/>
            </a:pPr>
            <a:endParaRPr lang="en-GB" dirty="0"/>
          </a:p>
          <a:p>
            <a:pPr marL="0" indent="0">
              <a:buNone/>
            </a:pPr>
            <a:r>
              <a:rPr lang="en-GB" dirty="0" smtClean="0"/>
              <a:t>“Last </a:t>
            </a:r>
            <a:r>
              <a:rPr lang="en-GB" dirty="0"/>
              <a:t>year saw the implementation of the first year of the new National qualifications and teachers were challenged by an increased workload – arguably, their hardest-working year.</a:t>
            </a:r>
            <a:br>
              <a:rPr lang="en-GB" dirty="0"/>
            </a:br>
            <a:r>
              <a:rPr lang="en-GB" dirty="0"/>
              <a:t/>
            </a:r>
            <a:br>
              <a:rPr lang="en-GB" dirty="0"/>
            </a:br>
            <a:r>
              <a:rPr lang="en-GB" dirty="0"/>
              <a:t>“It is to the credit of our teachers that the qualifications diet went so well and I am determined to provide additional support to help schools.”  </a:t>
            </a:r>
            <a:endParaRPr lang="en-GB" dirty="0" smtClean="0"/>
          </a:p>
          <a:p>
            <a:pPr marL="0" indent="0">
              <a:buNone/>
            </a:pPr>
            <a:endParaRPr lang="en-GB" dirty="0"/>
          </a:p>
          <a:p>
            <a:pPr marL="0" indent="0">
              <a:buNone/>
            </a:pPr>
            <a:r>
              <a:rPr lang="en-GB" dirty="0" smtClean="0"/>
              <a:t>A Reflections Group was convened. It said…</a:t>
            </a:r>
          </a:p>
          <a:p>
            <a:pPr marL="0" indent="0">
              <a:buNone/>
            </a:pPr>
            <a:endParaRPr lang="en-GB" dirty="0"/>
          </a:p>
        </p:txBody>
      </p:sp>
      <p:sp>
        <p:nvSpPr>
          <p:cNvPr id="2" name="Title 1"/>
          <p:cNvSpPr>
            <a:spLocks noGrp="1"/>
          </p:cNvSpPr>
          <p:nvPr>
            <p:ph type="title"/>
          </p:nvPr>
        </p:nvSpPr>
        <p:spPr/>
        <p:txBody>
          <a:bodyPr>
            <a:normAutofit/>
          </a:bodyPr>
          <a:lstStyle/>
          <a:p>
            <a:r>
              <a:rPr lang="en-GB" sz="7200" b="1" dirty="0">
                <a:latin typeface="Franklin Gothic Demi" panose="020B0703020102020204" pitchFamily="34" charset="0"/>
              </a:rPr>
              <a:t>Workload </a:t>
            </a:r>
            <a:r>
              <a:rPr lang="en-GB" sz="7200" b="1" dirty="0" smtClean="0">
                <a:latin typeface="Franklin Gothic Demi" panose="020B0703020102020204" pitchFamily="34" charset="0"/>
              </a:rPr>
              <a:t>tsunami</a:t>
            </a:r>
            <a:r>
              <a:rPr lang="en-GB" sz="7200" b="1" dirty="0">
                <a:latin typeface="Franklin Gothic Demi" panose="020B0703020102020204" pitchFamily="34" charset="0"/>
              </a:rPr>
              <a:t>!</a:t>
            </a:r>
          </a:p>
        </p:txBody>
      </p:sp>
    </p:spTree>
    <p:extLst>
      <p:ext uri="{BB962C8B-B14F-4D97-AF65-F5344CB8AC3E}">
        <p14:creationId xmlns:p14="http://schemas.microsoft.com/office/powerpoint/2010/main" val="35338595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844824"/>
            <a:ext cx="7408333" cy="3795766"/>
          </a:xfrm>
        </p:spPr>
        <p:txBody>
          <a:bodyPr>
            <a:normAutofit fontScale="55000" lnSpcReduction="20000"/>
          </a:bodyPr>
          <a:lstStyle/>
          <a:p>
            <a:pPr marL="0" indent="0">
              <a:buNone/>
            </a:pPr>
            <a:r>
              <a:rPr lang="en-GB" dirty="0" smtClean="0"/>
              <a:t>“… it </a:t>
            </a:r>
            <a:r>
              <a:rPr lang="en-GB" dirty="0"/>
              <a:t>is clear that in the past year there has been a significant and </a:t>
            </a:r>
            <a:r>
              <a:rPr lang="en-GB" b="1" dirty="0"/>
              <a:t>unsustainable</a:t>
            </a:r>
            <a:r>
              <a:rPr lang="en-GB" dirty="0"/>
              <a:t> level of over</a:t>
            </a:r>
            <a:r>
              <a:rPr lang="en-US" dirty="0"/>
              <a:t>‑</a:t>
            </a:r>
            <a:r>
              <a:rPr lang="en-GB" dirty="0"/>
              <a:t>assessment in many parts of the system. This increase in assessment was not intended, and requires to be addressed at both national and local level</a:t>
            </a:r>
            <a:r>
              <a:rPr lang="en-GB" dirty="0" smtClean="0"/>
              <a:t>.” It agreed to:</a:t>
            </a:r>
            <a:endParaRPr lang="en-GB" dirty="0"/>
          </a:p>
          <a:p>
            <a:pPr marL="0" indent="0">
              <a:buNone/>
            </a:pPr>
            <a:r>
              <a:rPr lang="en-GB" dirty="0"/>
              <a:t> </a:t>
            </a:r>
          </a:p>
          <a:p>
            <a:pPr lvl="0"/>
            <a:r>
              <a:rPr lang="en-GB" dirty="0"/>
              <a:t>review the demands of assessment on pupils in each </a:t>
            </a:r>
            <a:r>
              <a:rPr lang="en-GB" dirty="0" smtClean="0"/>
              <a:t>subject</a:t>
            </a:r>
            <a:br>
              <a:rPr lang="en-GB" dirty="0" smtClean="0"/>
            </a:br>
            <a:endParaRPr lang="en-GB" sz="1500" dirty="0"/>
          </a:p>
          <a:p>
            <a:pPr lvl="0"/>
            <a:r>
              <a:rPr lang="en-GB" dirty="0"/>
              <a:t>review the administrative requirements on teachers and centres with a view to reducing any unnecessary paperwork and </a:t>
            </a:r>
            <a:r>
              <a:rPr lang="en-GB" dirty="0" smtClean="0"/>
              <a:t>bureaucracy</a:t>
            </a:r>
            <a:br>
              <a:rPr lang="en-GB" dirty="0" smtClean="0"/>
            </a:br>
            <a:endParaRPr lang="en-GB" sz="1500" dirty="0"/>
          </a:p>
          <a:p>
            <a:pPr lvl="0"/>
            <a:r>
              <a:rPr lang="en-GB" dirty="0"/>
              <a:t>review the requirements for passing internal assessments with a view to streamlining the demands of reassessment where that is </a:t>
            </a:r>
            <a:r>
              <a:rPr lang="en-GB" dirty="0" smtClean="0"/>
              <a:t>appropriate</a:t>
            </a:r>
            <a:br>
              <a:rPr lang="en-GB" dirty="0" smtClean="0"/>
            </a:br>
            <a:endParaRPr lang="en-GB" sz="1500" dirty="0"/>
          </a:p>
          <a:p>
            <a:pPr lvl="0"/>
            <a:r>
              <a:rPr lang="en-GB" dirty="0"/>
              <a:t>review and clarify the relationship between unit and course assessment to remove any unnecessary overlap</a:t>
            </a:r>
          </a:p>
          <a:p>
            <a:endParaRPr lang="en-GB" dirty="0"/>
          </a:p>
        </p:txBody>
      </p:sp>
      <p:sp>
        <p:nvSpPr>
          <p:cNvPr id="5" name="TextBox 4"/>
          <p:cNvSpPr txBox="1"/>
          <p:nvPr/>
        </p:nvSpPr>
        <p:spPr>
          <a:xfrm>
            <a:off x="611560" y="5158933"/>
            <a:ext cx="7272808" cy="584775"/>
          </a:xfrm>
          <a:prstGeom prst="rect">
            <a:avLst/>
          </a:prstGeom>
          <a:noFill/>
        </p:spPr>
        <p:txBody>
          <a:bodyPr wrap="square" rtlCol="0">
            <a:spAutoFit/>
          </a:bodyPr>
          <a:lstStyle/>
          <a:p>
            <a:r>
              <a:rPr lang="en-GB" sz="3200" b="1" dirty="0" smtClean="0">
                <a:solidFill>
                  <a:srgbClr val="FF0000"/>
                </a:solidFill>
                <a:latin typeface="Franklin Gothic Demi" panose="020B0703020102020204" pitchFamily="34" charset="0"/>
              </a:rPr>
              <a:t>    2 years on and what has changed?</a:t>
            </a:r>
            <a:endParaRPr lang="en-GB" sz="3200" b="1" dirty="0">
              <a:solidFill>
                <a:srgbClr val="FF0000"/>
              </a:solidFill>
              <a:latin typeface="Franklin Gothic Demi" panose="020B0703020102020204" pitchFamily="34"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904" y="7640"/>
            <a:ext cx="8864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526521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2204864"/>
            <a:ext cx="7452817" cy="3705275"/>
          </a:xfrm>
        </p:spPr>
        <p:txBody>
          <a:bodyPr>
            <a:normAutofit fontScale="85000" lnSpcReduction="10000"/>
          </a:bodyPr>
          <a:lstStyle/>
          <a:p>
            <a:pPr marL="0" indent="0">
              <a:buNone/>
            </a:pPr>
            <a:r>
              <a:rPr lang="en-GB" sz="2600" dirty="0" smtClean="0"/>
              <a:t>The Reflections Group reconvened in August 2015 but struggled to agree where any substantial progress had been made.</a:t>
            </a:r>
          </a:p>
          <a:p>
            <a:pPr marL="0" indent="0">
              <a:buNone/>
            </a:pPr>
            <a:endParaRPr lang="en-GB" sz="2600" dirty="0"/>
          </a:p>
          <a:p>
            <a:pPr marL="0" indent="0">
              <a:buNone/>
            </a:pPr>
            <a:r>
              <a:rPr lang="en-GB" sz="2600" dirty="0" smtClean="0"/>
              <a:t>The EIS highlighted that the </a:t>
            </a:r>
            <a:r>
              <a:rPr lang="en-GB" sz="2600" dirty="0"/>
              <a:t>introduction </a:t>
            </a:r>
            <a:r>
              <a:rPr lang="en-GB" sz="2600" dirty="0" smtClean="0"/>
              <a:t>of new Highers had simply compounded the “unsustainable” workload pressures. </a:t>
            </a:r>
          </a:p>
          <a:p>
            <a:pPr marL="0" indent="0">
              <a:buNone/>
            </a:pPr>
            <a:endParaRPr lang="en-GB" sz="2600" dirty="0" smtClean="0"/>
          </a:p>
          <a:p>
            <a:pPr marL="0" indent="0">
              <a:buNone/>
            </a:pPr>
            <a:r>
              <a:rPr lang="en-GB" sz="2600" dirty="0" smtClean="0"/>
              <a:t>The CFE Management Board procrastinated over a move to set up a Working Group – only finally endorsing this approach after the EIS had begun conducting a consultative ballot on industrial action which provided a massive endorsement for action.</a:t>
            </a:r>
          </a:p>
          <a:p>
            <a:pPr marL="0" indent="0">
              <a:buNone/>
            </a:pPr>
            <a:endParaRPr lang="en-GB" sz="2600" dirty="0" smtClean="0"/>
          </a:p>
          <a:p>
            <a:pPr marL="0" indent="0">
              <a:buNone/>
            </a:pPr>
            <a:endParaRPr lang="en-GB" dirty="0"/>
          </a:p>
          <a:p>
            <a:pPr marL="0" indent="0">
              <a:buNone/>
            </a:pPr>
            <a:endParaRPr lang="en-GB" dirty="0"/>
          </a:p>
        </p:txBody>
      </p:sp>
      <p:sp>
        <p:nvSpPr>
          <p:cNvPr id="2" name="Title 1"/>
          <p:cNvSpPr>
            <a:spLocks noGrp="1"/>
          </p:cNvSpPr>
          <p:nvPr>
            <p:ph type="title"/>
          </p:nvPr>
        </p:nvSpPr>
        <p:spPr>
          <a:xfrm>
            <a:off x="457200" y="664104"/>
            <a:ext cx="8229600" cy="1252728"/>
          </a:xfrm>
        </p:spPr>
        <p:txBody>
          <a:bodyPr>
            <a:noAutofit/>
          </a:bodyPr>
          <a:lstStyle/>
          <a:p>
            <a:r>
              <a:rPr lang="en-GB" sz="7200" b="1" dirty="0" smtClean="0">
                <a:latin typeface="Franklin Gothic Demi" panose="020B0703020102020204" pitchFamily="34" charset="0"/>
              </a:rPr>
              <a:t>More </a:t>
            </a:r>
            <a:r>
              <a:rPr lang="en-GB" sz="7200" b="1" dirty="0">
                <a:latin typeface="Franklin Gothic Demi" panose="020B0703020102020204" pitchFamily="34" charset="0"/>
              </a:rPr>
              <a:t>of the same…</a:t>
            </a:r>
            <a:r>
              <a:rPr lang="en-GB" sz="3600" dirty="0"/>
              <a:t/>
            </a:r>
            <a:br>
              <a:rPr lang="en-GB" sz="3600" dirty="0"/>
            </a:br>
            <a:endParaRPr lang="en-GB" sz="3600" dirty="0"/>
          </a:p>
        </p:txBody>
      </p:sp>
    </p:spTree>
    <p:extLst>
      <p:ext uri="{BB962C8B-B14F-4D97-AF65-F5344CB8AC3E}">
        <p14:creationId xmlns:p14="http://schemas.microsoft.com/office/powerpoint/2010/main" val="232803141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988841"/>
            <a:ext cx="7408333" cy="2592288"/>
          </a:xfrm>
        </p:spPr>
        <p:txBody>
          <a:bodyPr>
            <a:normAutofit/>
          </a:bodyPr>
          <a:lstStyle/>
          <a:p>
            <a:pPr marL="0" indent="0">
              <a:buNone/>
            </a:pPr>
            <a:r>
              <a:rPr lang="en-GB" b="1" dirty="0" smtClean="0"/>
              <a:t>Result</a:t>
            </a:r>
            <a:endParaRPr lang="en-GB" b="1" dirty="0"/>
          </a:p>
          <a:p>
            <a:r>
              <a:rPr lang="en-GB" dirty="0"/>
              <a:t>Voting </a:t>
            </a:r>
            <a:r>
              <a:rPr lang="en-GB" dirty="0" smtClean="0"/>
              <a:t>YES:	 7175  </a:t>
            </a:r>
            <a:r>
              <a:rPr lang="en-GB" dirty="0" smtClean="0">
                <a:solidFill>
                  <a:srgbClr val="FF0000"/>
                </a:solidFill>
              </a:rPr>
              <a:t>93%</a:t>
            </a:r>
            <a:endParaRPr lang="en-GB" dirty="0"/>
          </a:p>
          <a:p>
            <a:r>
              <a:rPr lang="en-GB" dirty="0"/>
              <a:t>Voting </a:t>
            </a:r>
            <a:r>
              <a:rPr lang="en-GB" dirty="0" smtClean="0"/>
              <a:t>NO:	 537	</a:t>
            </a:r>
            <a:r>
              <a:rPr lang="en-GB" dirty="0" smtClean="0">
                <a:solidFill>
                  <a:srgbClr val="FF0000"/>
                </a:solidFill>
              </a:rPr>
              <a:t>7%</a:t>
            </a:r>
            <a:endParaRPr lang="en-GB" dirty="0"/>
          </a:p>
          <a:p>
            <a:r>
              <a:rPr lang="en-GB" dirty="0" smtClean="0"/>
              <a:t>Turn out:	</a:t>
            </a:r>
            <a:r>
              <a:rPr lang="en-GB" dirty="0" smtClean="0">
                <a:solidFill>
                  <a:srgbClr val="FF0000"/>
                </a:solidFill>
              </a:rPr>
              <a:t>46 %</a:t>
            </a:r>
          </a:p>
        </p:txBody>
      </p:sp>
      <p:sp>
        <p:nvSpPr>
          <p:cNvPr id="2" name="Title 1"/>
          <p:cNvSpPr>
            <a:spLocks noGrp="1"/>
          </p:cNvSpPr>
          <p:nvPr>
            <p:ph type="title"/>
          </p:nvPr>
        </p:nvSpPr>
        <p:spPr/>
        <p:txBody>
          <a:bodyPr>
            <a:noAutofit/>
          </a:bodyPr>
          <a:lstStyle/>
          <a:p>
            <a:r>
              <a:rPr lang="en-GB" sz="4000" b="1" dirty="0">
                <a:latin typeface="Franklin Gothic Demi" panose="020B0703020102020204" pitchFamily="34" charset="0"/>
              </a:rPr>
              <a:t>Consultative ballot on NQ  workload</a:t>
            </a:r>
            <a:br>
              <a:rPr lang="en-GB" sz="4000" b="1" dirty="0">
                <a:latin typeface="Franklin Gothic Demi" panose="020B0703020102020204" pitchFamily="34" charset="0"/>
              </a:rPr>
            </a:br>
            <a:r>
              <a:rPr lang="en-GB" sz="4000" b="1" dirty="0">
                <a:latin typeface="Franklin Gothic Demi" panose="020B0703020102020204" pitchFamily="34" charset="0"/>
              </a:rPr>
              <a:t>November / December 2015</a:t>
            </a:r>
          </a:p>
        </p:txBody>
      </p:sp>
      <p:sp>
        <p:nvSpPr>
          <p:cNvPr id="5" name="TextBox 4"/>
          <p:cNvSpPr txBox="1"/>
          <p:nvPr/>
        </p:nvSpPr>
        <p:spPr>
          <a:xfrm>
            <a:off x="899592" y="4409817"/>
            <a:ext cx="5760640" cy="1323439"/>
          </a:xfrm>
          <a:prstGeom prst="rect">
            <a:avLst/>
          </a:prstGeom>
          <a:noFill/>
        </p:spPr>
        <p:txBody>
          <a:bodyPr wrap="square" rtlCol="0">
            <a:spAutoFit/>
          </a:bodyPr>
          <a:lstStyle/>
          <a:p>
            <a:r>
              <a:rPr lang="en-GB" sz="8000" dirty="0">
                <a:solidFill>
                  <a:srgbClr val="FF0000"/>
                </a:solidFill>
                <a:latin typeface="Franklin Gothic Heavy" panose="020B0903020102020204" pitchFamily="34" charset="0"/>
              </a:rPr>
              <a:t>Vote </a:t>
            </a:r>
            <a:r>
              <a:rPr lang="en-GB" sz="8000" dirty="0" smtClean="0">
                <a:solidFill>
                  <a:srgbClr val="FF0000"/>
                </a:solidFill>
                <a:latin typeface="Franklin Gothic Heavy" panose="020B0903020102020204" pitchFamily="34" charset="0"/>
              </a:rPr>
              <a:t>Yes</a:t>
            </a:r>
            <a:endParaRPr lang="en-GB" sz="8000" dirty="0">
              <a:solidFill>
                <a:srgbClr val="FF0000"/>
              </a:solidFill>
              <a:latin typeface="Franklin Gothic Heavy" panose="020B0903020102020204" pitchFamily="34" charset="0"/>
            </a:endParaRPr>
          </a:p>
        </p:txBody>
      </p:sp>
    </p:spTree>
    <p:extLst>
      <p:ext uri="{BB962C8B-B14F-4D97-AF65-F5344CB8AC3E}">
        <p14:creationId xmlns:p14="http://schemas.microsoft.com/office/powerpoint/2010/main" val="87802562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348880"/>
            <a:ext cx="7408333" cy="3240360"/>
          </a:xfrm>
        </p:spPr>
        <p:txBody>
          <a:bodyPr>
            <a:normAutofit/>
          </a:bodyPr>
          <a:lstStyle/>
          <a:p>
            <a:pPr marL="0" indent="0">
              <a:buNone/>
            </a:pPr>
            <a:r>
              <a:rPr lang="en-GB" sz="2400" dirty="0" smtClean="0"/>
              <a:t>At the request of the EIS a Ministerial-led Review Group was set up, charged with producing an initial report by the </a:t>
            </a:r>
            <a:r>
              <a:rPr lang="en-GB" sz="2400" b="1" dirty="0" smtClean="0"/>
              <a:t>end of March </a:t>
            </a:r>
            <a:r>
              <a:rPr lang="en-GB" sz="2400" dirty="0" smtClean="0"/>
              <a:t>with recommendations which could be implemented for session </a:t>
            </a:r>
            <a:r>
              <a:rPr lang="en-GB" sz="2400" dirty="0" smtClean="0"/>
              <a:t>2016/17</a:t>
            </a:r>
            <a:endParaRPr lang="en-GB" sz="2400" dirty="0" smtClean="0"/>
          </a:p>
          <a:p>
            <a:pPr marL="0" indent="0">
              <a:buNone/>
            </a:pPr>
            <a:endParaRPr lang="en-GB" sz="800" dirty="0"/>
          </a:p>
          <a:p>
            <a:pPr marL="0" indent="0">
              <a:buNone/>
            </a:pPr>
            <a:r>
              <a:rPr lang="en-GB" sz="2400" dirty="0"/>
              <a:t>T</a:t>
            </a:r>
            <a:r>
              <a:rPr lang="en-GB" sz="2400" dirty="0" smtClean="0"/>
              <a:t>hereafter to further report on broader issues</a:t>
            </a:r>
            <a:r>
              <a:rPr lang="en-GB" sz="2400" dirty="0"/>
              <a:t> </a:t>
            </a:r>
            <a:r>
              <a:rPr lang="en-GB" sz="2400" dirty="0" smtClean="0"/>
              <a:t>such as the </a:t>
            </a:r>
            <a:r>
              <a:rPr lang="en-GB" sz="2400" dirty="0"/>
              <a:t>articulation between the Broad General Education and the Senior </a:t>
            </a:r>
            <a:r>
              <a:rPr lang="en-GB" sz="2400" dirty="0" smtClean="0"/>
              <a:t>Phase; the standing of National 4 etc.</a:t>
            </a:r>
            <a:endParaRPr lang="en-GB" sz="2400" dirty="0"/>
          </a:p>
          <a:p>
            <a:endParaRPr lang="en-GB" dirty="0"/>
          </a:p>
        </p:txBody>
      </p:sp>
      <p:sp>
        <p:nvSpPr>
          <p:cNvPr id="2" name="Title 1"/>
          <p:cNvSpPr>
            <a:spLocks noGrp="1"/>
          </p:cNvSpPr>
          <p:nvPr>
            <p:ph type="title"/>
          </p:nvPr>
        </p:nvSpPr>
        <p:spPr/>
        <p:txBody>
          <a:bodyPr>
            <a:noAutofit/>
          </a:bodyPr>
          <a:lstStyle/>
          <a:p>
            <a:r>
              <a:rPr lang="en-GB" sz="6000" b="1" dirty="0">
                <a:latin typeface="Franklin Gothic Demi" panose="020B0703020102020204" pitchFamily="34" charset="0"/>
              </a:rPr>
              <a:t>National Qualifications Review Group</a:t>
            </a:r>
          </a:p>
        </p:txBody>
      </p:sp>
    </p:spTree>
    <p:extLst>
      <p:ext uri="{BB962C8B-B14F-4D97-AF65-F5344CB8AC3E}">
        <p14:creationId xmlns:p14="http://schemas.microsoft.com/office/powerpoint/2010/main" val="25923768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GM 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GM 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AGM 2013</Template>
  <TotalTime>265</TotalTime>
  <Words>535</Words>
  <Application>Microsoft Office PowerPoint</Application>
  <PresentationFormat>On-screen Show (4:3)</PresentationFormat>
  <Paragraphs>76</Paragraphs>
  <Slides>15</Slides>
  <Notes>7</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AGM 2013</vt:lpstr>
      <vt:lpstr>1_AGM 2013</vt:lpstr>
      <vt:lpstr>1_Office Theme</vt:lpstr>
      <vt:lpstr>PowerPoint Presentation</vt:lpstr>
      <vt:lpstr>PowerPoint Presentation</vt:lpstr>
      <vt:lpstr>Why now?</vt:lpstr>
      <vt:lpstr>Goodwill exhausted</vt:lpstr>
      <vt:lpstr>Workload tsunami!</vt:lpstr>
      <vt:lpstr>PowerPoint Presentation</vt:lpstr>
      <vt:lpstr>More of the same… </vt:lpstr>
      <vt:lpstr>Consultative ballot on NQ  workload November / December 2015</vt:lpstr>
      <vt:lpstr>National Qualifications Review Group</vt:lpstr>
      <vt:lpstr>National Qualifications Review Group </vt:lpstr>
      <vt:lpstr>National Qualifications Review Group</vt:lpstr>
      <vt:lpstr>Statutory Ballot on action short of strike </vt:lpstr>
      <vt:lpstr>What next?</vt:lpstr>
      <vt:lpstr>Use Your Vote!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NQ Workload Statutory Ballot</dc:title>
  <dc:creator>Larry Flanagan</dc:creator>
  <cp:lastModifiedBy>Gail Cairns</cp:lastModifiedBy>
  <cp:revision>45</cp:revision>
  <dcterms:created xsi:type="dcterms:W3CDTF">2016-05-18T09:21:39Z</dcterms:created>
  <dcterms:modified xsi:type="dcterms:W3CDTF">2016-06-02T09:46:03Z</dcterms:modified>
</cp:coreProperties>
</file>