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style2.xml" ContentType="application/vnd.ms-office.chartstyle+xml"/>
  <Override PartName="/ppt/charts/colors2.xml" ContentType="application/vnd.ms-office.chartcolorstyle+xml"/>
  <Override PartName="/ppt/charts/chart16.xml" ContentType="application/vnd.openxmlformats-officedocument.drawingml.chart+xml"/>
  <Override PartName="/ppt/charts/style3.xml" ContentType="application/vnd.ms-office.chartstyle+xml"/>
  <Override PartName="/ppt/charts/colors3.xml" ContentType="application/vnd.ms-office.chartcolorstyle+xml"/>
  <Override PartName="/ppt/charts/chart17.xml" ContentType="application/vnd.openxmlformats-officedocument.drawingml.chart+xml"/>
  <Override PartName="/ppt/charts/style4.xml" ContentType="application/vnd.ms-office.chartstyle+xml"/>
  <Override PartName="/ppt/charts/colors4.xml" ContentType="application/vnd.ms-office.chartcolorstyle+xml"/>
  <Override PartName="/ppt/charts/chart18.xml" ContentType="application/vnd.openxmlformats-officedocument.drawingml.chart+xml"/>
  <Override PartName="/ppt/charts/style5.xml" ContentType="application/vnd.ms-office.chartstyle+xml"/>
  <Override PartName="/ppt/charts/colors5.xml" ContentType="application/vnd.ms-office.chartcolorstyle+xml"/>
  <Override PartName="/ppt/charts/chart19.xml" ContentType="application/vnd.openxmlformats-officedocument.drawingml.chart+xml"/>
  <Override PartName="/ppt/charts/style6.xml" ContentType="application/vnd.ms-office.chartstyle+xml"/>
  <Override PartName="/ppt/charts/colors6.xml" ContentType="application/vnd.ms-office.chartcolorstyle+xml"/>
  <Override PartName="/ppt/charts/chart20.xml" ContentType="application/vnd.openxmlformats-officedocument.drawingml.chart+xml"/>
  <Override PartName="/ppt/charts/chart21.xml" ContentType="application/vnd.openxmlformats-officedocument.drawingml.chart+xml"/>
  <Override PartName="/ppt/charts/style7.xml" ContentType="application/vnd.ms-office.chartstyle+xml"/>
  <Override PartName="/ppt/charts/colors7.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92" r:id="rId5"/>
    <p:sldId id="259" r:id="rId6"/>
    <p:sldId id="260" r:id="rId7"/>
    <p:sldId id="261" r:id="rId8"/>
    <p:sldId id="262" r:id="rId9"/>
    <p:sldId id="263" r:id="rId10"/>
    <p:sldId id="264" r:id="rId11"/>
    <p:sldId id="265" r:id="rId12"/>
    <p:sldId id="266" r:id="rId13"/>
    <p:sldId id="293" r:id="rId14"/>
    <p:sldId id="267" r:id="rId15"/>
    <p:sldId id="268" r:id="rId16"/>
    <p:sldId id="269" r:id="rId17"/>
    <p:sldId id="270" r:id="rId18"/>
    <p:sldId id="284" r:id="rId19"/>
    <p:sldId id="285" r:id="rId20"/>
    <p:sldId id="286" r:id="rId21"/>
    <p:sldId id="271" r:id="rId22"/>
    <p:sldId id="272" r:id="rId23"/>
    <p:sldId id="273" r:id="rId24"/>
    <p:sldId id="274" r:id="rId25"/>
    <p:sldId id="275" r:id="rId26"/>
    <p:sldId id="276" r:id="rId27"/>
    <p:sldId id="277" r:id="rId28"/>
    <p:sldId id="280" r:id="rId29"/>
    <p:sldId id="281" r:id="rId30"/>
    <p:sldId id="282" r:id="rId31"/>
    <p:sldId id="283" r:id="rId32"/>
    <p:sldId id="278" r:id="rId33"/>
    <p:sldId id="279" r:id="rId34"/>
    <p:sldId id="287" r:id="rId35"/>
    <p:sldId id="288" r:id="rId36"/>
    <p:sldId id="289" r:id="rId37"/>
    <p:sldId id="290" r:id="rId38"/>
  </p:sldIdLst>
  <p:sldSz cx="9144000" cy="5143500" type="screen16x9"/>
  <p:notesSz cx="6858000" cy="9144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2A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5D730E-461F-4D57-ADC8-AB1346A47469}" v="6" dt="2023-05-18T09:03:06.0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9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2.xml"/><Relationship Id="rId1" Type="http://schemas.microsoft.com/office/2011/relationships/chartStyle" Target="style2.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3.xml"/><Relationship Id="rId1" Type="http://schemas.microsoft.com/office/2011/relationships/chartStyle" Target="style3.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4.xml"/><Relationship Id="rId1" Type="http://schemas.microsoft.com/office/2011/relationships/chartStyle" Target="style4.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5.xml"/><Relationship Id="rId1" Type="http://schemas.microsoft.com/office/2011/relationships/chartStyle" Target="style5.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6.xml"/><Relationship Id="rId1" Type="http://schemas.microsoft.com/office/2011/relationships/chartStyle" Target="style6.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7.xml"/><Relationship Id="rId1" Type="http://schemas.microsoft.com/office/2011/relationships/chartStyle" Target="style7.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9E8B-4D08-8204-1034800AC7E2}"/>
              </c:ext>
            </c:extLst>
          </c:dPt>
          <c:dPt>
            <c:idx val="1"/>
            <c:invertIfNegative val="0"/>
            <c:bubble3D val="0"/>
            <c:spPr>
              <a:solidFill>
                <a:srgbClr val="507CB6"/>
              </a:solidFill>
              <a:ln w="0">
                <a:noFill/>
              </a:ln>
            </c:spPr>
            <c:extLst>
              <c:ext xmlns:c16="http://schemas.microsoft.com/office/drawing/2014/chart" uri="{C3380CC4-5D6E-409C-BE32-E72D297353CC}">
                <c16:uniqueId val="{00000003-9E8B-4D08-8204-1034800AC7E2}"/>
              </c:ext>
            </c:extLst>
          </c:dPt>
          <c:dPt>
            <c:idx val="2"/>
            <c:invertIfNegative val="0"/>
            <c:bubble3D val="0"/>
            <c:spPr>
              <a:solidFill>
                <a:srgbClr val="F9BE00"/>
              </a:solidFill>
              <a:ln w="0">
                <a:noFill/>
              </a:ln>
            </c:spPr>
            <c:extLst>
              <c:ext xmlns:c16="http://schemas.microsoft.com/office/drawing/2014/chart" uri="{C3380CC4-5D6E-409C-BE32-E72D297353CC}">
                <c16:uniqueId val="{00000005-9E8B-4D08-8204-1034800AC7E2}"/>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Primary</c:v>
                </c:pt>
                <c:pt idx="1">
                  <c:v>Secondary</c:v>
                </c:pt>
                <c:pt idx="2">
                  <c:v>Special</c:v>
                </c:pt>
              </c:strCache>
            </c:strRef>
          </c:cat>
          <c:val>
            <c:numRef>
              <c:f>Sheet1!$B$2:$B$4</c:f>
              <c:numCache>
                <c:formatCode>0.00%</c:formatCode>
                <c:ptCount val="3"/>
                <c:pt idx="0">
                  <c:v>0.54579999999999995</c:v>
                </c:pt>
                <c:pt idx="1">
                  <c:v>0.39340000000000003</c:v>
                </c:pt>
                <c:pt idx="2">
                  <c:v>6.08E-2</c:v>
                </c:pt>
              </c:numCache>
            </c:numRef>
          </c:val>
          <c:extLst>
            <c:ext xmlns:c16="http://schemas.microsoft.com/office/drawing/2014/chart" uri="{C3380CC4-5D6E-409C-BE32-E72D297353CC}">
              <c16:uniqueId val="{00000006-9E8B-4D08-8204-1034800AC7E2}"/>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Strongly agree</c:v>
                </c:pt>
              </c:strCache>
            </c:strRef>
          </c:tx>
          <c:spPr>
            <a:solidFill>
              <a:srgbClr val="00BF6F"/>
            </a:solidFill>
          </c:spPr>
          <c:invertIfNegative val="0"/>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I am generally satisfied with the management of violence, aggression and dysregulated behaviour in my school.</c:v>
                </c:pt>
                <c:pt idx="1">
                  <c:v>Violence, verbal abuse, threats and dysregulated behaviour are accepted as "part of the job" in my school.</c:v>
                </c:pt>
              </c:strCache>
            </c:strRef>
          </c:cat>
          <c:val>
            <c:numRef>
              <c:f>Sheet1!$B$2:$B$3</c:f>
              <c:numCache>
                <c:formatCode>0.00%</c:formatCode>
                <c:ptCount val="2"/>
                <c:pt idx="0">
                  <c:v>6.3700000000000007E-2</c:v>
                </c:pt>
                <c:pt idx="1">
                  <c:v>0.27460000000000001</c:v>
                </c:pt>
              </c:numCache>
            </c:numRef>
          </c:val>
          <c:extLst>
            <c:ext xmlns:c16="http://schemas.microsoft.com/office/drawing/2014/chart" uri="{C3380CC4-5D6E-409C-BE32-E72D297353CC}">
              <c16:uniqueId val="{00000000-DC4C-4498-806E-2EA3ECA79E9B}"/>
            </c:ext>
          </c:extLst>
        </c:ser>
        <c:ser>
          <c:idx val="1"/>
          <c:order val="1"/>
          <c:tx>
            <c:strRef>
              <c:f>Sheet1!$C$1</c:f>
              <c:strCache>
                <c:ptCount val="1"/>
                <c:pt idx="0">
                  <c:v>Slightly agree</c:v>
                </c:pt>
              </c:strCache>
            </c:strRef>
          </c:tx>
          <c:spPr>
            <a:solidFill>
              <a:srgbClr val="507CB6"/>
            </a:solidFill>
          </c:spPr>
          <c:invertIfNegative val="0"/>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I am generally satisfied with the management of violence, aggression and dysregulated behaviour in my school.</c:v>
                </c:pt>
                <c:pt idx="1">
                  <c:v>Violence, verbal abuse, threats and dysregulated behaviour are accepted as "part of the job" in my school.</c:v>
                </c:pt>
              </c:strCache>
            </c:strRef>
          </c:cat>
          <c:val>
            <c:numRef>
              <c:f>Sheet1!$C$2:$C$3</c:f>
              <c:numCache>
                <c:formatCode>0.00%</c:formatCode>
                <c:ptCount val="2"/>
                <c:pt idx="0">
                  <c:v>0.17230000000000001</c:v>
                </c:pt>
                <c:pt idx="1">
                  <c:v>0.30149999999999999</c:v>
                </c:pt>
              </c:numCache>
            </c:numRef>
          </c:val>
          <c:extLst>
            <c:ext xmlns:c16="http://schemas.microsoft.com/office/drawing/2014/chart" uri="{C3380CC4-5D6E-409C-BE32-E72D297353CC}">
              <c16:uniqueId val="{00000001-DC4C-4498-806E-2EA3ECA79E9B}"/>
            </c:ext>
          </c:extLst>
        </c:ser>
        <c:ser>
          <c:idx val="2"/>
          <c:order val="2"/>
          <c:tx>
            <c:strRef>
              <c:f>Sheet1!$D$1</c:f>
              <c:strCache>
                <c:ptCount val="1"/>
                <c:pt idx="0">
                  <c:v>Neither agree nor disagree</c:v>
                </c:pt>
              </c:strCache>
            </c:strRef>
          </c:tx>
          <c:spPr>
            <a:solidFill>
              <a:srgbClr val="F9BE00"/>
            </a:solidFill>
          </c:spPr>
          <c:invertIfNegative val="0"/>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I am generally satisfied with the management of violence, aggression and dysregulated behaviour in my school.</c:v>
                </c:pt>
                <c:pt idx="1">
                  <c:v>Violence, verbal abuse, threats and dysregulated behaviour are accepted as "part of the job" in my school.</c:v>
                </c:pt>
              </c:strCache>
            </c:strRef>
          </c:cat>
          <c:val>
            <c:numRef>
              <c:f>Sheet1!$D$2:$D$3</c:f>
              <c:numCache>
                <c:formatCode>0.00%</c:formatCode>
                <c:ptCount val="2"/>
                <c:pt idx="0">
                  <c:v>0.247</c:v>
                </c:pt>
                <c:pt idx="1">
                  <c:v>0.18609999999999999</c:v>
                </c:pt>
              </c:numCache>
            </c:numRef>
          </c:val>
          <c:extLst>
            <c:ext xmlns:c16="http://schemas.microsoft.com/office/drawing/2014/chart" uri="{C3380CC4-5D6E-409C-BE32-E72D297353CC}">
              <c16:uniqueId val="{00000002-DC4C-4498-806E-2EA3ECA79E9B}"/>
            </c:ext>
          </c:extLst>
        </c:ser>
        <c:ser>
          <c:idx val="3"/>
          <c:order val="3"/>
          <c:tx>
            <c:strRef>
              <c:f>Sheet1!$E$1</c:f>
              <c:strCache>
                <c:ptCount val="1"/>
                <c:pt idx="0">
                  <c:v>Slightly disagree</c:v>
                </c:pt>
              </c:strCache>
            </c:strRef>
          </c:tx>
          <c:spPr>
            <a:solidFill>
              <a:srgbClr val="6BC8CD"/>
            </a:solidFill>
          </c:spPr>
          <c:invertIfNegative val="0"/>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I am generally satisfied with the management of violence, aggression and dysregulated behaviour in my school.</c:v>
                </c:pt>
                <c:pt idx="1">
                  <c:v>Violence, verbal abuse, threats and dysregulated behaviour are accepted as "part of the job" in my school.</c:v>
                </c:pt>
              </c:strCache>
            </c:strRef>
          </c:cat>
          <c:val>
            <c:numRef>
              <c:f>Sheet1!$E$2:$E$3</c:f>
              <c:numCache>
                <c:formatCode>0.00%</c:formatCode>
                <c:ptCount val="2"/>
                <c:pt idx="0">
                  <c:v>0.28489999999999999</c:v>
                </c:pt>
                <c:pt idx="1">
                  <c:v>0.1303</c:v>
                </c:pt>
              </c:numCache>
            </c:numRef>
          </c:val>
          <c:extLst>
            <c:ext xmlns:c16="http://schemas.microsoft.com/office/drawing/2014/chart" uri="{C3380CC4-5D6E-409C-BE32-E72D297353CC}">
              <c16:uniqueId val="{00000003-DC4C-4498-806E-2EA3ECA79E9B}"/>
            </c:ext>
          </c:extLst>
        </c:ser>
        <c:ser>
          <c:idx val="4"/>
          <c:order val="4"/>
          <c:tx>
            <c:strRef>
              <c:f>Sheet1!$F$1</c:f>
              <c:strCache>
                <c:ptCount val="1"/>
                <c:pt idx="0">
                  <c:v>Strongly disagree</c:v>
                </c:pt>
              </c:strCache>
            </c:strRef>
          </c:tx>
          <c:spPr>
            <a:solidFill>
              <a:srgbClr val="FF8B4F"/>
            </a:solidFill>
          </c:spPr>
          <c:invertIfNegative val="0"/>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I am generally satisfied with the management of violence, aggression and dysregulated behaviour in my school.</c:v>
                </c:pt>
                <c:pt idx="1">
                  <c:v>Violence, verbal abuse, threats and dysregulated behaviour are accepted as "part of the job" in my school.</c:v>
                </c:pt>
              </c:strCache>
            </c:strRef>
          </c:cat>
          <c:val>
            <c:numRef>
              <c:f>Sheet1!$F$2:$F$3</c:f>
              <c:numCache>
                <c:formatCode>0.00%</c:formatCode>
                <c:ptCount val="2"/>
                <c:pt idx="0">
                  <c:v>0.2321</c:v>
                </c:pt>
                <c:pt idx="1">
                  <c:v>0.1075</c:v>
                </c:pt>
              </c:numCache>
            </c:numRef>
          </c:val>
          <c:extLst>
            <c:ext xmlns:c16="http://schemas.microsoft.com/office/drawing/2014/chart" uri="{C3380CC4-5D6E-409C-BE32-E72D297353CC}">
              <c16:uniqueId val="{00000004-DC4C-4498-806E-2EA3ECA79E9B}"/>
            </c:ext>
          </c:extLst>
        </c:ser>
        <c:dLbls>
          <c:showLegendKey val="0"/>
          <c:showVal val="1"/>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E1B3-4A67-A38D-F1069B396223}"/>
              </c:ext>
            </c:extLst>
          </c:dPt>
          <c:dPt>
            <c:idx val="1"/>
            <c:invertIfNegative val="0"/>
            <c:bubble3D val="0"/>
            <c:spPr>
              <a:solidFill>
                <a:srgbClr val="507CB6"/>
              </a:solidFill>
              <a:ln w="0">
                <a:noFill/>
              </a:ln>
            </c:spPr>
            <c:extLst>
              <c:ext xmlns:c16="http://schemas.microsoft.com/office/drawing/2014/chart" uri="{C3380CC4-5D6E-409C-BE32-E72D297353CC}">
                <c16:uniqueId val="{00000003-E1B3-4A67-A38D-F1069B396223}"/>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Yes</c:v>
                </c:pt>
                <c:pt idx="1">
                  <c:v>No</c:v>
                </c:pt>
              </c:strCache>
            </c:strRef>
          </c:cat>
          <c:val>
            <c:numRef>
              <c:f>Sheet1!$B$2:$B$3</c:f>
              <c:numCache>
                <c:formatCode>0.00%</c:formatCode>
                <c:ptCount val="2"/>
                <c:pt idx="0">
                  <c:v>0.28639999999999999</c:v>
                </c:pt>
                <c:pt idx="1">
                  <c:v>0.71360000000000001</c:v>
                </c:pt>
              </c:numCache>
            </c:numRef>
          </c:val>
          <c:extLst>
            <c:ext xmlns:c16="http://schemas.microsoft.com/office/drawing/2014/chart" uri="{C3380CC4-5D6E-409C-BE32-E72D297353CC}">
              <c16:uniqueId val="{00000004-E1B3-4A67-A38D-F1069B396223}"/>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0698-473C-B3E7-8CC144BDC8B6}"/>
              </c:ext>
            </c:extLst>
          </c:dPt>
          <c:dPt>
            <c:idx val="1"/>
            <c:invertIfNegative val="0"/>
            <c:bubble3D val="0"/>
            <c:spPr>
              <a:solidFill>
                <a:srgbClr val="507CB6"/>
              </a:solidFill>
              <a:ln w="0">
                <a:noFill/>
              </a:ln>
            </c:spPr>
            <c:extLst>
              <c:ext xmlns:c16="http://schemas.microsoft.com/office/drawing/2014/chart" uri="{C3380CC4-5D6E-409C-BE32-E72D297353CC}">
                <c16:uniqueId val="{00000003-0698-473C-B3E7-8CC144BDC8B6}"/>
              </c:ext>
            </c:extLst>
          </c:dPt>
          <c:dPt>
            <c:idx val="2"/>
            <c:invertIfNegative val="0"/>
            <c:bubble3D val="0"/>
            <c:spPr>
              <a:solidFill>
                <a:srgbClr val="F9BE00"/>
              </a:solidFill>
              <a:ln w="0">
                <a:noFill/>
              </a:ln>
            </c:spPr>
            <c:extLst>
              <c:ext xmlns:c16="http://schemas.microsoft.com/office/drawing/2014/chart" uri="{C3380CC4-5D6E-409C-BE32-E72D297353CC}">
                <c16:uniqueId val="{00000005-0698-473C-B3E7-8CC144BDC8B6}"/>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Yes</c:v>
                </c:pt>
                <c:pt idx="1">
                  <c:v>No</c:v>
                </c:pt>
                <c:pt idx="2">
                  <c:v>Don't know</c:v>
                </c:pt>
              </c:strCache>
            </c:strRef>
          </c:cat>
          <c:val>
            <c:numRef>
              <c:f>Sheet1!$B$2:$B$4</c:f>
              <c:numCache>
                <c:formatCode>0.00%</c:formatCode>
                <c:ptCount val="3"/>
                <c:pt idx="0">
                  <c:v>0.46510000000000001</c:v>
                </c:pt>
                <c:pt idx="1">
                  <c:v>0.11849999999999999</c:v>
                </c:pt>
                <c:pt idx="2">
                  <c:v>0.4163</c:v>
                </c:pt>
              </c:numCache>
            </c:numRef>
          </c:val>
          <c:extLst>
            <c:ext xmlns:c16="http://schemas.microsoft.com/office/drawing/2014/chart" uri="{C3380CC4-5D6E-409C-BE32-E72D297353CC}">
              <c16:uniqueId val="{00000006-0698-473C-B3E7-8CC144BDC8B6}"/>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7AB1-4FF0-B59C-5023C4F3DF14}"/>
              </c:ext>
            </c:extLst>
          </c:dPt>
          <c:dPt>
            <c:idx val="1"/>
            <c:invertIfNegative val="0"/>
            <c:bubble3D val="0"/>
            <c:spPr>
              <a:solidFill>
                <a:srgbClr val="507CB6"/>
              </a:solidFill>
              <a:ln w="0">
                <a:noFill/>
              </a:ln>
            </c:spPr>
            <c:extLst>
              <c:ext xmlns:c16="http://schemas.microsoft.com/office/drawing/2014/chart" uri="{C3380CC4-5D6E-409C-BE32-E72D297353CC}">
                <c16:uniqueId val="{00000003-7AB1-4FF0-B59C-5023C4F3DF14}"/>
              </c:ext>
            </c:extLst>
          </c:dPt>
          <c:dPt>
            <c:idx val="2"/>
            <c:invertIfNegative val="0"/>
            <c:bubble3D val="0"/>
            <c:spPr>
              <a:solidFill>
                <a:srgbClr val="F9BE00"/>
              </a:solidFill>
              <a:ln w="0">
                <a:noFill/>
              </a:ln>
            </c:spPr>
            <c:extLst>
              <c:ext xmlns:c16="http://schemas.microsoft.com/office/drawing/2014/chart" uri="{C3380CC4-5D6E-409C-BE32-E72D297353CC}">
                <c16:uniqueId val="{00000005-7AB1-4FF0-B59C-5023C4F3DF14}"/>
              </c:ext>
            </c:extLst>
          </c:dPt>
          <c:dPt>
            <c:idx val="3"/>
            <c:invertIfNegative val="0"/>
            <c:bubble3D val="0"/>
            <c:spPr>
              <a:solidFill>
                <a:srgbClr val="6BC8CD"/>
              </a:solidFill>
              <a:ln w="0">
                <a:noFill/>
              </a:ln>
            </c:spPr>
            <c:extLst>
              <c:ext xmlns:c16="http://schemas.microsoft.com/office/drawing/2014/chart" uri="{C3380CC4-5D6E-409C-BE32-E72D297353CC}">
                <c16:uniqueId val="{00000007-7AB1-4FF0-B59C-5023C4F3DF14}"/>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Yes</c:v>
                </c:pt>
                <c:pt idx="1">
                  <c:v>No</c:v>
                </c:pt>
                <c:pt idx="2">
                  <c:v>Don't know</c:v>
                </c:pt>
                <c:pt idx="3">
                  <c:v>If yes please provide details</c:v>
                </c:pt>
              </c:strCache>
            </c:strRef>
          </c:cat>
          <c:val>
            <c:numRef>
              <c:f>Sheet1!$B$2:$B$5</c:f>
              <c:numCache>
                <c:formatCode>0.00%</c:formatCode>
                <c:ptCount val="4"/>
                <c:pt idx="0">
                  <c:v>4.0000000000000001E-3</c:v>
                </c:pt>
                <c:pt idx="1">
                  <c:v>0.32700000000000001</c:v>
                </c:pt>
                <c:pt idx="2">
                  <c:v>0.495</c:v>
                </c:pt>
                <c:pt idx="3">
                  <c:v>0.17399999999999999</c:v>
                </c:pt>
              </c:numCache>
            </c:numRef>
          </c:val>
          <c:extLst>
            <c:ext xmlns:c16="http://schemas.microsoft.com/office/drawing/2014/chart" uri="{C3380CC4-5D6E-409C-BE32-E72D297353CC}">
              <c16:uniqueId val="{00000008-7AB1-4FF0-B59C-5023C4F3DF14}"/>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EB40-454C-96E1-501DC37184CB}"/>
              </c:ext>
            </c:extLst>
          </c:dPt>
          <c:dPt>
            <c:idx val="1"/>
            <c:invertIfNegative val="0"/>
            <c:bubble3D val="0"/>
            <c:spPr>
              <a:solidFill>
                <a:srgbClr val="507CB6"/>
              </a:solidFill>
              <a:ln w="0">
                <a:noFill/>
              </a:ln>
            </c:spPr>
            <c:extLst>
              <c:ext xmlns:c16="http://schemas.microsoft.com/office/drawing/2014/chart" uri="{C3380CC4-5D6E-409C-BE32-E72D297353CC}">
                <c16:uniqueId val="{00000003-EB40-454C-96E1-501DC37184CB}"/>
              </c:ext>
            </c:extLst>
          </c:dPt>
          <c:dPt>
            <c:idx val="2"/>
            <c:invertIfNegative val="0"/>
            <c:bubble3D val="0"/>
            <c:spPr>
              <a:solidFill>
                <a:srgbClr val="F9BE00"/>
              </a:solidFill>
              <a:ln w="0">
                <a:noFill/>
              </a:ln>
            </c:spPr>
            <c:extLst>
              <c:ext xmlns:c16="http://schemas.microsoft.com/office/drawing/2014/chart" uri="{C3380CC4-5D6E-409C-BE32-E72D297353CC}">
                <c16:uniqueId val="{00000005-EB40-454C-96E1-501DC37184CB}"/>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Yes</c:v>
                </c:pt>
                <c:pt idx="1">
                  <c:v>No</c:v>
                </c:pt>
                <c:pt idx="2">
                  <c:v>Don't know</c:v>
                </c:pt>
              </c:strCache>
            </c:strRef>
          </c:cat>
          <c:val>
            <c:numRef>
              <c:f>Sheet1!$B$2:$B$4</c:f>
              <c:numCache>
                <c:formatCode>0.00%</c:formatCode>
                <c:ptCount val="3"/>
                <c:pt idx="0">
                  <c:v>7.6999999999999999E-2</c:v>
                </c:pt>
                <c:pt idx="1">
                  <c:v>0.245</c:v>
                </c:pt>
                <c:pt idx="2">
                  <c:v>0.67700000000000005</c:v>
                </c:pt>
              </c:numCache>
            </c:numRef>
          </c:val>
          <c:extLst>
            <c:ext xmlns:c16="http://schemas.microsoft.com/office/drawing/2014/chart" uri="{C3380CC4-5D6E-409C-BE32-E72D297353CC}">
              <c16:uniqueId val="{00000006-EB40-454C-96E1-501DC37184CB}"/>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Total</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6617-4E6D-979E-382DF46DD819}"/>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6617-4E6D-979E-382DF46DD819}"/>
              </c:ext>
            </c:extLst>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1-6617-4E6D-979E-382DF46DD819}"/>
                </c:ext>
              </c:extLst>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3-6617-4E6D-979E-382DF46DD819}"/>
                </c:ext>
              </c:extLst>
            </c:dLbl>
            <c:numFmt formatCode="0%" sourceLinked="0"/>
            <c:spPr>
              <a:noFill/>
              <a:ln>
                <a:noFill/>
              </a:ln>
              <a:effectLst/>
            </c:sp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0.18340000000000001</c:v>
                </c:pt>
                <c:pt idx="1">
                  <c:v>0.81659999999999999</c:v>
                </c:pt>
              </c:numCache>
            </c:numRef>
          </c:val>
          <c:extLst>
            <c:ext xmlns:c16="http://schemas.microsoft.com/office/drawing/2014/chart" uri="{C3380CC4-5D6E-409C-BE32-E72D297353CC}">
              <c16:uniqueId val="{00000004-6617-4E6D-979E-382DF46DD819}"/>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1"/>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 </c:v>
                </c:pt>
              </c:strCache>
            </c:strRef>
          </c:tx>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extLst>
              <c:ext xmlns:c16="http://schemas.microsoft.com/office/drawing/2014/chart" uri="{C3380CC4-5D6E-409C-BE32-E72D297353CC}">
                <c16:uniqueId val="{00000001-DE3F-4C67-B161-7FB5BF2BDF25}"/>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 </c:v>
                </c:pt>
              </c:strCache>
            </c:strRef>
          </c:cat>
          <c:val>
            <c:numRef>
              <c:f>Sheet1!$B$2:$B$2</c:f>
              <c:numCache>
                <c:formatCode>0.00%</c:formatCode>
                <c:ptCount val="1"/>
                <c:pt idx="0">
                  <c:v>33.75</c:v>
                </c:pt>
              </c:numCache>
            </c:numRef>
          </c:val>
          <c:extLst>
            <c:ext xmlns:c16="http://schemas.microsoft.com/office/drawing/2014/chart" uri="{C3380CC4-5D6E-409C-BE32-E72D297353CC}">
              <c16:uniqueId val="{00000002-DE3F-4C67-B161-7FB5BF2BDF25}"/>
            </c:ext>
          </c:extLst>
        </c:ser>
        <c:dLbls>
          <c:dLblPos val="inEnd"/>
          <c:showLegendKey val="0"/>
          <c:showVal val="1"/>
          <c:showCatName val="0"/>
          <c:showSerName val="0"/>
          <c:showPercent val="0"/>
          <c:showBubbleSize val="0"/>
        </c:dLbls>
        <c:gapWidth val="65"/>
        <c:axId val="2068027336"/>
        <c:axId val="2113994440"/>
      </c:barChart>
      <c:catAx>
        <c:axId val="2068027336"/>
        <c:scaling>
          <c:orientation val="maxMin"/>
        </c:scaling>
        <c:delete val="0"/>
        <c:axPos val="l"/>
        <c:numFmt formatCode="General" sourceLinked="0"/>
        <c:majorTickMark val="none"/>
        <c:minorTickMark val="none"/>
        <c:tickLblPos val="low"/>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2113994440"/>
        <c:crosses val="autoZero"/>
        <c:auto val="1"/>
        <c:lblAlgn val="ctr"/>
        <c:lblOffset val="100"/>
        <c:noMultiLvlLbl val="0"/>
      </c:catAx>
      <c:valAx>
        <c:axId val="2113994440"/>
        <c:scaling>
          <c:orientation val="minMax"/>
          <c:max val="100"/>
          <c:min val="0"/>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2068027336"/>
        <c:crosses val="max"/>
        <c:crossBetween val="between"/>
      </c:valAx>
      <c:spPr>
        <a:noFill/>
        <a:ln>
          <a:noFill/>
        </a:ln>
        <a:effectLst/>
      </c:spPr>
    </c:plotArea>
    <c:plotVisOnly val="1"/>
    <c:dispBlanksAs val="gap"/>
    <c:showDLblsOverMax val="1"/>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 </c:v>
                </c:pt>
              </c:strCache>
            </c:strRef>
          </c:tx>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1">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1-FF7B-4193-AE13-CD0C11C536E4}"/>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 </c:v>
                </c:pt>
              </c:strCache>
            </c:strRef>
          </c:cat>
          <c:val>
            <c:numRef>
              <c:f>Sheet1!$B$2:$B$2</c:f>
              <c:numCache>
                <c:formatCode>0.00%</c:formatCode>
                <c:ptCount val="1"/>
                <c:pt idx="0">
                  <c:v>53.83</c:v>
                </c:pt>
              </c:numCache>
            </c:numRef>
          </c:val>
          <c:extLst>
            <c:ext xmlns:c16="http://schemas.microsoft.com/office/drawing/2014/chart" uri="{C3380CC4-5D6E-409C-BE32-E72D297353CC}">
              <c16:uniqueId val="{00000002-FF7B-4193-AE13-CD0C11C536E4}"/>
            </c:ext>
          </c:extLst>
        </c:ser>
        <c:dLbls>
          <c:dLblPos val="inEnd"/>
          <c:showLegendKey val="0"/>
          <c:showVal val="1"/>
          <c:showCatName val="0"/>
          <c:showSerName val="0"/>
          <c:showPercent val="0"/>
          <c:showBubbleSize val="0"/>
        </c:dLbls>
        <c:gapWidth val="65"/>
        <c:axId val="2068027336"/>
        <c:axId val="2113994440"/>
      </c:barChart>
      <c:catAx>
        <c:axId val="2068027336"/>
        <c:scaling>
          <c:orientation val="maxMin"/>
        </c:scaling>
        <c:delete val="0"/>
        <c:axPos val="l"/>
        <c:numFmt formatCode="General" sourceLinked="0"/>
        <c:majorTickMark val="none"/>
        <c:minorTickMark val="none"/>
        <c:tickLblPos val="low"/>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2113994440"/>
        <c:crosses val="autoZero"/>
        <c:auto val="1"/>
        <c:lblAlgn val="ctr"/>
        <c:lblOffset val="100"/>
        <c:noMultiLvlLbl val="0"/>
      </c:catAx>
      <c:valAx>
        <c:axId val="2113994440"/>
        <c:scaling>
          <c:orientation val="minMax"/>
          <c:max val="100"/>
          <c:min val="0"/>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2068027336"/>
        <c:crosses val="max"/>
        <c:crossBetween val="between"/>
      </c:valAx>
      <c:spPr>
        <a:noFill/>
        <a:ln>
          <a:noFill/>
        </a:ln>
        <a:effectLst/>
      </c:spPr>
    </c:plotArea>
    <c:plotVisOnly val="1"/>
    <c:dispBlanksAs val="gap"/>
    <c:showDLblsOverMax val="1"/>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Total</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838A-4BFE-B494-F777E421EB63}"/>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838A-4BFE-B494-F777E421EB63}"/>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838A-4BFE-B494-F777E421EB63}"/>
              </c:ext>
            </c:extLst>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1-838A-4BFE-B494-F777E421EB63}"/>
                </c:ext>
              </c:extLst>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3-838A-4BFE-B494-F777E421EB63}"/>
                </c:ext>
              </c:extLst>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5-838A-4BFE-B494-F777E421EB63}"/>
                </c:ext>
              </c:extLst>
            </c:dLbl>
            <c:numFmt formatCode="0%" sourceLinked="0"/>
            <c:spPr>
              <a:noFill/>
              <a:ln>
                <a:noFill/>
              </a:ln>
              <a:effectLst/>
            </c:sp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Yes</c:v>
                </c:pt>
                <c:pt idx="1">
                  <c:v>No</c:v>
                </c:pt>
                <c:pt idx="2">
                  <c:v>Don't know</c:v>
                </c:pt>
              </c:strCache>
            </c:strRef>
          </c:cat>
          <c:val>
            <c:numRef>
              <c:f>Sheet1!$B$2:$B$4</c:f>
              <c:numCache>
                <c:formatCode>0%</c:formatCode>
                <c:ptCount val="3"/>
                <c:pt idx="0">
                  <c:v>0.3715</c:v>
                </c:pt>
                <c:pt idx="1">
                  <c:v>0.43030000000000002</c:v>
                </c:pt>
                <c:pt idx="2">
                  <c:v>0.19819999999999999</c:v>
                </c:pt>
              </c:numCache>
            </c:numRef>
          </c:val>
          <c:extLst>
            <c:ext xmlns:c16="http://schemas.microsoft.com/office/drawing/2014/chart" uri="{C3380CC4-5D6E-409C-BE32-E72D297353CC}">
              <c16:uniqueId val="{00000006-838A-4BFE-B494-F777E421EB63}"/>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1"/>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Total</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CC7E-49D3-8036-00352150EAF9}"/>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CC7E-49D3-8036-00352150EAF9}"/>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CC7E-49D3-8036-00352150EAF9}"/>
              </c:ext>
            </c:extLst>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1-CC7E-49D3-8036-00352150EAF9}"/>
                </c:ext>
              </c:extLst>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3-CC7E-49D3-8036-00352150EAF9}"/>
                </c:ext>
              </c:extLst>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5-CC7E-49D3-8036-00352150EAF9}"/>
                </c:ext>
              </c:extLst>
            </c:dLbl>
            <c:numFmt formatCode="0%" sourceLinked="0"/>
            <c:spPr>
              <a:noFill/>
              <a:ln>
                <a:noFill/>
              </a:ln>
              <a:effectLst/>
            </c:sp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Yes</c:v>
                </c:pt>
                <c:pt idx="1">
                  <c:v>No</c:v>
                </c:pt>
                <c:pt idx="2">
                  <c:v>Don't know</c:v>
                </c:pt>
              </c:strCache>
            </c:strRef>
          </c:cat>
          <c:val>
            <c:numRef>
              <c:f>Sheet1!$B$2:$B$4</c:f>
              <c:numCache>
                <c:formatCode>0%</c:formatCode>
                <c:ptCount val="3"/>
                <c:pt idx="0">
                  <c:v>0.87150000000000005</c:v>
                </c:pt>
                <c:pt idx="1">
                  <c:v>6.6699999999999995E-2</c:v>
                </c:pt>
                <c:pt idx="2">
                  <c:v>6.1800000000000001E-2</c:v>
                </c:pt>
              </c:numCache>
            </c:numRef>
          </c:val>
          <c:extLst>
            <c:ext xmlns:c16="http://schemas.microsoft.com/office/drawing/2014/chart" uri="{C3380CC4-5D6E-409C-BE32-E72D297353CC}">
              <c16:uniqueId val="{00000006-CC7E-49D3-8036-00352150EAF9}"/>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1"/>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strCache>
            </c:strRef>
          </c:tx>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1">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1-0968-4499-8861-3FFAC76C9409}"/>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Sheet1!$A$2:$A$2</c:f>
            </c:multiLvlStrRef>
          </c:cat>
          <c:val>
            <c:numRef>
              <c:f>Sheet1!$B$2:$B$2</c:f>
              <c:numCache>
                <c:formatCode>General</c:formatCode>
                <c:ptCount val="1"/>
                <c:pt idx="0">
                  <c:v>38</c:v>
                </c:pt>
              </c:numCache>
            </c:numRef>
          </c:val>
          <c:extLst>
            <c:ext xmlns:c16="http://schemas.microsoft.com/office/drawing/2014/chart" uri="{C3380CC4-5D6E-409C-BE32-E72D297353CC}">
              <c16:uniqueId val="{00000002-0968-4499-8861-3FFAC76C9409}"/>
            </c:ext>
          </c:extLst>
        </c:ser>
        <c:dLbls>
          <c:dLblPos val="inEnd"/>
          <c:showLegendKey val="0"/>
          <c:showVal val="1"/>
          <c:showCatName val="0"/>
          <c:showSerName val="0"/>
          <c:showPercent val="0"/>
          <c:showBubbleSize val="0"/>
        </c:dLbls>
        <c:gapWidth val="65"/>
        <c:axId val="2068027336"/>
        <c:axId val="2113994440"/>
      </c:barChart>
      <c:catAx>
        <c:axId val="2068027336"/>
        <c:scaling>
          <c:orientation val="maxMin"/>
        </c:scaling>
        <c:delete val="0"/>
        <c:axPos val="l"/>
        <c:numFmt formatCode="General" sourceLinked="0"/>
        <c:majorTickMark val="none"/>
        <c:minorTickMark val="none"/>
        <c:tickLblPos val="low"/>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2113994440"/>
        <c:crosses val="autoZero"/>
        <c:auto val="1"/>
        <c:lblAlgn val="ctr"/>
        <c:lblOffset val="100"/>
        <c:noMultiLvlLbl val="0"/>
      </c:catAx>
      <c:valAx>
        <c:axId val="2113994440"/>
        <c:scaling>
          <c:orientation val="minMax"/>
          <c:max val="100"/>
          <c:min val="0"/>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2068027336"/>
        <c:crosses val="max"/>
        <c:crossBetween val="between"/>
      </c:valAx>
      <c:spPr>
        <a:noFill/>
        <a:ln>
          <a:noFill/>
        </a:ln>
        <a:effectLst/>
      </c:spPr>
    </c:plotArea>
    <c:plotVisOnly val="1"/>
    <c:dispBlanksAs val="gap"/>
    <c:showDLblsOverMax val="1"/>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14ED-42AE-B41A-2CACA8E86F0F}"/>
              </c:ext>
            </c:extLst>
          </c:dPt>
          <c:dPt>
            <c:idx val="1"/>
            <c:invertIfNegative val="0"/>
            <c:bubble3D val="0"/>
            <c:spPr>
              <a:solidFill>
                <a:srgbClr val="507CB6"/>
              </a:solidFill>
              <a:ln w="0">
                <a:noFill/>
              </a:ln>
            </c:spPr>
            <c:extLst>
              <c:ext xmlns:c16="http://schemas.microsoft.com/office/drawing/2014/chart" uri="{C3380CC4-5D6E-409C-BE32-E72D297353CC}">
                <c16:uniqueId val="{00000003-14ED-42AE-B41A-2CACA8E86F0F}"/>
              </c:ext>
            </c:extLst>
          </c:dPt>
          <c:dPt>
            <c:idx val="2"/>
            <c:invertIfNegative val="0"/>
            <c:bubble3D val="0"/>
            <c:spPr>
              <a:solidFill>
                <a:srgbClr val="F9BE00"/>
              </a:solidFill>
              <a:ln w="0">
                <a:noFill/>
              </a:ln>
            </c:spPr>
            <c:extLst>
              <c:ext xmlns:c16="http://schemas.microsoft.com/office/drawing/2014/chart" uri="{C3380CC4-5D6E-409C-BE32-E72D297353CC}">
                <c16:uniqueId val="{00000005-14ED-42AE-B41A-2CACA8E86F0F}"/>
              </c:ext>
            </c:extLst>
          </c:dPt>
          <c:dPt>
            <c:idx val="3"/>
            <c:invertIfNegative val="0"/>
            <c:bubble3D val="0"/>
            <c:spPr>
              <a:solidFill>
                <a:srgbClr val="6BC8CD"/>
              </a:solidFill>
              <a:ln w="0">
                <a:noFill/>
              </a:ln>
            </c:spPr>
            <c:extLst>
              <c:ext xmlns:c16="http://schemas.microsoft.com/office/drawing/2014/chart" uri="{C3380CC4-5D6E-409C-BE32-E72D297353CC}">
                <c16:uniqueId val="{00000007-14ED-42AE-B41A-2CACA8E86F0F}"/>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Yes</c:v>
                </c:pt>
                <c:pt idx="1">
                  <c:v>No</c:v>
                </c:pt>
                <c:pt idx="2">
                  <c:v>Don't know/NA</c:v>
                </c:pt>
                <c:pt idx="3">
                  <c:v>If you answered no, please provide details.</c:v>
                </c:pt>
              </c:strCache>
            </c:strRef>
          </c:cat>
          <c:val>
            <c:numRef>
              <c:f>Sheet1!$B$2:$B$5</c:f>
              <c:numCache>
                <c:formatCode>0.00%</c:formatCode>
                <c:ptCount val="4"/>
                <c:pt idx="0">
                  <c:v>0.1275</c:v>
                </c:pt>
                <c:pt idx="1">
                  <c:v>0.44019999999999998</c:v>
                </c:pt>
                <c:pt idx="2">
                  <c:v>9.3600000000000003E-2</c:v>
                </c:pt>
                <c:pt idx="3">
                  <c:v>0.33860000000000001</c:v>
                </c:pt>
              </c:numCache>
            </c:numRef>
          </c:val>
          <c:extLst>
            <c:ext xmlns:c16="http://schemas.microsoft.com/office/drawing/2014/chart" uri="{C3380CC4-5D6E-409C-BE32-E72D297353CC}">
              <c16:uniqueId val="{00000008-14ED-42AE-B41A-2CACA8E86F0F}"/>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Total</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6274-4EB7-A342-54302B0964E1}"/>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6274-4EB7-A342-54302B0964E1}"/>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6274-4EB7-A342-54302B0964E1}"/>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6274-4EB7-A342-54302B0964E1}"/>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6274-4EB7-A342-54302B0964E1}"/>
              </c:ext>
            </c:extLst>
          </c:dPt>
          <c:dLbls>
            <c:dLbl>
              <c:idx val="0"/>
              <c:layout>
                <c:manualLayout>
                  <c:x val="5.6253489052287955E-2"/>
                  <c:y val="1.067522029199669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274-4EB7-A342-54302B0964E1}"/>
                </c:ext>
              </c:extLst>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3-6274-4EB7-A342-54302B0964E1}"/>
                </c:ext>
              </c:extLst>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5-6274-4EB7-A342-54302B0964E1}"/>
                </c:ext>
              </c:extLst>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7-6274-4EB7-A342-54302B0964E1}"/>
                </c:ext>
              </c:extLst>
            </c:dLbl>
            <c:dLbl>
              <c:idx val="4"/>
              <c:layout>
                <c:manualLayout>
                  <c:x val="-5.8068117731394094E-2"/>
                  <c:y val="1.067522029199669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274-4EB7-A342-54302B0964E1}"/>
                </c:ext>
              </c:extLst>
            </c:dLbl>
            <c:numFmt formatCode="0%" sourceLinked="0"/>
            <c:spPr>
              <a:noFill/>
              <a:ln>
                <a:noFill/>
              </a:ln>
              <a:effectLst/>
            </c:sp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Always</c:v>
                </c:pt>
                <c:pt idx="1">
                  <c:v>Usually</c:v>
                </c:pt>
                <c:pt idx="2">
                  <c:v>Sometimes</c:v>
                </c:pt>
                <c:pt idx="3">
                  <c:v>Rarely</c:v>
                </c:pt>
                <c:pt idx="4">
                  <c:v>Never</c:v>
                </c:pt>
              </c:strCache>
            </c:strRef>
          </c:cat>
          <c:val>
            <c:numRef>
              <c:f>Sheet1!$B$2:$B$6</c:f>
              <c:numCache>
                <c:formatCode>0%</c:formatCode>
                <c:ptCount val="5"/>
                <c:pt idx="0">
                  <c:v>1.0999999999999999E-2</c:v>
                </c:pt>
                <c:pt idx="1">
                  <c:v>0.1956</c:v>
                </c:pt>
                <c:pt idx="2">
                  <c:v>0.54859999999999998</c:v>
                </c:pt>
                <c:pt idx="3">
                  <c:v>0.22370000000000001</c:v>
                </c:pt>
                <c:pt idx="4">
                  <c:v>2.1100000000000001E-2</c:v>
                </c:pt>
              </c:numCache>
            </c:numRef>
          </c:val>
          <c:extLst>
            <c:ext xmlns:c16="http://schemas.microsoft.com/office/drawing/2014/chart" uri="{C3380CC4-5D6E-409C-BE32-E72D297353CC}">
              <c16:uniqueId val="{0000000A-6274-4EB7-A342-54302B0964E1}"/>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1"/>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C09F-4080-8FF1-B63452ED5AEC}"/>
              </c:ext>
            </c:extLst>
          </c:dPt>
          <c:dPt>
            <c:idx val="1"/>
            <c:invertIfNegative val="0"/>
            <c:bubble3D val="0"/>
            <c:spPr>
              <a:solidFill>
                <a:srgbClr val="507CB6"/>
              </a:solidFill>
              <a:ln w="0">
                <a:noFill/>
              </a:ln>
            </c:spPr>
            <c:extLst>
              <c:ext xmlns:c16="http://schemas.microsoft.com/office/drawing/2014/chart" uri="{C3380CC4-5D6E-409C-BE32-E72D297353CC}">
                <c16:uniqueId val="{00000003-C09F-4080-8FF1-B63452ED5AEC}"/>
              </c:ext>
            </c:extLst>
          </c:dPt>
          <c:dPt>
            <c:idx val="2"/>
            <c:invertIfNegative val="0"/>
            <c:bubble3D val="0"/>
            <c:spPr>
              <a:solidFill>
                <a:srgbClr val="F9BE00"/>
              </a:solidFill>
              <a:ln w="0">
                <a:noFill/>
              </a:ln>
            </c:spPr>
            <c:extLst>
              <c:ext xmlns:c16="http://schemas.microsoft.com/office/drawing/2014/chart" uri="{C3380CC4-5D6E-409C-BE32-E72D297353CC}">
                <c16:uniqueId val="{00000005-C09F-4080-8FF1-B63452ED5AEC}"/>
              </c:ext>
            </c:extLst>
          </c:dPt>
          <c:dPt>
            <c:idx val="3"/>
            <c:invertIfNegative val="0"/>
            <c:bubble3D val="0"/>
            <c:spPr>
              <a:solidFill>
                <a:srgbClr val="6BC8CD"/>
              </a:solidFill>
              <a:ln w="0">
                <a:noFill/>
              </a:ln>
            </c:spPr>
            <c:extLst>
              <c:ext xmlns:c16="http://schemas.microsoft.com/office/drawing/2014/chart" uri="{C3380CC4-5D6E-409C-BE32-E72D297353CC}">
                <c16:uniqueId val="{00000007-C09F-4080-8FF1-B63452ED5AEC}"/>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 have directly experienced physical violence</c:v>
                </c:pt>
                <c:pt idx="1">
                  <c:v>I have directly experienced verbal abuse</c:v>
                </c:pt>
                <c:pt idx="2">
                  <c:v>I have experienced neither verbal abuse nor physical violence</c:v>
                </c:pt>
                <c:pt idx="3">
                  <c:v>I have experienced both verbal and physical abuse</c:v>
                </c:pt>
              </c:strCache>
            </c:strRef>
          </c:cat>
          <c:val>
            <c:numRef>
              <c:f>Sheet1!$B$2:$B$5</c:f>
              <c:numCache>
                <c:formatCode>0.00%</c:formatCode>
                <c:ptCount val="4"/>
                <c:pt idx="0">
                  <c:v>0.1198</c:v>
                </c:pt>
                <c:pt idx="1">
                  <c:v>0.38519999999999999</c:v>
                </c:pt>
                <c:pt idx="2">
                  <c:v>9.5799999999999996E-2</c:v>
                </c:pt>
                <c:pt idx="3">
                  <c:v>0.3992</c:v>
                </c:pt>
              </c:numCache>
            </c:numRef>
          </c:val>
          <c:extLst>
            <c:ext xmlns:c16="http://schemas.microsoft.com/office/drawing/2014/chart" uri="{C3380CC4-5D6E-409C-BE32-E72D297353CC}">
              <c16:uniqueId val="{00000008-C09F-4080-8FF1-B63452ED5AEC}"/>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9AF4-4E58-B18F-95A20BA7B50D}"/>
              </c:ext>
            </c:extLst>
          </c:dPt>
          <c:dPt>
            <c:idx val="1"/>
            <c:invertIfNegative val="0"/>
            <c:bubble3D val="0"/>
            <c:spPr>
              <a:solidFill>
                <a:srgbClr val="507CB6"/>
              </a:solidFill>
              <a:ln w="0">
                <a:noFill/>
              </a:ln>
            </c:spPr>
            <c:extLst>
              <c:ext xmlns:c16="http://schemas.microsoft.com/office/drawing/2014/chart" uri="{C3380CC4-5D6E-409C-BE32-E72D297353CC}">
                <c16:uniqueId val="{00000003-9AF4-4E58-B18F-95A20BA7B50D}"/>
              </c:ext>
            </c:extLst>
          </c:dPt>
          <c:dPt>
            <c:idx val="2"/>
            <c:invertIfNegative val="0"/>
            <c:bubble3D val="0"/>
            <c:spPr>
              <a:solidFill>
                <a:srgbClr val="F9BE00"/>
              </a:solidFill>
              <a:ln w="0">
                <a:noFill/>
              </a:ln>
            </c:spPr>
            <c:extLst>
              <c:ext xmlns:c16="http://schemas.microsoft.com/office/drawing/2014/chart" uri="{C3380CC4-5D6E-409C-BE32-E72D297353CC}">
                <c16:uniqueId val="{00000005-9AF4-4E58-B18F-95A20BA7B50D}"/>
              </c:ext>
            </c:extLst>
          </c:dPt>
          <c:dPt>
            <c:idx val="3"/>
            <c:invertIfNegative val="0"/>
            <c:bubble3D val="0"/>
            <c:spPr>
              <a:solidFill>
                <a:srgbClr val="6BC8CD"/>
              </a:solidFill>
              <a:ln w="0">
                <a:noFill/>
              </a:ln>
            </c:spPr>
            <c:extLst>
              <c:ext xmlns:c16="http://schemas.microsoft.com/office/drawing/2014/chart" uri="{C3380CC4-5D6E-409C-BE32-E72D297353CC}">
                <c16:uniqueId val="{00000007-9AF4-4E58-B18F-95A20BA7B50D}"/>
              </c:ext>
            </c:extLst>
          </c:dPt>
          <c:dPt>
            <c:idx val="4"/>
            <c:invertIfNegative val="0"/>
            <c:bubble3D val="0"/>
            <c:spPr>
              <a:solidFill>
                <a:srgbClr val="FF8B4F"/>
              </a:solidFill>
              <a:ln w="0">
                <a:noFill/>
              </a:ln>
            </c:spPr>
            <c:extLst>
              <c:ext xmlns:c16="http://schemas.microsoft.com/office/drawing/2014/chart" uri="{C3380CC4-5D6E-409C-BE32-E72D297353CC}">
                <c16:uniqueId val="{00000009-9AF4-4E58-B18F-95A20BA7B50D}"/>
              </c:ext>
            </c:extLst>
          </c:dPt>
          <c:dPt>
            <c:idx val="5"/>
            <c:invertIfNegative val="0"/>
            <c:bubble3D val="0"/>
            <c:spPr>
              <a:solidFill>
                <a:srgbClr val="7D5E90"/>
              </a:solidFill>
              <a:ln w="0">
                <a:noFill/>
              </a:ln>
            </c:spPr>
            <c:extLst>
              <c:ext xmlns:c16="http://schemas.microsoft.com/office/drawing/2014/chart" uri="{C3380CC4-5D6E-409C-BE32-E72D297353CC}">
                <c16:uniqueId val="{0000000B-9AF4-4E58-B18F-95A20BA7B50D}"/>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Daily</c:v>
                </c:pt>
                <c:pt idx="1">
                  <c:v>At least once a week</c:v>
                </c:pt>
                <c:pt idx="2">
                  <c:v>At least once a month</c:v>
                </c:pt>
                <c:pt idx="3">
                  <c:v>Between 1 and 5 occasions</c:v>
                </c:pt>
                <c:pt idx="4">
                  <c:v>Between 5 and 10 occasions</c:v>
                </c:pt>
                <c:pt idx="5">
                  <c:v>Never</c:v>
                </c:pt>
              </c:strCache>
            </c:strRef>
          </c:cat>
          <c:val>
            <c:numRef>
              <c:f>Sheet1!$B$2:$B$7</c:f>
              <c:numCache>
                <c:formatCode>0.00%</c:formatCode>
                <c:ptCount val="6"/>
                <c:pt idx="0">
                  <c:v>0.02</c:v>
                </c:pt>
                <c:pt idx="1">
                  <c:v>7.4899999999999994E-2</c:v>
                </c:pt>
                <c:pt idx="2">
                  <c:v>5.8900000000000001E-2</c:v>
                </c:pt>
                <c:pt idx="3">
                  <c:v>0.2737</c:v>
                </c:pt>
                <c:pt idx="4">
                  <c:v>3.3000000000000002E-2</c:v>
                </c:pt>
                <c:pt idx="5">
                  <c:v>0.53949999999999998</c:v>
                </c:pt>
              </c:numCache>
            </c:numRef>
          </c:val>
          <c:extLst>
            <c:ext xmlns:c16="http://schemas.microsoft.com/office/drawing/2014/chart" uri="{C3380CC4-5D6E-409C-BE32-E72D297353CC}">
              <c16:uniqueId val="{0000000C-9AF4-4E58-B18F-95A20BA7B50D}"/>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AE1B-49BA-A571-5AAC55EE40FF}"/>
              </c:ext>
            </c:extLst>
          </c:dPt>
          <c:dPt>
            <c:idx val="1"/>
            <c:invertIfNegative val="0"/>
            <c:bubble3D val="0"/>
            <c:spPr>
              <a:solidFill>
                <a:srgbClr val="507CB6"/>
              </a:solidFill>
              <a:ln w="0">
                <a:noFill/>
              </a:ln>
            </c:spPr>
            <c:extLst>
              <c:ext xmlns:c16="http://schemas.microsoft.com/office/drawing/2014/chart" uri="{C3380CC4-5D6E-409C-BE32-E72D297353CC}">
                <c16:uniqueId val="{00000003-AE1B-49BA-A571-5AAC55EE40FF}"/>
              </c:ext>
            </c:extLst>
          </c:dPt>
          <c:dPt>
            <c:idx val="2"/>
            <c:invertIfNegative val="0"/>
            <c:bubble3D val="0"/>
            <c:spPr>
              <a:solidFill>
                <a:srgbClr val="F9BE00"/>
              </a:solidFill>
              <a:ln w="0">
                <a:noFill/>
              </a:ln>
            </c:spPr>
            <c:extLst>
              <c:ext xmlns:c16="http://schemas.microsoft.com/office/drawing/2014/chart" uri="{C3380CC4-5D6E-409C-BE32-E72D297353CC}">
                <c16:uniqueId val="{00000005-AE1B-49BA-A571-5AAC55EE40FF}"/>
              </c:ext>
            </c:extLst>
          </c:dPt>
          <c:dPt>
            <c:idx val="3"/>
            <c:invertIfNegative val="0"/>
            <c:bubble3D val="0"/>
            <c:spPr>
              <a:solidFill>
                <a:srgbClr val="6BC8CD"/>
              </a:solidFill>
              <a:ln w="0">
                <a:noFill/>
              </a:ln>
            </c:spPr>
            <c:extLst>
              <c:ext xmlns:c16="http://schemas.microsoft.com/office/drawing/2014/chart" uri="{C3380CC4-5D6E-409C-BE32-E72D297353CC}">
                <c16:uniqueId val="{00000007-AE1B-49BA-A571-5AAC55EE40FF}"/>
              </c:ext>
            </c:extLst>
          </c:dPt>
          <c:dPt>
            <c:idx val="4"/>
            <c:invertIfNegative val="0"/>
            <c:bubble3D val="0"/>
            <c:spPr>
              <a:solidFill>
                <a:srgbClr val="FF8B4F"/>
              </a:solidFill>
              <a:ln w="0">
                <a:noFill/>
              </a:ln>
            </c:spPr>
            <c:extLst>
              <c:ext xmlns:c16="http://schemas.microsoft.com/office/drawing/2014/chart" uri="{C3380CC4-5D6E-409C-BE32-E72D297353CC}">
                <c16:uniqueId val="{00000009-AE1B-49BA-A571-5AAC55EE40FF}"/>
              </c:ext>
            </c:extLst>
          </c:dPt>
          <c:dPt>
            <c:idx val="5"/>
            <c:invertIfNegative val="0"/>
            <c:bubble3D val="0"/>
            <c:spPr>
              <a:solidFill>
                <a:srgbClr val="7D5E90"/>
              </a:solidFill>
              <a:ln w="0">
                <a:noFill/>
              </a:ln>
            </c:spPr>
            <c:extLst>
              <c:ext xmlns:c16="http://schemas.microsoft.com/office/drawing/2014/chart" uri="{C3380CC4-5D6E-409C-BE32-E72D297353CC}">
                <c16:uniqueId val="{0000000B-AE1B-49BA-A571-5AAC55EE40FF}"/>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Daily</c:v>
                </c:pt>
                <c:pt idx="1">
                  <c:v>At least once a week</c:v>
                </c:pt>
                <c:pt idx="2">
                  <c:v>At least once a month</c:v>
                </c:pt>
                <c:pt idx="3">
                  <c:v>Between 1 and 5 occasions</c:v>
                </c:pt>
                <c:pt idx="4">
                  <c:v>Between 5 and 10 occasions</c:v>
                </c:pt>
                <c:pt idx="5">
                  <c:v>Never</c:v>
                </c:pt>
              </c:strCache>
            </c:strRef>
          </c:cat>
          <c:val>
            <c:numRef>
              <c:f>Sheet1!$B$2:$B$7</c:f>
              <c:numCache>
                <c:formatCode>0.00%</c:formatCode>
                <c:ptCount val="6"/>
                <c:pt idx="0">
                  <c:v>0.11269999999999999</c:v>
                </c:pt>
                <c:pt idx="1">
                  <c:v>0.21729999999999999</c:v>
                </c:pt>
                <c:pt idx="2">
                  <c:v>0.1176</c:v>
                </c:pt>
                <c:pt idx="3">
                  <c:v>0.2712</c:v>
                </c:pt>
                <c:pt idx="4">
                  <c:v>7.7799999999999994E-2</c:v>
                </c:pt>
                <c:pt idx="5">
                  <c:v>0.2034</c:v>
                </c:pt>
              </c:numCache>
            </c:numRef>
          </c:val>
          <c:extLst>
            <c:ext xmlns:c16="http://schemas.microsoft.com/office/drawing/2014/chart" uri="{C3380CC4-5D6E-409C-BE32-E72D297353CC}">
              <c16:uniqueId val="{0000000C-AE1B-49BA-A571-5AAC55EE40FF}"/>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DD09-4C1A-AEE3-03634F0D032E}"/>
              </c:ext>
            </c:extLst>
          </c:dPt>
          <c:dPt>
            <c:idx val="1"/>
            <c:invertIfNegative val="0"/>
            <c:bubble3D val="0"/>
            <c:spPr>
              <a:solidFill>
                <a:srgbClr val="507CB6"/>
              </a:solidFill>
              <a:ln w="0">
                <a:noFill/>
              </a:ln>
            </c:spPr>
            <c:extLst>
              <c:ext xmlns:c16="http://schemas.microsoft.com/office/drawing/2014/chart" uri="{C3380CC4-5D6E-409C-BE32-E72D297353CC}">
                <c16:uniqueId val="{00000003-DD09-4C1A-AEE3-03634F0D032E}"/>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Yes</c:v>
                </c:pt>
                <c:pt idx="1">
                  <c:v>No</c:v>
                </c:pt>
              </c:strCache>
            </c:strRef>
          </c:cat>
          <c:val>
            <c:numRef>
              <c:f>Sheet1!$B$2:$B$3</c:f>
              <c:numCache>
                <c:formatCode>0.00%</c:formatCode>
                <c:ptCount val="2"/>
                <c:pt idx="0">
                  <c:v>0.62590000000000001</c:v>
                </c:pt>
                <c:pt idx="1">
                  <c:v>0.37409999999999999</c:v>
                </c:pt>
              </c:numCache>
            </c:numRef>
          </c:val>
          <c:extLst>
            <c:ext xmlns:c16="http://schemas.microsoft.com/office/drawing/2014/chart" uri="{C3380CC4-5D6E-409C-BE32-E72D297353CC}">
              <c16:uniqueId val="{00000004-DD09-4C1A-AEE3-03634F0D032E}"/>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D5D4-433C-9F33-FE0FBA7C3F7A}"/>
              </c:ext>
            </c:extLst>
          </c:dPt>
          <c:dPt>
            <c:idx val="1"/>
            <c:invertIfNegative val="0"/>
            <c:bubble3D val="0"/>
            <c:spPr>
              <a:solidFill>
                <a:srgbClr val="507CB6"/>
              </a:solidFill>
              <a:ln w="0">
                <a:noFill/>
              </a:ln>
            </c:spPr>
            <c:extLst>
              <c:ext xmlns:c16="http://schemas.microsoft.com/office/drawing/2014/chart" uri="{C3380CC4-5D6E-409C-BE32-E72D297353CC}">
                <c16:uniqueId val="{00000003-D5D4-433C-9F33-FE0FBA7C3F7A}"/>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Yes</c:v>
                </c:pt>
                <c:pt idx="1">
                  <c:v>No</c:v>
                </c:pt>
              </c:strCache>
            </c:strRef>
          </c:cat>
          <c:val>
            <c:numRef>
              <c:f>Sheet1!$B$2:$B$3</c:f>
              <c:numCache>
                <c:formatCode>0.00%</c:formatCode>
                <c:ptCount val="2"/>
                <c:pt idx="0">
                  <c:v>8.5599999999999996E-2</c:v>
                </c:pt>
                <c:pt idx="1">
                  <c:v>0.91439999999999999</c:v>
                </c:pt>
              </c:numCache>
            </c:numRef>
          </c:val>
          <c:extLst>
            <c:ext xmlns:c16="http://schemas.microsoft.com/office/drawing/2014/chart" uri="{C3380CC4-5D6E-409C-BE32-E72D297353CC}">
              <c16:uniqueId val="{00000004-D5D4-433C-9F33-FE0FBA7C3F7A}"/>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B989-4B5A-8579-45134A8F59FF}"/>
              </c:ext>
            </c:extLst>
          </c:dPt>
          <c:dPt>
            <c:idx val="1"/>
            <c:invertIfNegative val="0"/>
            <c:bubble3D val="0"/>
            <c:spPr>
              <a:solidFill>
                <a:srgbClr val="507CB6"/>
              </a:solidFill>
              <a:ln w="0">
                <a:noFill/>
              </a:ln>
            </c:spPr>
            <c:extLst>
              <c:ext xmlns:c16="http://schemas.microsoft.com/office/drawing/2014/chart" uri="{C3380CC4-5D6E-409C-BE32-E72D297353CC}">
                <c16:uniqueId val="{00000003-B989-4B5A-8579-45134A8F59FF}"/>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Yes</c:v>
                </c:pt>
                <c:pt idx="1">
                  <c:v>No</c:v>
                </c:pt>
              </c:strCache>
            </c:strRef>
          </c:cat>
          <c:val>
            <c:numRef>
              <c:f>Sheet1!$B$2:$B$3</c:f>
              <c:numCache>
                <c:formatCode>0.00%</c:formatCode>
                <c:ptCount val="2"/>
                <c:pt idx="0">
                  <c:v>0.1043</c:v>
                </c:pt>
                <c:pt idx="1">
                  <c:v>0.89570000000000005</c:v>
                </c:pt>
              </c:numCache>
            </c:numRef>
          </c:val>
          <c:extLst>
            <c:ext xmlns:c16="http://schemas.microsoft.com/office/drawing/2014/chart" uri="{C3380CC4-5D6E-409C-BE32-E72D297353CC}">
              <c16:uniqueId val="{00000004-B989-4B5A-8579-45134A8F59FF}"/>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3818-47C1-9718-A1360BDB48CC}"/>
              </c:ext>
            </c:extLst>
          </c:dPt>
          <c:dPt>
            <c:idx val="1"/>
            <c:invertIfNegative val="0"/>
            <c:bubble3D val="0"/>
            <c:spPr>
              <a:solidFill>
                <a:srgbClr val="507CB6"/>
              </a:solidFill>
              <a:ln w="0">
                <a:noFill/>
              </a:ln>
            </c:spPr>
            <c:extLst>
              <c:ext xmlns:c16="http://schemas.microsoft.com/office/drawing/2014/chart" uri="{C3380CC4-5D6E-409C-BE32-E72D297353CC}">
                <c16:uniqueId val="{00000003-3818-47C1-9718-A1360BDB48CC}"/>
              </c:ext>
            </c:extLst>
          </c:dPt>
          <c:dPt>
            <c:idx val="2"/>
            <c:invertIfNegative val="0"/>
            <c:bubble3D val="0"/>
            <c:spPr>
              <a:solidFill>
                <a:srgbClr val="F9BE00"/>
              </a:solidFill>
              <a:ln w="0">
                <a:noFill/>
              </a:ln>
            </c:spPr>
            <c:extLst>
              <c:ext xmlns:c16="http://schemas.microsoft.com/office/drawing/2014/chart" uri="{C3380CC4-5D6E-409C-BE32-E72D297353CC}">
                <c16:uniqueId val="{00000005-3818-47C1-9718-A1360BDB48CC}"/>
              </c:ext>
            </c:extLst>
          </c:dPt>
          <c:dPt>
            <c:idx val="3"/>
            <c:invertIfNegative val="0"/>
            <c:bubble3D val="0"/>
            <c:spPr>
              <a:solidFill>
                <a:srgbClr val="6BC8CD"/>
              </a:solidFill>
              <a:ln w="0">
                <a:noFill/>
              </a:ln>
            </c:spPr>
            <c:extLst>
              <c:ext xmlns:c16="http://schemas.microsoft.com/office/drawing/2014/chart" uri="{C3380CC4-5D6E-409C-BE32-E72D297353CC}">
                <c16:uniqueId val="{00000007-3818-47C1-9718-A1360BDB48CC}"/>
              </c:ext>
            </c:extLst>
          </c:dPt>
          <c:dPt>
            <c:idx val="4"/>
            <c:invertIfNegative val="0"/>
            <c:bubble3D val="0"/>
            <c:spPr>
              <a:solidFill>
                <a:srgbClr val="FF8B4F"/>
              </a:solidFill>
              <a:ln w="0">
                <a:noFill/>
              </a:ln>
            </c:spPr>
            <c:extLst>
              <c:ext xmlns:c16="http://schemas.microsoft.com/office/drawing/2014/chart" uri="{C3380CC4-5D6E-409C-BE32-E72D297353CC}">
                <c16:uniqueId val="{00000009-3818-47C1-9718-A1360BDB48CC}"/>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More than once a day</c:v>
                </c:pt>
                <c:pt idx="1">
                  <c:v>Daily</c:v>
                </c:pt>
                <c:pt idx="2">
                  <c:v>At least once a week</c:v>
                </c:pt>
                <c:pt idx="3">
                  <c:v>At least once a month</c:v>
                </c:pt>
                <c:pt idx="4">
                  <c:v>Never</c:v>
                </c:pt>
              </c:strCache>
            </c:strRef>
          </c:cat>
          <c:val>
            <c:numRef>
              <c:f>Sheet1!$B$2:$B$6</c:f>
              <c:numCache>
                <c:formatCode>0.00%</c:formatCode>
                <c:ptCount val="5"/>
                <c:pt idx="0">
                  <c:v>0.40899999999999997</c:v>
                </c:pt>
                <c:pt idx="1">
                  <c:v>0.27060000000000001</c:v>
                </c:pt>
                <c:pt idx="2">
                  <c:v>0.18010000000000001</c:v>
                </c:pt>
                <c:pt idx="3">
                  <c:v>8.9599999999999999E-2</c:v>
                </c:pt>
                <c:pt idx="4">
                  <c:v>5.0700000000000002E-2</c:v>
                </c:pt>
              </c:numCache>
            </c:numRef>
          </c:val>
          <c:extLst>
            <c:ext xmlns:c16="http://schemas.microsoft.com/office/drawing/2014/chart" uri="{C3380CC4-5D6E-409C-BE32-E72D297353CC}">
              <c16:uniqueId val="{0000000A-3818-47C1-9718-A1360BDB48CC}"/>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48713"/>
          </a:xfrm>
        </p:spPr>
        <p:txBody>
          <a:bodyPr/>
          <a:lstStyle>
            <a:lvl1pPr>
              <a:defRPr/>
            </a:lvl1pPr>
          </a:lstStyle>
          <a:p>
            <a:r>
              <a:rPr lang="en-US" dirty="0"/>
              <a:t>Master title style (only changes made to the parent slide will be reflected in the app)</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8" name="Content Placeholder 7">
            <a:extLst>
              <a:ext uri="{FF2B5EF4-FFF2-40B4-BE49-F238E27FC236}">
                <a16:creationId xmlns:a16="http://schemas.microsoft.com/office/drawing/2014/main" id="{8252A03B-2D42-4DAE-8460-CF96145A8DF0}"/>
              </a:ext>
            </a:extLst>
          </p:cNvPr>
          <p:cNvSpPr>
            <a:spLocks noGrp="1"/>
          </p:cNvSpPr>
          <p:nvPr>
            <p:ph sz="quarter" idx="13" hasCustomPrompt="1"/>
          </p:nvPr>
        </p:nvSpPr>
        <p:spPr>
          <a:xfrm>
            <a:off x="115136" y="1005080"/>
            <a:ext cx="8229600" cy="3569013"/>
          </a:xfrm>
        </p:spPr>
        <p:txBody>
          <a:bodyPr/>
          <a:lstStyle>
            <a:lvl1pPr>
              <a:defRPr sz="1400">
                <a:solidFill>
                  <a:schemeClr val="tx1"/>
                </a:solidFill>
              </a:defRPr>
            </a:lvl1pPr>
            <a:lvl2pPr>
              <a:defRPr sz="14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dirty="0"/>
              <a:t>Master text style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FCB14CF1-AB9B-4870-9E5C-AD8F31C7FF68}"/>
              </a:ext>
            </a:extLst>
          </p:cNvPr>
          <p:cNvSpPr>
            <a:spLocks noGrp="1"/>
          </p:cNvSpPr>
          <p:nvPr>
            <p:ph type="body" sz="quarter" idx="14" hasCustomPrompt="1"/>
          </p:nvPr>
        </p:nvSpPr>
        <p:spPr>
          <a:xfrm>
            <a:off x="123322" y="627419"/>
            <a:ext cx="8229600" cy="239713"/>
          </a:xfrm>
        </p:spPr>
        <p:txBody>
          <a:bodyPr/>
          <a:lstStyle>
            <a:lvl1pPr>
              <a:defRPr/>
            </a:lvl1pPr>
          </a:lstStyle>
          <a:p>
            <a:pPr lvl="0"/>
            <a:r>
              <a:rPr lang="en-US" dirty="0"/>
              <a:t>Master text style</a:t>
            </a:r>
            <a:endParaRPr lang="en-GB" dirty="0"/>
          </a:p>
        </p:txBody>
      </p:sp>
      <p:sp>
        <p:nvSpPr>
          <p:cNvPr id="7" name="Footer Placeholder 3">
            <a:extLst>
              <a:ext uri="{FF2B5EF4-FFF2-40B4-BE49-F238E27FC236}">
                <a16:creationId xmlns:a16="http://schemas.microsoft.com/office/drawing/2014/main" id="{E39551A5-770E-3978-ED85-9963EA081996}"/>
              </a:ext>
            </a:extLst>
          </p:cNvPr>
          <p:cNvSpPr>
            <a:spLocks noGrp="1"/>
          </p:cNvSpPr>
          <p:nvPr>
            <p:ph type="ftr" sz="quarter" idx="3"/>
          </p:nvPr>
        </p:nvSpPr>
        <p:spPr>
          <a:xfrm>
            <a:off x="167174" y="4811867"/>
            <a:ext cx="8229600"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59644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tx1">
            <a:lumMod val="50000"/>
          </a:schemeClr>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256494" y="2494609"/>
            <a:ext cx="7787252" cy="1234730"/>
          </a:xfrm>
        </p:spPr>
        <p:txBody>
          <a:bodyPr anchor="b">
            <a:normAutofit/>
          </a:bodyPr>
          <a:lstStyle>
            <a:lvl1pPr marL="0" indent="0">
              <a:buNone/>
              <a:defRPr sz="3200" b="1" baseline="0">
                <a:solidFill>
                  <a:schemeClr val="bg1"/>
                </a:solidFill>
              </a:defRPr>
            </a:lvl1pPr>
          </a:lstStyle>
          <a:p>
            <a:pPr lvl="0"/>
            <a:r>
              <a:rPr lang="en-US" dirty="0"/>
              <a:t>Title style (only changes made to the parent slide will be reflected in the app)</a:t>
            </a:r>
          </a:p>
        </p:txBody>
      </p:sp>
      <p:sp>
        <p:nvSpPr>
          <p:cNvPr id="3" name="Text Placeholder 2"/>
          <p:cNvSpPr>
            <a:spLocks noGrp="1"/>
          </p:cNvSpPr>
          <p:nvPr>
            <p:ph type="body" sz="quarter" idx="12" hasCustomPrompt="1"/>
          </p:nvPr>
        </p:nvSpPr>
        <p:spPr>
          <a:xfrm>
            <a:off x="266162" y="3729038"/>
            <a:ext cx="2938463" cy="385762"/>
          </a:xfrm>
        </p:spPr>
        <p:txBody>
          <a:bodyPr>
            <a:normAutofit/>
          </a:bodyPr>
          <a:lstStyle>
            <a:lvl1pPr>
              <a:defRPr sz="1200" baseline="0">
                <a:solidFill>
                  <a:schemeClr val="bg1"/>
                </a:solidFill>
              </a:defRPr>
            </a:lvl1pPr>
          </a:lstStyle>
          <a:p>
            <a:pPr lvl="0"/>
            <a:r>
              <a:rPr lang="en-US" dirty="0"/>
              <a:t>Title slide subtitle style</a:t>
            </a:r>
          </a:p>
        </p:txBody>
      </p:sp>
      <p:sp>
        <p:nvSpPr>
          <p:cNvPr id="4" name="Footer Placeholder 3">
            <a:extLst>
              <a:ext uri="{FF2B5EF4-FFF2-40B4-BE49-F238E27FC236}">
                <a16:creationId xmlns:a16="http://schemas.microsoft.com/office/drawing/2014/main" id="{22E984EA-3574-957B-CBB9-81D1F0C18876}"/>
              </a:ext>
            </a:extLst>
          </p:cNvPr>
          <p:cNvSpPr>
            <a:spLocks noGrp="1"/>
          </p:cNvSpPr>
          <p:nvPr>
            <p:ph type="ftr" sz="quarter" idx="3"/>
          </p:nvPr>
        </p:nvSpPr>
        <p:spPr>
          <a:xfrm>
            <a:off x="256493" y="4811867"/>
            <a:ext cx="7839291" cy="274637"/>
          </a:xfrm>
          <a:prstGeom prst="rect">
            <a:avLst/>
          </a:prstGeom>
        </p:spPr>
        <p:txBody>
          <a:bodyPr vert="horz" lIns="91440" tIns="45720" rIns="91440" bIns="45720" rtlCol="0" anchor="ctr"/>
          <a:lstStyle>
            <a:lvl1pPr algn="l">
              <a:defRPr sz="1050">
                <a:solidFill>
                  <a:schemeClr val="bg1"/>
                </a:solidFill>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a:t>
            </a:fld>
            <a:endParaRPr lang="en-US"/>
          </a:p>
        </p:txBody>
      </p:sp>
      <p:sp>
        <p:nvSpPr>
          <p:cNvPr id="13" name="Text Placeholder 12"/>
          <p:cNvSpPr>
            <a:spLocks noGrp="1"/>
          </p:cNvSpPr>
          <p:nvPr>
            <p:ph type="body" sz="quarter" idx="13" hasCustomPrompt="1"/>
          </p:nvPr>
        </p:nvSpPr>
        <p:spPr>
          <a:xfrm>
            <a:off x="211403" y="3639393"/>
            <a:ext cx="4576388" cy="350837"/>
          </a:xfrm>
        </p:spPr>
        <p:txBody>
          <a:bodyPr/>
          <a:lstStyle>
            <a:lvl1pPr>
              <a:defRPr b="0"/>
            </a:lvl1pPr>
          </a:lstStyle>
          <a:p>
            <a:pPr lvl="0"/>
            <a:r>
              <a:rPr lang="en-US" dirty="0"/>
              <a:t>Master text style</a:t>
            </a:r>
          </a:p>
        </p:txBody>
      </p:sp>
      <p:sp>
        <p:nvSpPr>
          <p:cNvPr id="17" name="Title 16"/>
          <p:cNvSpPr>
            <a:spLocks noGrp="1"/>
          </p:cNvSpPr>
          <p:nvPr>
            <p:ph type="title" hasCustomPrompt="1"/>
          </p:nvPr>
        </p:nvSpPr>
        <p:spPr>
          <a:xfrm>
            <a:off x="204788" y="2334751"/>
            <a:ext cx="8229600" cy="857250"/>
          </a:xfrm>
        </p:spPr>
        <p:txBody>
          <a:bodyPr/>
          <a:lstStyle/>
          <a:p>
            <a:r>
              <a:rPr lang="en-US" dirty="0"/>
              <a:t>Master title style (only changes made to the parent slide will be reflected in the app)</a:t>
            </a:r>
          </a:p>
        </p:txBody>
      </p:sp>
      <p:sp>
        <p:nvSpPr>
          <p:cNvPr id="16" name="Text Placeholder 5"/>
          <p:cNvSpPr>
            <a:spLocks noGrp="1"/>
          </p:cNvSpPr>
          <p:nvPr>
            <p:ph type="body" sz="quarter" idx="17" hasCustomPrompt="1"/>
          </p:nvPr>
        </p:nvSpPr>
        <p:spPr>
          <a:xfrm>
            <a:off x="204788" y="3158633"/>
            <a:ext cx="3859212" cy="280987"/>
          </a:xfrm>
        </p:spPr>
        <p:txBody>
          <a:bodyPr/>
          <a:lstStyle>
            <a:lvl2pPr marL="4763" indent="0">
              <a:buNone/>
              <a:defRPr sz="1600">
                <a:solidFill>
                  <a:schemeClr val="bg1">
                    <a:lumMod val="50000"/>
                  </a:schemeClr>
                </a:solidFill>
                <a:latin typeface="Arial"/>
                <a:cs typeface="Arial"/>
              </a:defRPr>
            </a:lvl2pPr>
          </a:lstStyle>
          <a:p>
            <a:pPr lvl="1"/>
            <a:r>
              <a:rPr lang="en-US" dirty="0"/>
              <a:t>Total Responses style</a:t>
            </a:r>
          </a:p>
        </p:txBody>
      </p:sp>
      <p:sp>
        <p:nvSpPr>
          <p:cNvPr id="7" name="Text Placeholder 12"/>
          <p:cNvSpPr>
            <a:spLocks noGrp="1"/>
          </p:cNvSpPr>
          <p:nvPr>
            <p:ph type="body" sz="quarter" idx="18" hasCustomPrompt="1"/>
          </p:nvPr>
        </p:nvSpPr>
        <p:spPr>
          <a:xfrm>
            <a:off x="211403" y="4047840"/>
            <a:ext cx="4576388" cy="350837"/>
          </a:xfrm>
        </p:spPr>
        <p:txBody>
          <a:bodyPr/>
          <a:lstStyle>
            <a:lvl1pPr>
              <a:defRPr b="0"/>
            </a:lvl1pPr>
          </a:lstStyle>
          <a:p>
            <a:pPr lvl="0"/>
            <a:r>
              <a:rPr lang="en-US" dirty="0"/>
              <a:t>Master text style</a:t>
            </a:r>
          </a:p>
        </p:txBody>
      </p:sp>
      <p:sp>
        <p:nvSpPr>
          <p:cNvPr id="8" name="Footer Placeholder 3">
            <a:extLst>
              <a:ext uri="{FF2B5EF4-FFF2-40B4-BE49-F238E27FC236}">
                <a16:creationId xmlns:a16="http://schemas.microsoft.com/office/drawing/2014/main" id="{CDF05C82-1244-9CA3-984A-2EEF32F7964F}"/>
              </a:ext>
            </a:extLst>
          </p:cNvPr>
          <p:cNvSpPr>
            <a:spLocks noGrp="1"/>
          </p:cNvSpPr>
          <p:nvPr>
            <p:ph type="ftr" sz="quarter" idx="3"/>
          </p:nvPr>
        </p:nvSpPr>
        <p:spPr>
          <a:xfrm>
            <a:off x="256826" y="4811867"/>
            <a:ext cx="8106588"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pic>
        <p:nvPicPr>
          <p:cNvPr id="2" name="Picture 1">
            <a:extLst>
              <a:ext uri="{FF2B5EF4-FFF2-40B4-BE49-F238E27FC236}">
                <a16:creationId xmlns:a16="http://schemas.microsoft.com/office/drawing/2014/main" id="{01D1043F-B1AA-AD62-9215-521025E2DDB1}"/>
              </a:ext>
            </a:extLst>
          </p:cNvPr>
          <p:cNvPicPr>
            <a:picLocks noChangeAspect="1"/>
          </p:cNvPicPr>
          <p:nvPr userDrawn="1"/>
        </p:nvPicPr>
        <p:blipFill>
          <a:blip r:embed="rId2"/>
          <a:stretch>
            <a:fillRect/>
          </a:stretch>
        </p:blipFill>
        <p:spPr>
          <a:xfrm>
            <a:off x="8465204" y="4743036"/>
            <a:ext cx="626035" cy="343467"/>
          </a:xfrm>
          <a:prstGeom prst="rect">
            <a:avLst/>
          </a:prstGeom>
        </p:spPr>
      </p:pic>
    </p:spTree>
    <p:extLst>
      <p:ext uri="{BB962C8B-B14F-4D97-AF65-F5344CB8AC3E}">
        <p14:creationId xmlns:p14="http://schemas.microsoft.com/office/powerpoint/2010/main" val="29648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81143"/>
          </a:xfrm>
        </p:spPr>
        <p:txBody>
          <a:bodyPr/>
          <a:lstStyle/>
          <a:p>
            <a:r>
              <a:rPr lang="en-US" dirty="0"/>
              <a:t>Master title style (only changes made to the parent slide will be reflected in the app)</a:t>
            </a:r>
          </a:p>
        </p:txBody>
      </p:sp>
      <p:sp>
        <p:nvSpPr>
          <p:cNvPr id="3" name="Content Placeholder 2"/>
          <p:cNvSpPr>
            <a:spLocks noGrp="1"/>
          </p:cNvSpPr>
          <p:nvPr>
            <p:ph idx="1" hasCustomPrompt="1"/>
          </p:nvPr>
        </p:nvSpPr>
        <p:spPr>
          <a:xfrm>
            <a:off x="122570" y="666350"/>
            <a:ext cx="5332506" cy="249144"/>
          </a:xfrm>
        </p:spPr>
        <p:txBody>
          <a:bodyPr/>
          <a:lstStyle/>
          <a:p>
            <a:pPr lvl="0"/>
            <a:r>
              <a:rPr lang="en-US" dirty="0"/>
              <a:t>Master text style</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5" name="Footer Placeholder 3">
            <a:extLst>
              <a:ext uri="{FF2B5EF4-FFF2-40B4-BE49-F238E27FC236}">
                <a16:creationId xmlns:a16="http://schemas.microsoft.com/office/drawing/2014/main" id="{9FE2B938-E785-E802-7A9A-5AD4FEF6088C}"/>
              </a:ext>
            </a:extLst>
          </p:cNvPr>
          <p:cNvSpPr>
            <a:spLocks noGrp="1"/>
          </p:cNvSpPr>
          <p:nvPr>
            <p:ph type="ftr" sz="quarter" idx="3"/>
          </p:nvPr>
        </p:nvSpPr>
        <p:spPr>
          <a:xfrm>
            <a:off x="202927" y="4811867"/>
            <a:ext cx="8193847"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21622404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36" y="270516"/>
            <a:ext cx="8229600" cy="39127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22570" y="666350"/>
            <a:ext cx="5332506" cy="249144"/>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8367076" y="4815076"/>
            <a:ext cx="626035" cy="274637"/>
          </a:xfrm>
          <a:prstGeom prst="rect">
            <a:avLst/>
          </a:prstGeom>
        </p:spPr>
        <p:txBody>
          <a:bodyPr vert="horz" lIns="91440" tIns="45720" rIns="91440" bIns="45720" rtlCol="0" anchor="ctr"/>
          <a:lstStyle>
            <a:lvl1pPr algn="r">
              <a:defRPr sz="1000">
                <a:solidFill>
                  <a:schemeClr val="tx2">
                    <a:lumMod val="60000"/>
                    <a:lumOff val="40000"/>
                  </a:schemeClr>
                </a:solidFill>
                <a:latin typeface="Arial"/>
                <a:cs typeface="Arial"/>
              </a:defRPr>
            </a:lvl1pPr>
          </a:lstStyle>
          <a:p>
            <a:fld id="{A88B48FB-E956-2048-9E74-C69E7CAA26CC}" type="slidenum">
              <a:rPr lang="en-US" smtClean="0"/>
              <a:pPr/>
              <a:t>‹#›</a:t>
            </a:fld>
            <a:endParaRPr lang="en-US" dirty="0"/>
          </a:p>
        </p:txBody>
      </p:sp>
      <p:sp>
        <p:nvSpPr>
          <p:cNvPr id="4" name="Footer Placeholder 3">
            <a:extLst>
              <a:ext uri="{FF2B5EF4-FFF2-40B4-BE49-F238E27FC236}">
                <a16:creationId xmlns:a16="http://schemas.microsoft.com/office/drawing/2014/main" id="{C67FE218-D8C1-4598-C115-912209DA107F}"/>
              </a:ext>
            </a:extLst>
          </p:cNvPr>
          <p:cNvSpPr>
            <a:spLocks noGrp="1"/>
          </p:cNvSpPr>
          <p:nvPr>
            <p:ph type="ftr" sz="quarter" idx="3"/>
          </p:nvPr>
        </p:nvSpPr>
        <p:spPr>
          <a:xfrm>
            <a:off x="167173" y="4811866"/>
            <a:ext cx="8229599"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594875503"/>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1" r:id="rId3"/>
    <p:sldLayoutId id="2147483675" r:id="rId4"/>
  </p:sldLayoutIdLst>
  <p:hf hdr="0" dt="0"/>
  <p:txStyles>
    <p:titleStyle>
      <a:lvl1pPr algn="l" defTabSz="457200" rtl="0" eaLnBrk="1" latinLnBrk="0" hangingPunct="1">
        <a:spcBef>
          <a:spcPct val="0"/>
        </a:spcBef>
        <a:buNone/>
        <a:defRPr sz="18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9000">
              <a:srgbClr val="714F90"/>
            </a:gs>
            <a:gs pos="24000">
              <a:srgbClr val="532A79"/>
            </a:gs>
            <a:gs pos="58000">
              <a:srgbClr val="A995BC"/>
            </a:gs>
            <a:gs pos="79000">
              <a:schemeClr val="bg1"/>
            </a:gs>
          </a:gsLst>
          <a:lin ang="0" scaled="1"/>
          <a:tileRect/>
        </a:gra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Edinburgh Local Association: Behaviours of Concern</a:t>
            </a:r>
            <a:endParaRPr dirty="0"/>
          </a:p>
        </p:txBody>
      </p:sp>
      <p:sp>
        <p:nvSpPr>
          <p:cNvPr id="3" name="Text Placeholder 2"/>
          <p:cNvSpPr>
            <a:spLocks noGrp="1"/>
          </p:cNvSpPr>
          <p:nvPr>
            <p:ph type="body" sz="quarter" idx="12"/>
          </p:nvPr>
        </p:nvSpPr>
        <p:spPr/>
        <p:txBody>
          <a:bodyPr/>
          <a:lstStyle/>
          <a:p>
            <a:r>
              <a:rPr lang="en-GB" dirty="0"/>
              <a:t>Wednesday, May 17, 2023</a:t>
            </a:r>
            <a:endParaRPr dirty="0"/>
          </a:p>
        </p:txBody>
      </p:sp>
      <p:pic>
        <p:nvPicPr>
          <p:cNvPr id="4" name="Picture 3">
            <a:extLst>
              <a:ext uri="{FF2B5EF4-FFF2-40B4-BE49-F238E27FC236}">
                <a16:creationId xmlns:a16="http://schemas.microsoft.com/office/drawing/2014/main" id="{EB8C07F1-3A13-92F9-B82F-CFDAFE4DD33C}"/>
              </a:ext>
            </a:extLst>
          </p:cNvPr>
          <p:cNvPicPr>
            <a:picLocks noChangeAspect="1"/>
          </p:cNvPicPr>
          <p:nvPr/>
        </p:nvPicPr>
        <p:blipFill>
          <a:blip r:embed="rId2"/>
          <a:stretch>
            <a:fillRect/>
          </a:stretch>
        </p:blipFill>
        <p:spPr>
          <a:xfrm>
            <a:off x="7476259" y="4214380"/>
            <a:ext cx="1562100" cy="8572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Q7: Have you required medical attention from a doctor or school first aider following a violent incident at work?</a:t>
            </a:r>
            <a:endParaRPr dirty="0"/>
          </a:p>
        </p:txBody>
      </p:sp>
      <p:sp>
        <p:nvSpPr>
          <p:cNvPr id="3" name="Title"/>
          <p:cNvSpPr>
            <a:spLocks noGrp="1"/>
          </p:cNvSpPr>
          <p:nvPr>
            <p:ph type="body" sz="quarter" idx="14"/>
          </p:nvPr>
        </p:nvSpPr>
        <p:spPr/>
        <p:txBody>
          <a:bodyPr>
            <a:normAutofit lnSpcReduction="10000"/>
          </a:bodyPr>
          <a:lstStyle/>
          <a:p>
            <a:r>
              <a:rPr lang="en-GB" dirty="0"/>
              <a:t>Answered: 1005   Skipped: 4</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Q8: Have you been absent from work due to physical violence or verbal abuse?</a:t>
            </a:r>
            <a:endParaRPr dirty="0"/>
          </a:p>
        </p:txBody>
      </p:sp>
      <p:sp>
        <p:nvSpPr>
          <p:cNvPr id="3" name="Title"/>
          <p:cNvSpPr>
            <a:spLocks noGrp="1"/>
          </p:cNvSpPr>
          <p:nvPr>
            <p:ph type="body" sz="quarter" idx="14"/>
          </p:nvPr>
        </p:nvSpPr>
        <p:spPr/>
        <p:txBody>
          <a:bodyPr>
            <a:normAutofit lnSpcReduction="10000"/>
          </a:bodyPr>
          <a:lstStyle/>
          <a:p>
            <a:r>
              <a:rPr lang="en-GB" dirty="0"/>
              <a:t>Answered: 1007   Skipped: 2</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Q9: How often does dysregulated behaviour interrupt your teaching and learning?</a:t>
            </a:r>
            <a:endParaRPr dirty="0"/>
          </a:p>
        </p:txBody>
      </p:sp>
      <p:sp>
        <p:nvSpPr>
          <p:cNvPr id="3" name="Title"/>
          <p:cNvSpPr>
            <a:spLocks noGrp="1"/>
          </p:cNvSpPr>
          <p:nvPr>
            <p:ph type="body" sz="quarter" idx="14"/>
          </p:nvPr>
        </p:nvSpPr>
        <p:spPr/>
        <p:txBody>
          <a:bodyPr>
            <a:normAutofit lnSpcReduction="10000"/>
          </a:bodyPr>
          <a:lstStyle/>
          <a:p>
            <a:r>
              <a:rPr lang="en-GB" dirty="0"/>
              <a:t>Answered: 1005   Skipped: 4</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BC5E1B34-E639-AD6D-B5F6-627073FE9CD9}"/>
              </a:ext>
            </a:extLst>
          </p:cNvPr>
          <p:cNvSpPr txBox="1"/>
          <p:nvPr/>
        </p:nvSpPr>
        <p:spPr>
          <a:xfrm>
            <a:off x="5590309" y="1176132"/>
            <a:ext cx="3158836" cy="923330"/>
          </a:xfrm>
          <a:prstGeom prst="rect">
            <a:avLst/>
          </a:prstGeom>
          <a:noFill/>
        </p:spPr>
        <p:txBody>
          <a:bodyPr wrap="square">
            <a:spAutoFit/>
          </a:bodyPr>
          <a:lstStyle/>
          <a:p>
            <a:r>
              <a:rPr lang="en-GB" sz="1800" dirty="0">
                <a:solidFill>
                  <a:schemeClr val="bg1">
                    <a:lumMod val="50000"/>
                  </a:schemeClr>
                </a:solidFill>
              </a:rPr>
              <a:t>67% of classes in Edinburgh </a:t>
            </a:r>
            <a:r>
              <a:rPr lang="en-GB" dirty="0">
                <a:solidFill>
                  <a:schemeClr val="bg1">
                    <a:lumMod val="50000"/>
                  </a:schemeClr>
                </a:solidFill>
              </a:rPr>
              <a:t>are being disrupted by behaviour on a daily basis</a:t>
            </a:r>
            <a:r>
              <a:rPr lang="en-GB" sz="1800" dirty="0">
                <a:solidFill>
                  <a:schemeClr val="bg1">
                    <a:lumMod val="50000"/>
                  </a:schemeClr>
                </a:solidFill>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DB056B-4BE1-EA83-E1D5-57C8314DBDFE}"/>
              </a:ext>
            </a:extLst>
          </p:cNvPr>
          <p:cNvSpPr>
            <a:spLocks noGrp="1"/>
          </p:cNvSpPr>
          <p:nvPr>
            <p:ph type="title"/>
          </p:nvPr>
        </p:nvSpPr>
        <p:spPr>
          <a:xfrm>
            <a:off x="115136" y="80645"/>
            <a:ext cx="8229600" cy="695210"/>
          </a:xfrm>
        </p:spPr>
        <p:txBody>
          <a:bodyPr>
            <a:normAutofit/>
          </a:bodyPr>
          <a:lstStyle/>
          <a:p>
            <a:r>
              <a:rPr lang="en-GB" dirty="0"/>
              <a:t>Questions 10 to 20 relate to the reporting and management of incidents and behaviours.</a:t>
            </a:r>
          </a:p>
        </p:txBody>
      </p:sp>
      <p:sp>
        <p:nvSpPr>
          <p:cNvPr id="4" name="Footer Placeholder 3">
            <a:extLst>
              <a:ext uri="{FF2B5EF4-FFF2-40B4-BE49-F238E27FC236}">
                <a16:creationId xmlns:a16="http://schemas.microsoft.com/office/drawing/2014/main" id="{82F4262A-4031-4D80-A308-778B2A0905EF}"/>
              </a:ext>
            </a:extLst>
          </p:cNvPr>
          <p:cNvSpPr>
            <a:spLocks noGrp="1"/>
          </p:cNvSpPr>
          <p:nvPr>
            <p:ph type="ftr" sz="quarter" idx="3"/>
          </p:nvPr>
        </p:nvSpPr>
        <p:spPr/>
        <p:txBody>
          <a:bodyPr/>
          <a:lstStyle/>
          <a:p>
            <a:endParaRPr lang="en-US" dirty="0"/>
          </a:p>
        </p:txBody>
      </p:sp>
    </p:spTree>
    <p:extLst>
      <p:ext uri="{BB962C8B-B14F-4D97-AF65-F5344CB8AC3E}">
        <p14:creationId xmlns:p14="http://schemas.microsoft.com/office/powerpoint/2010/main" val="2340159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Q10: To what extent would you agree with the following statements?</a:t>
            </a:r>
            <a:endParaRPr dirty="0"/>
          </a:p>
        </p:txBody>
      </p:sp>
      <p:sp>
        <p:nvSpPr>
          <p:cNvPr id="3" name="Title"/>
          <p:cNvSpPr>
            <a:spLocks noGrp="1"/>
          </p:cNvSpPr>
          <p:nvPr>
            <p:ph type="body" sz="quarter" idx="14"/>
          </p:nvPr>
        </p:nvSpPr>
        <p:spPr/>
        <p:txBody>
          <a:bodyPr>
            <a:normAutofit lnSpcReduction="10000"/>
          </a:bodyPr>
          <a:lstStyle/>
          <a:p>
            <a:r>
              <a:rPr lang="en-GB" dirty="0"/>
              <a:t>Answered: 1006   Skipped: 3</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a:extLst>
              <a:ext uri="{FF2B5EF4-FFF2-40B4-BE49-F238E27FC236}">
                <a16:creationId xmlns:a16="http://schemas.microsoft.com/office/drawing/2014/main" id="{D768A3C6-2A9C-A655-B294-7FC38196C0FC}"/>
              </a:ext>
            </a:extLst>
          </p:cNvPr>
          <p:cNvCxnSpPr/>
          <p:nvPr/>
        </p:nvCxnSpPr>
        <p:spPr>
          <a:xfrm>
            <a:off x="4357255" y="1773382"/>
            <a:ext cx="3560618" cy="0"/>
          </a:xfrm>
          <a:prstGeom prst="line">
            <a:avLst/>
          </a:prstGeom>
          <a:ln w="3175">
            <a:prstDash val="sysDash"/>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EAD4B714-9842-7E7C-E394-1D76F3C461D5}"/>
              </a:ext>
            </a:extLst>
          </p:cNvPr>
          <p:cNvSpPr txBox="1"/>
          <p:nvPr/>
        </p:nvSpPr>
        <p:spPr>
          <a:xfrm>
            <a:off x="5753935" y="740702"/>
            <a:ext cx="2590801" cy="1015663"/>
          </a:xfrm>
          <a:prstGeom prst="rect">
            <a:avLst/>
          </a:prstGeom>
          <a:noFill/>
        </p:spPr>
        <p:txBody>
          <a:bodyPr wrap="square">
            <a:spAutoFit/>
          </a:bodyPr>
          <a:lstStyle/>
          <a:p>
            <a:r>
              <a:rPr lang="en-GB" sz="1200" dirty="0">
                <a:solidFill>
                  <a:schemeClr val="bg1">
                    <a:lumMod val="50000"/>
                  </a:schemeClr>
                </a:solidFill>
              </a:rPr>
              <a:t>Only 23% of Edinburgh teachers are generally satisfied with the management of behaviour in our schools. 51% are generally dissatisfied.</a:t>
            </a:r>
          </a:p>
        </p:txBody>
      </p:sp>
      <p:cxnSp>
        <p:nvCxnSpPr>
          <p:cNvPr id="9" name="Straight Connector 8">
            <a:extLst>
              <a:ext uri="{FF2B5EF4-FFF2-40B4-BE49-F238E27FC236}">
                <a16:creationId xmlns:a16="http://schemas.microsoft.com/office/drawing/2014/main" id="{5D252954-A516-ADE9-4781-96823ED523FA}"/>
              </a:ext>
            </a:extLst>
          </p:cNvPr>
          <p:cNvCxnSpPr/>
          <p:nvPr/>
        </p:nvCxnSpPr>
        <p:spPr>
          <a:xfrm>
            <a:off x="4357255" y="3151910"/>
            <a:ext cx="3560618" cy="0"/>
          </a:xfrm>
          <a:prstGeom prst="line">
            <a:avLst/>
          </a:prstGeom>
          <a:ln w="3175">
            <a:prstDash val="sysDash"/>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97E4DF00-2762-F967-E8BA-0742F55F42E7}"/>
              </a:ext>
            </a:extLst>
          </p:cNvPr>
          <p:cNvSpPr txBox="1"/>
          <p:nvPr/>
        </p:nvSpPr>
        <p:spPr>
          <a:xfrm>
            <a:off x="5753934" y="3238959"/>
            <a:ext cx="2590801" cy="646331"/>
          </a:xfrm>
          <a:prstGeom prst="rect">
            <a:avLst/>
          </a:prstGeom>
          <a:noFill/>
        </p:spPr>
        <p:txBody>
          <a:bodyPr wrap="square">
            <a:spAutoFit/>
          </a:bodyPr>
          <a:lstStyle/>
          <a:p>
            <a:r>
              <a:rPr lang="en-GB" sz="1200" dirty="0">
                <a:solidFill>
                  <a:schemeClr val="bg1">
                    <a:lumMod val="50000"/>
                  </a:schemeClr>
                </a:solidFill>
              </a:rPr>
              <a:t>57% of Edinburgh teachers feel that abuse is accepted as “part of the job” in their school.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Q11: I am aware of the council's violence at work policy, and have been shown/attended a presentation from CEC on Behaviours of Concern.</a:t>
            </a:r>
            <a:endParaRPr dirty="0"/>
          </a:p>
        </p:txBody>
      </p:sp>
      <p:sp>
        <p:nvSpPr>
          <p:cNvPr id="3" name="Title"/>
          <p:cNvSpPr>
            <a:spLocks noGrp="1"/>
          </p:cNvSpPr>
          <p:nvPr>
            <p:ph type="body" sz="quarter" idx="14"/>
          </p:nvPr>
        </p:nvSpPr>
        <p:spPr/>
        <p:txBody>
          <a:bodyPr>
            <a:normAutofit lnSpcReduction="10000"/>
          </a:bodyPr>
          <a:lstStyle/>
          <a:p>
            <a:r>
              <a:rPr lang="en-GB" dirty="0"/>
              <a:t>Answered: 1002   Skipped: 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Q12: Does your school use the SHE portal to record all incidents of physical or verbal abuse?</a:t>
            </a:r>
            <a:endParaRPr dirty="0"/>
          </a:p>
        </p:txBody>
      </p:sp>
      <p:sp>
        <p:nvSpPr>
          <p:cNvPr id="3" name="Title"/>
          <p:cNvSpPr>
            <a:spLocks noGrp="1"/>
          </p:cNvSpPr>
          <p:nvPr>
            <p:ph type="body" sz="quarter" idx="14"/>
          </p:nvPr>
        </p:nvSpPr>
        <p:spPr/>
        <p:txBody>
          <a:bodyPr>
            <a:normAutofit lnSpcReduction="10000"/>
          </a:bodyPr>
          <a:lstStyle/>
          <a:p>
            <a:r>
              <a:rPr lang="en-GB" dirty="0"/>
              <a:t>Answered: 1004   Skipped: 5</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Q13: Are you aware of any barriers in your school for completing incidents on the SHE portal?</a:t>
            </a:r>
            <a:endParaRPr dirty="0"/>
          </a:p>
        </p:txBody>
      </p:sp>
      <p:sp>
        <p:nvSpPr>
          <p:cNvPr id="3" name="Title"/>
          <p:cNvSpPr>
            <a:spLocks noGrp="1"/>
          </p:cNvSpPr>
          <p:nvPr>
            <p:ph type="body" sz="quarter" idx="14"/>
          </p:nvPr>
        </p:nvSpPr>
        <p:spPr/>
        <p:txBody>
          <a:bodyPr>
            <a:normAutofit lnSpcReduction="10000"/>
          </a:bodyPr>
          <a:lstStyle/>
          <a:p>
            <a:r>
              <a:rPr lang="en-GB" dirty="0"/>
              <a:t>Answered: 1006   Skipped: 3</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Q13: Are you aware of any barriers in your school for completing incidents on the SHE portal? If yes please provide details.</a:t>
            </a:r>
            <a:endParaRPr dirty="0"/>
          </a:p>
        </p:txBody>
      </p:sp>
      <p:sp>
        <p:nvSpPr>
          <p:cNvPr id="3" name="Title"/>
          <p:cNvSpPr>
            <a:spLocks noGrp="1"/>
          </p:cNvSpPr>
          <p:nvPr>
            <p:ph type="body" sz="quarter" idx="14"/>
          </p:nvPr>
        </p:nvSpPr>
        <p:spPr/>
        <p:txBody>
          <a:bodyPr>
            <a:normAutofit lnSpcReduction="10000"/>
          </a:bodyPr>
          <a:lstStyle/>
          <a:p>
            <a:r>
              <a:rPr lang="en-GB" dirty="0"/>
              <a:t>175 responses</a:t>
            </a:r>
            <a:endParaRPr dirty="0"/>
          </a:p>
        </p:txBody>
      </p:sp>
      <p:sp>
        <p:nvSpPr>
          <p:cNvPr id="5" name="TextBox 4">
            <a:extLst>
              <a:ext uri="{FF2B5EF4-FFF2-40B4-BE49-F238E27FC236}">
                <a16:creationId xmlns:a16="http://schemas.microsoft.com/office/drawing/2014/main" id="{A0E28D61-78E1-E0CD-258F-D10510A5B7D2}"/>
              </a:ext>
            </a:extLst>
          </p:cNvPr>
          <p:cNvSpPr txBox="1"/>
          <p:nvPr/>
        </p:nvSpPr>
        <p:spPr>
          <a:xfrm>
            <a:off x="2119745" y="1176132"/>
            <a:ext cx="4572000" cy="1077218"/>
          </a:xfrm>
          <a:prstGeom prst="rect">
            <a:avLst/>
          </a:prstGeom>
          <a:noFill/>
        </p:spPr>
        <p:txBody>
          <a:bodyPr wrap="square">
            <a:spAutoFit/>
          </a:bodyPr>
          <a:lstStyle/>
          <a:p>
            <a:r>
              <a:rPr lang="en-GB" sz="1600" b="0" i="0" u="none" strike="noStrike" dirty="0">
                <a:solidFill>
                  <a:srgbClr val="333333"/>
                </a:solidFill>
                <a:effectLst/>
                <a:latin typeface="Arial" panose="020B0604020202020204" pitchFamily="34" charset="0"/>
              </a:rPr>
              <a:t>“The previous school I taught at, ***** **** it was discouraged to write it here and management would deal with it instea</a:t>
            </a:r>
            <a:r>
              <a:rPr lang="en-GB" sz="1600" dirty="0">
                <a:solidFill>
                  <a:srgbClr val="333333"/>
                </a:solidFill>
                <a:latin typeface="Arial" panose="020B0604020202020204" pitchFamily="34" charset="0"/>
              </a:rPr>
              <a:t>d,</a:t>
            </a:r>
            <a:r>
              <a:rPr lang="en-GB" sz="1600" b="0" i="0" u="none" strike="noStrike" dirty="0">
                <a:solidFill>
                  <a:srgbClr val="333333"/>
                </a:solidFill>
                <a:effectLst/>
                <a:latin typeface="Arial" panose="020B0604020202020204" pitchFamily="34" charset="0"/>
              </a:rPr>
              <a:t> which of course they didn’t.”</a:t>
            </a:r>
            <a:endParaRPr lang="en-GB" sz="1600" dirty="0"/>
          </a:p>
        </p:txBody>
      </p:sp>
      <p:sp>
        <p:nvSpPr>
          <p:cNvPr id="7" name="TextBox 6">
            <a:extLst>
              <a:ext uri="{FF2B5EF4-FFF2-40B4-BE49-F238E27FC236}">
                <a16:creationId xmlns:a16="http://schemas.microsoft.com/office/drawing/2014/main" id="{B3399F88-5BCA-567D-6C52-B20F96F0C9FF}"/>
              </a:ext>
            </a:extLst>
          </p:cNvPr>
          <p:cNvSpPr txBox="1"/>
          <p:nvPr/>
        </p:nvSpPr>
        <p:spPr>
          <a:xfrm>
            <a:off x="2119745" y="2593658"/>
            <a:ext cx="4572000" cy="338554"/>
          </a:xfrm>
          <a:prstGeom prst="rect">
            <a:avLst/>
          </a:prstGeom>
          <a:noFill/>
        </p:spPr>
        <p:txBody>
          <a:bodyPr wrap="square">
            <a:spAutoFit/>
          </a:bodyPr>
          <a:lstStyle/>
          <a:p>
            <a:r>
              <a:rPr lang="en-GB" sz="1600" b="0" i="0" u="none" strike="noStrike" dirty="0">
                <a:solidFill>
                  <a:srgbClr val="333333"/>
                </a:solidFill>
                <a:effectLst/>
                <a:latin typeface="Arial" panose="020B0604020202020204" pitchFamily="34" charset="0"/>
              </a:rPr>
              <a:t>“It's lengthy, unclear, and difficult to access.”</a:t>
            </a:r>
            <a:r>
              <a:rPr lang="en-GB" sz="1600" dirty="0"/>
              <a:t> </a:t>
            </a:r>
          </a:p>
        </p:txBody>
      </p:sp>
      <p:sp>
        <p:nvSpPr>
          <p:cNvPr id="9" name="TextBox 8">
            <a:extLst>
              <a:ext uri="{FF2B5EF4-FFF2-40B4-BE49-F238E27FC236}">
                <a16:creationId xmlns:a16="http://schemas.microsoft.com/office/drawing/2014/main" id="{EDA51FA6-089C-AD00-CF04-AE3984EE647F}"/>
              </a:ext>
            </a:extLst>
          </p:cNvPr>
          <p:cNvSpPr txBox="1"/>
          <p:nvPr/>
        </p:nvSpPr>
        <p:spPr>
          <a:xfrm>
            <a:off x="2119745" y="3272520"/>
            <a:ext cx="4572000" cy="1815882"/>
          </a:xfrm>
          <a:prstGeom prst="rect">
            <a:avLst/>
          </a:prstGeom>
          <a:noFill/>
        </p:spPr>
        <p:txBody>
          <a:bodyPr wrap="square">
            <a:spAutoFit/>
          </a:bodyPr>
          <a:lstStyle/>
          <a:p>
            <a:r>
              <a:rPr lang="en-GB" sz="1600" b="0" i="0" u="none" strike="noStrike" dirty="0">
                <a:solidFill>
                  <a:srgbClr val="333333"/>
                </a:solidFill>
                <a:effectLst/>
                <a:latin typeface="Arial" panose="020B0604020202020204" pitchFamily="34" charset="0"/>
              </a:rPr>
              <a:t>“Management have to be present when completing it, management have said directly to some staff they should not use the SHE portal after some incidents where they were not actually hurt.”</a:t>
            </a:r>
            <a:br>
              <a:rPr lang="en-GB" sz="1600" b="0" i="0" u="none" strike="noStrike" dirty="0">
                <a:solidFill>
                  <a:srgbClr val="333333"/>
                </a:solidFill>
                <a:effectLst/>
                <a:latin typeface="Arial" panose="020B0604020202020204" pitchFamily="34" charset="0"/>
              </a:rPr>
            </a:br>
            <a:br>
              <a:rPr lang="en-GB" sz="1600" b="0" i="0" u="none" strike="noStrike" dirty="0">
                <a:solidFill>
                  <a:srgbClr val="333333"/>
                </a:solidFill>
                <a:effectLst/>
                <a:latin typeface="Arial" panose="020B0604020202020204" pitchFamily="34" charset="0"/>
              </a:rPr>
            </a:br>
            <a:endParaRPr lang="en-GB" sz="1600" dirty="0"/>
          </a:p>
        </p:txBody>
      </p:sp>
    </p:spTree>
    <p:extLst>
      <p:ext uri="{BB962C8B-B14F-4D97-AF65-F5344CB8AC3E}">
        <p14:creationId xmlns:p14="http://schemas.microsoft.com/office/powerpoint/2010/main" val="1645345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Q13: Are you aware of any barriers in your school for completing incidents on the SHE portal? If yes please provide details.</a:t>
            </a:r>
            <a:endParaRPr dirty="0"/>
          </a:p>
        </p:txBody>
      </p:sp>
      <p:sp>
        <p:nvSpPr>
          <p:cNvPr id="3" name="Title"/>
          <p:cNvSpPr>
            <a:spLocks noGrp="1"/>
          </p:cNvSpPr>
          <p:nvPr>
            <p:ph type="body" sz="quarter" idx="14"/>
          </p:nvPr>
        </p:nvSpPr>
        <p:spPr/>
        <p:txBody>
          <a:bodyPr>
            <a:normAutofit lnSpcReduction="10000"/>
          </a:bodyPr>
          <a:lstStyle/>
          <a:p>
            <a:r>
              <a:rPr lang="en-GB" dirty="0"/>
              <a:t>175 responses</a:t>
            </a:r>
            <a:endParaRPr dirty="0"/>
          </a:p>
        </p:txBody>
      </p:sp>
      <p:sp>
        <p:nvSpPr>
          <p:cNvPr id="5" name="TextBox 4">
            <a:extLst>
              <a:ext uri="{FF2B5EF4-FFF2-40B4-BE49-F238E27FC236}">
                <a16:creationId xmlns:a16="http://schemas.microsoft.com/office/drawing/2014/main" id="{E1B14190-38D1-AE74-C3A9-CE4CD1027571}"/>
              </a:ext>
            </a:extLst>
          </p:cNvPr>
          <p:cNvSpPr txBox="1"/>
          <p:nvPr/>
        </p:nvSpPr>
        <p:spPr>
          <a:xfrm>
            <a:off x="2286000" y="1176132"/>
            <a:ext cx="4572000" cy="1754326"/>
          </a:xfrm>
          <a:prstGeom prst="rect">
            <a:avLst/>
          </a:prstGeom>
          <a:noFill/>
        </p:spPr>
        <p:txBody>
          <a:bodyPr wrap="square">
            <a:spAutoFit/>
          </a:bodyPr>
          <a:lstStyle/>
          <a:p>
            <a:r>
              <a:rPr lang="en-GB" sz="1800" b="0" i="0" u="none" strike="noStrike" dirty="0">
                <a:solidFill>
                  <a:srgbClr val="333333"/>
                </a:solidFill>
                <a:effectLst/>
                <a:latin typeface="Arial" panose="020B0604020202020204" pitchFamily="34" charset="0"/>
              </a:rPr>
              <a:t>“Not so much completing the form but the usefulness of the completed form. It has no effective search function &amp; cannot be used by a school to review &amp; monitor their own data. Or, this is not known to me which feels just as significant.”</a:t>
            </a:r>
            <a:r>
              <a:rPr lang="en-GB" dirty="0"/>
              <a:t> </a:t>
            </a:r>
          </a:p>
        </p:txBody>
      </p:sp>
      <p:sp>
        <p:nvSpPr>
          <p:cNvPr id="7" name="TextBox 6">
            <a:extLst>
              <a:ext uri="{FF2B5EF4-FFF2-40B4-BE49-F238E27FC236}">
                <a16:creationId xmlns:a16="http://schemas.microsoft.com/office/drawing/2014/main" id="{CFD08390-C77A-4734-1536-B63E32C96F88}"/>
              </a:ext>
            </a:extLst>
          </p:cNvPr>
          <p:cNvSpPr txBox="1"/>
          <p:nvPr/>
        </p:nvSpPr>
        <p:spPr>
          <a:xfrm>
            <a:off x="2334491" y="3516457"/>
            <a:ext cx="4572000" cy="923330"/>
          </a:xfrm>
          <a:prstGeom prst="rect">
            <a:avLst/>
          </a:prstGeom>
          <a:noFill/>
        </p:spPr>
        <p:txBody>
          <a:bodyPr wrap="square">
            <a:spAutoFit/>
          </a:bodyPr>
          <a:lstStyle/>
          <a:p>
            <a:r>
              <a:rPr lang="en-GB" sz="1800" b="0" i="0" u="none" strike="noStrike" dirty="0">
                <a:solidFill>
                  <a:srgbClr val="333333"/>
                </a:solidFill>
                <a:effectLst/>
                <a:latin typeface="Arial" panose="020B0604020202020204" pitchFamily="34" charset="0"/>
              </a:rPr>
              <a:t>“My impression is that it is a judgement call made by management as to whether it merits recording on she portal.”</a:t>
            </a:r>
            <a:r>
              <a:rPr lang="en-GB" dirty="0"/>
              <a:t> </a:t>
            </a:r>
          </a:p>
        </p:txBody>
      </p:sp>
    </p:spTree>
    <p:extLst>
      <p:ext uri="{BB962C8B-B14F-4D97-AF65-F5344CB8AC3E}">
        <p14:creationId xmlns:p14="http://schemas.microsoft.com/office/powerpoint/2010/main" val="3435183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11403" y="919855"/>
            <a:ext cx="4576388" cy="350837"/>
          </a:xfrm>
        </p:spPr>
        <p:txBody>
          <a:bodyPr/>
          <a:lstStyle/>
          <a:p>
            <a:r>
              <a:rPr lang="en-GB" dirty="0"/>
              <a:t>Date Created: Thursday, March 16, 2023</a:t>
            </a:r>
            <a:endParaRPr dirty="0"/>
          </a:p>
        </p:txBody>
      </p:sp>
      <p:sp>
        <p:nvSpPr>
          <p:cNvPr id="3" name="Title 2"/>
          <p:cNvSpPr>
            <a:spLocks noGrp="1"/>
          </p:cNvSpPr>
          <p:nvPr>
            <p:ph type="title"/>
          </p:nvPr>
        </p:nvSpPr>
        <p:spPr>
          <a:xfrm>
            <a:off x="156297" y="62606"/>
            <a:ext cx="8229600" cy="857250"/>
          </a:xfrm>
        </p:spPr>
        <p:txBody>
          <a:bodyPr/>
          <a:lstStyle/>
          <a:p>
            <a:r>
              <a:rPr lang="en-GB" dirty="0"/>
              <a:t>1009</a:t>
            </a:r>
            <a:endParaRPr dirty="0"/>
          </a:p>
        </p:txBody>
      </p:sp>
      <p:sp>
        <p:nvSpPr>
          <p:cNvPr id="4" name="Text Placaholder 3"/>
          <p:cNvSpPr>
            <a:spLocks noGrp="1"/>
          </p:cNvSpPr>
          <p:nvPr>
            <p:ph type="body" sz="quarter" idx="17"/>
          </p:nvPr>
        </p:nvSpPr>
        <p:spPr>
          <a:xfrm>
            <a:off x="156297" y="350737"/>
            <a:ext cx="3859212" cy="280987"/>
          </a:xfrm>
        </p:spPr>
        <p:txBody>
          <a:bodyPr/>
          <a:lstStyle/>
          <a:p>
            <a:r>
              <a:rPr lang="en-GB" dirty="0"/>
              <a:t>Total Responses</a:t>
            </a:r>
            <a:endParaRPr dirty="0"/>
          </a:p>
        </p:txBody>
      </p:sp>
      <p:sp>
        <p:nvSpPr>
          <p:cNvPr id="8" name="TextBox 7">
            <a:extLst>
              <a:ext uri="{FF2B5EF4-FFF2-40B4-BE49-F238E27FC236}">
                <a16:creationId xmlns:a16="http://schemas.microsoft.com/office/drawing/2014/main" id="{AD5B0C02-8F7E-5CC5-E6B4-1558B163CED6}"/>
              </a:ext>
            </a:extLst>
          </p:cNvPr>
          <p:cNvSpPr txBox="1"/>
          <p:nvPr/>
        </p:nvSpPr>
        <p:spPr>
          <a:xfrm>
            <a:off x="332509" y="1433944"/>
            <a:ext cx="8229600" cy="2523768"/>
          </a:xfrm>
          <a:prstGeom prst="rect">
            <a:avLst/>
          </a:prstGeom>
          <a:noFill/>
        </p:spPr>
        <p:txBody>
          <a:bodyPr wrap="square" rtlCol="0">
            <a:spAutoFit/>
          </a:bodyPr>
          <a:lstStyle/>
          <a:p>
            <a:r>
              <a:rPr lang="en-GB" sz="1400" dirty="0"/>
              <a:t>The survey was open for 3 weeks between Monday the 24</a:t>
            </a:r>
            <a:r>
              <a:rPr lang="en-GB" sz="1400" baseline="30000" dirty="0"/>
              <a:t>th</a:t>
            </a:r>
            <a:r>
              <a:rPr lang="en-GB" sz="1400" dirty="0"/>
              <a:t> of April and Friday the 12</a:t>
            </a:r>
            <a:r>
              <a:rPr lang="en-GB" sz="1400" baseline="30000" dirty="0"/>
              <a:t>th</a:t>
            </a:r>
            <a:r>
              <a:rPr lang="en-GB" sz="1400" dirty="0"/>
              <a:t> of May.  An email link to the survey on the Survey Monkey platform was sent to all EIS members in Edinburgh.</a:t>
            </a:r>
          </a:p>
          <a:p>
            <a:r>
              <a:rPr lang="en-GB" sz="1400" dirty="0"/>
              <a:t>The average time for completion was 4 minutes 37 seconds.</a:t>
            </a:r>
          </a:p>
          <a:p>
            <a:r>
              <a:rPr lang="en-GB" sz="1400" dirty="0"/>
              <a:t>Non of the questions were mandatory, 2 questions allowed for further comment with an option for general statements at the end of the survey.</a:t>
            </a:r>
          </a:p>
          <a:p>
            <a:r>
              <a:rPr lang="en-GB" sz="1400" dirty="0"/>
              <a:t>Using the full number of registered EIS members as a baseline and a confidence level of 90% this survey returns a margin of error of 2%. The smaller the margin of error the greater the confidence you can have that the results reflect the views of the overall population. We are very confident that the experiences and views of those present in this survey are reflective of the general teaching population of Edinburgh.</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Q13: Are you aware of any barriers in your school for completing incidents on the SHE portal? If yes please provide details.</a:t>
            </a:r>
            <a:endParaRPr dirty="0"/>
          </a:p>
        </p:txBody>
      </p:sp>
      <p:sp>
        <p:nvSpPr>
          <p:cNvPr id="3" name="Title"/>
          <p:cNvSpPr>
            <a:spLocks noGrp="1"/>
          </p:cNvSpPr>
          <p:nvPr>
            <p:ph type="body" sz="quarter" idx="14"/>
          </p:nvPr>
        </p:nvSpPr>
        <p:spPr/>
        <p:txBody>
          <a:bodyPr>
            <a:normAutofit lnSpcReduction="10000"/>
          </a:bodyPr>
          <a:lstStyle/>
          <a:p>
            <a:r>
              <a:rPr lang="en-GB" dirty="0"/>
              <a:t>175 responses</a:t>
            </a:r>
            <a:endParaRPr dirty="0"/>
          </a:p>
        </p:txBody>
      </p:sp>
      <p:sp>
        <p:nvSpPr>
          <p:cNvPr id="5" name="TextBox 4">
            <a:extLst>
              <a:ext uri="{FF2B5EF4-FFF2-40B4-BE49-F238E27FC236}">
                <a16:creationId xmlns:a16="http://schemas.microsoft.com/office/drawing/2014/main" id="{B4556007-C8C2-26FC-3881-2440947B97B0}"/>
              </a:ext>
            </a:extLst>
          </p:cNvPr>
          <p:cNvSpPr txBox="1"/>
          <p:nvPr/>
        </p:nvSpPr>
        <p:spPr>
          <a:xfrm>
            <a:off x="2286000" y="1176132"/>
            <a:ext cx="4572000" cy="3046988"/>
          </a:xfrm>
          <a:prstGeom prst="rect">
            <a:avLst/>
          </a:prstGeom>
          <a:noFill/>
        </p:spPr>
        <p:txBody>
          <a:bodyPr wrap="square">
            <a:spAutoFit/>
          </a:bodyPr>
          <a:lstStyle/>
          <a:p>
            <a:r>
              <a:rPr lang="en-GB" sz="1600" b="0" i="0" u="none" strike="noStrike" dirty="0">
                <a:solidFill>
                  <a:srgbClr val="333333"/>
                </a:solidFill>
                <a:effectLst/>
                <a:latin typeface="Arial" panose="020B0604020202020204" pitchFamily="34" charset="0"/>
              </a:rPr>
              <a:t>Staff are scared to tell HT what has happened as they feel unsupported when they do or blamed for what has happened</a:t>
            </a:r>
            <a:r>
              <a:rPr lang="en-GB" sz="1600" dirty="0">
                <a:solidFill>
                  <a:srgbClr val="333333"/>
                </a:solidFill>
                <a:latin typeface="Arial" panose="020B0604020202020204" pitchFamily="34" charset="0"/>
              </a:rPr>
              <a:t>. S</a:t>
            </a:r>
            <a:r>
              <a:rPr lang="en-GB" sz="1600" b="0" i="0" u="none" strike="noStrike" dirty="0">
                <a:solidFill>
                  <a:srgbClr val="333333"/>
                </a:solidFill>
                <a:effectLst/>
                <a:latin typeface="Arial" panose="020B0604020202020204" pitchFamily="34" charset="0"/>
              </a:rPr>
              <a:t>o many incidents of staff being sworn at and insulted that there is not enough time to complete the SHE portal for all incidents</a:t>
            </a:r>
            <a:r>
              <a:rPr lang="en-GB" sz="1600" dirty="0">
                <a:solidFill>
                  <a:srgbClr val="333333"/>
                </a:solidFill>
                <a:latin typeface="Arial" panose="020B0604020202020204" pitchFamily="34" charset="0"/>
              </a:rPr>
              <a:t>. O</a:t>
            </a:r>
            <a:r>
              <a:rPr lang="en-GB" sz="1600" b="0" i="0" u="none" strike="noStrike" dirty="0">
                <a:solidFill>
                  <a:srgbClr val="333333"/>
                </a:solidFill>
                <a:effectLst/>
                <a:latin typeface="Arial" panose="020B0604020202020204" pitchFamily="34" charset="0"/>
              </a:rPr>
              <a:t>ften impossible to get hold of a member of SLT to get the SHE portal completed (especially for support staff who finish at the end of the pupil school day) Staff do not see the point of completing the SHE portal, they see it as another bit of paperwork that has no impact on anything.</a:t>
            </a:r>
            <a:r>
              <a:rPr lang="en-GB" sz="1600" dirty="0"/>
              <a:t> </a:t>
            </a:r>
          </a:p>
        </p:txBody>
      </p:sp>
    </p:spTree>
    <p:extLst>
      <p:ext uri="{BB962C8B-B14F-4D97-AF65-F5344CB8AC3E}">
        <p14:creationId xmlns:p14="http://schemas.microsoft.com/office/powerpoint/2010/main" val="2120444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Q14: Have you or your Head Teacher had any response, feedback or support as a result of an entry on the SHE portal?</a:t>
            </a:r>
            <a:endParaRPr dirty="0"/>
          </a:p>
        </p:txBody>
      </p:sp>
      <p:sp>
        <p:nvSpPr>
          <p:cNvPr id="3" name="Title"/>
          <p:cNvSpPr>
            <a:spLocks noGrp="1"/>
          </p:cNvSpPr>
          <p:nvPr>
            <p:ph type="body" sz="quarter" idx="14"/>
          </p:nvPr>
        </p:nvSpPr>
        <p:spPr/>
        <p:txBody>
          <a:bodyPr>
            <a:normAutofit lnSpcReduction="10000"/>
          </a:bodyPr>
          <a:lstStyle/>
          <a:p>
            <a:r>
              <a:rPr lang="en-GB" dirty="0"/>
              <a:t>Answered: 999   Skipped: 10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Q15: Are you aware of the support you should be offered if you experience a violent incident?</a:t>
            </a:r>
            <a:endParaRPr dirty="0"/>
          </a:p>
        </p:txBody>
      </p:sp>
      <p:sp>
        <p:nvSpPr>
          <p:cNvPr id="3" name="Title"/>
          <p:cNvSpPr>
            <a:spLocks noGrp="1"/>
          </p:cNvSpPr>
          <p:nvPr>
            <p:ph type="body" sz="quarter" idx="14"/>
          </p:nvPr>
        </p:nvSpPr>
        <p:spPr/>
        <p:txBody>
          <a:bodyPr>
            <a:normAutofit lnSpcReduction="10000"/>
          </a:bodyPr>
          <a:lstStyle/>
          <a:p>
            <a:r>
              <a:rPr lang="en-GB" dirty="0"/>
              <a:t>Answered: 1003   Skipped: 6</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1238901682"/>
              </p:ext>
            </p:extLst>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Q16: Are you confident that you know to whom you should report incidents?</a:t>
            </a:r>
            <a:endParaRPr dirty="0"/>
          </a:p>
        </p:txBody>
      </p:sp>
      <p:sp>
        <p:nvSpPr>
          <p:cNvPr id="3" name="Title"/>
          <p:cNvSpPr>
            <a:spLocks noGrp="1"/>
          </p:cNvSpPr>
          <p:nvPr>
            <p:ph type="body" sz="quarter" idx="14"/>
          </p:nvPr>
        </p:nvSpPr>
        <p:spPr/>
        <p:txBody>
          <a:bodyPr>
            <a:normAutofit lnSpcReduction="10000"/>
          </a:bodyPr>
          <a:lstStyle/>
          <a:p>
            <a:r>
              <a:rPr lang="en-GB" dirty="0"/>
              <a:t>Answered: 957   Skipped: 52</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1101356134"/>
              </p:ext>
            </p:extLst>
          </p:nvPr>
        </p:nvGraphicFramePr>
        <p:xfrm>
          <a:off x="1097280" y="2050473"/>
          <a:ext cx="6998677" cy="256819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599C1C2-BCC9-79C2-565B-5FC11D7F0843}"/>
              </a:ext>
            </a:extLst>
          </p:cNvPr>
          <p:cNvSpPr txBox="1"/>
          <p:nvPr/>
        </p:nvSpPr>
        <p:spPr>
          <a:xfrm>
            <a:off x="879764" y="4618671"/>
            <a:ext cx="1165704" cy="276999"/>
          </a:xfrm>
          <a:prstGeom prst="rect">
            <a:avLst/>
          </a:prstGeom>
          <a:noFill/>
        </p:spPr>
        <p:txBody>
          <a:bodyPr wrap="none" rtlCol="0">
            <a:spAutoFit/>
          </a:bodyPr>
          <a:lstStyle/>
          <a:p>
            <a:r>
              <a:rPr lang="en-GB" sz="1200" dirty="0"/>
              <a:t>Very confident</a:t>
            </a:r>
          </a:p>
        </p:txBody>
      </p:sp>
      <p:sp>
        <p:nvSpPr>
          <p:cNvPr id="6" name="TextBox 5">
            <a:extLst>
              <a:ext uri="{FF2B5EF4-FFF2-40B4-BE49-F238E27FC236}">
                <a16:creationId xmlns:a16="http://schemas.microsoft.com/office/drawing/2014/main" id="{78F95F69-A5AF-F62C-02B7-B1A121A5E0D4}"/>
              </a:ext>
            </a:extLst>
          </p:cNvPr>
          <p:cNvSpPr txBox="1"/>
          <p:nvPr/>
        </p:nvSpPr>
        <p:spPr>
          <a:xfrm>
            <a:off x="7187218" y="4618670"/>
            <a:ext cx="1335622" cy="276999"/>
          </a:xfrm>
          <a:prstGeom prst="rect">
            <a:avLst/>
          </a:prstGeom>
          <a:noFill/>
        </p:spPr>
        <p:txBody>
          <a:bodyPr wrap="none" rtlCol="0">
            <a:spAutoFit/>
          </a:bodyPr>
          <a:lstStyle/>
          <a:p>
            <a:r>
              <a:rPr lang="en-GB" sz="1200" dirty="0"/>
              <a:t>Very unconfident</a:t>
            </a:r>
          </a:p>
        </p:txBody>
      </p:sp>
      <p:sp>
        <p:nvSpPr>
          <p:cNvPr id="7" name="TextBox 6">
            <a:extLst>
              <a:ext uri="{FF2B5EF4-FFF2-40B4-BE49-F238E27FC236}">
                <a16:creationId xmlns:a16="http://schemas.microsoft.com/office/drawing/2014/main" id="{9C653BF6-70E2-7254-C475-170CA3958E8C}"/>
              </a:ext>
            </a:extLst>
          </p:cNvPr>
          <p:cNvSpPr txBox="1"/>
          <p:nvPr/>
        </p:nvSpPr>
        <p:spPr>
          <a:xfrm>
            <a:off x="2377626" y="3263416"/>
            <a:ext cx="1218603" cy="246221"/>
          </a:xfrm>
          <a:prstGeom prst="rect">
            <a:avLst/>
          </a:prstGeom>
          <a:noFill/>
        </p:spPr>
        <p:txBody>
          <a:bodyPr wrap="none" rtlCol="0">
            <a:spAutoFit/>
          </a:bodyPr>
          <a:lstStyle/>
          <a:p>
            <a:r>
              <a:rPr lang="en-GB" sz="1000" dirty="0">
                <a:solidFill>
                  <a:schemeClr val="bg1"/>
                </a:solidFill>
              </a:rPr>
              <a:t>Average response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Q17: Are you confident that if you report an incident that it will be taken seriously and dealt with in an appropriate fashion?</a:t>
            </a:r>
            <a:endParaRPr dirty="0"/>
          </a:p>
        </p:txBody>
      </p:sp>
      <p:sp>
        <p:nvSpPr>
          <p:cNvPr id="3" name="Title"/>
          <p:cNvSpPr>
            <a:spLocks noGrp="1"/>
          </p:cNvSpPr>
          <p:nvPr>
            <p:ph type="body" sz="quarter" idx="14"/>
          </p:nvPr>
        </p:nvSpPr>
        <p:spPr/>
        <p:txBody>
          <a:bodyPr>
            <a:normAutofit lnSpcReduction="10000"/>
          </a:bodyPr>
          <a:lstStyle/>
          <a:p>
            <a:r>
              <a:rPr lang="en-GB" dirty="0"/>
              <a:t>Answered: 972   Skipped: 37</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2921456301"/>
              </p:ext>
            </p:extLst>
          </p:nvPr>
        </p:nvGraphicFramePr>
        <p:xfrm>
          <a:off x="1097280" y="2348345"/>
          <a:ext cx="6998677" cy="227032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171B3449-DFB5-40E9-186D-2F23648A363C}"/>
              </a:ext>
            </a:extLst>
          </p:cNvPr>
          <p:cNvSpPr txBox="1"/>
          <p:nvPr/>
        </p:nvSpPr>
        <p:spPr>
          <a:xfrm>
            <a:off x="879764" y="4618671"/>
            <a:ext cx="1165704" cy="276999"/>
          </a:xfrm>
          <a:prstGeom prst="rect">
            <a:avLst/>
          </a:prstGeom>
          <a:noFill/>
        </p:spPr>
        <p:txBody>
          <a:bodyPr wrap="none" rtlCol="0">
            <a:spAutoFit/>
          </a:bodyPr>
          <a:lstStyle/>
          <a:p>
            <a:r>
              <a:rPr lang="en-GB" sz="1200" dirty="0"/>
              <a:t>Very confident</a:t>
            </a:r>
          </a:p>
        </p:txBody>
      </p:sp>
      <p:sp>
        <p:nvSpPr>
          <p:cNvPr id="6" name="TextBox 5">
            <a:extLst>
              <a:ext uri="{FF2B5EF4-FFF2-40B4-BE49-F238E27FC236}">
                <a16:creationId xmlns:a16="http://schemas.microsoft.com/office/drawing/2014/main" id="{849D701F-0B5E-1E8C-9B32-EF6F7027B71F}"/>
              </a:ext>
            </a:extLst>
          </p:cNvPr>
          <p:cNvSpPr txBox="1"/>
          <p:nvPr/>
        </p:nvSpPr>
        <p:spPr>
          <a:xfrm>
            <a:off x="7187218" y="4618670"/>
            <a:ext cx="1335622" cy="276999"/>
          </a:xfrm>
          <a:prstGeom prst="rect">
            <a:avLst/>
          </a:prstGeom>
          <a:noFill/>
        </p:spPr>
        <p:txBody>
          <a:bodyPr wrap="none" rtlCol="0">
            <a:spAutoFit/>
          </a:bodyPr>
          <a:lstStyle/>
          <a:p>
            <a:r>
              <a:rPr lang="en-GB" sz="1200" dirty="0"/>
              <a:t>Very unconfident</a:t>
            </a:r>
          </a:p>
        </p:txBody>
      </p:sp>
      <p:sp>
        <p:nvSpPr>
          <p:cNvPr id="7" name="TextBox 6">
            <a:extLst>
              <a:ext uri="{FF2B5EF4-FFF2-40B4-BE49-F238E27FC236}">
                <a16:creationId xmlns:a16="http://schemas.microsoft.com/office/drawing/2014/main" id="{DBBA1C71-CA67-A7FA-DC37-2D39B78D5AE0}"/>
              </a:ext>
            </a:extLst>
          </p:cNvPr>
          <p:cNvSpPr txBox="1"/>
          <p:nvPr/>
        </p:nvSpPr>
        <p:spPr>
          <a:xfrm>
            <a:off x="3693808" y="3408889"/>
            <a:ext cx="1218603" cy="246221"/>
          </a:xfrm>
          <a:prstGeom prst="rect">
            <a:avLst/>
          </a:prstGeom>
          <a:noFill/>
        </p:spPr>
        <p:txBody>
          <a:bodyPr wrap="none" rtlCol="0">
            <a:spAutoFit/>
          </a:bodyPr>
          <a:lstStyle/>
          <a:p>
            <a:r>
              <a:rPr lang="en-GB" sz="1000" dirty="0">
                <a:solidFill>
                  <a:schemeClr val="bg1"/>
                </a:solidFill>
              </a:rPr>
              <a:t>Average response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Q18: Does your school have a clear policy on managing dysregulated behaviour that is available to and understood by all staff?</a:t>
            </a:r>
            <a:endParaRPr dirty="0"/>
          </a:p>
        </p:txBody>
      </p:sp>
      <p:sp>
        <p:nvSpPr>
          <p:cNvPr id="3" name="Title"/>
          <p:cNvSpPr>
            <a:spLocks noGrp="1"/>
          </p:cNvSpPr>
          <p:nvPr>
            <p:ph type="body" sz="quarter" idx="14"/>
          </p:nvPr>
        </p:nvSpPr>
        <p:spPr/>
        <p:txBody>
          <a:bodyPr>
            <a:normAutofit lnSpcReduction="10000"/>
          </a:bodyPr>
          <a:lstStyle/>
          <a:p>
            <a:r>
              <a:rPr lang="en-GB" dirty="0"/>
              <a:t>Answered: 1004   Skipped: 5</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1844130645"/>
              </p:ext>
            </p:extLst>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Q19: Does your school use a restorative approach to behaviour?</a:t>
            </a:r>
            <a:endParaRPr dirty="0"/>
          </a:p>
        </p:txBody>
      </p:sp>
      <p:sp>
        <p:nvSpPr>
          <p:cNvPr id="3" name="Title"/>
          <p:cNvSpPr>
            <a:spLocks noGrp="1"/>
          </p:cNvSpPr>
          <p:nvPr>
            <p:ph type="body" sz="quarter" idx="14"/>
          </p:nvPr>
        </p:nvSpPr>
        <p:spPr/>
        <p:txBody>
          <a:bodyPr>
            <a:normAutofit lnSpcReduction="10000"/>
          </a:bodyPr>
          <a:lstStyle/>
          <a:p>
            <a:r>
              <a:rPr lang="en-GB" dirty="0"/>
              <a:t>Answered: 1004   Skipped: 5</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1072680784"/>
              </p:ext>
            </p:extLst>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Q20: Do you feel that you have the time, space and resources to have successful restorative conversations?</a:t>
            </a:r>
            <a:endParaRPr dirty="0"/>
          </a:p>
        </p:txBody>
      </p:sp>
      <p:sp>
        <p:nvSpPr>
          <p:cNvPr id="3" name="Title"/>
          <p:cNvSpPr>
            <a:spLocks noGrp="1"/>
          </p:cNvSpPr>
          <p:nvPr>
            <p:ph type="body" sz="quarter" idx="14"/>
          </p:nvPr>
        </p:nvSpPr>
        <p:spPr/>
        <p:txBody>
          <a:bodyPr>
            <a:normAutofit lnSpcReduction="10000"/>
          </a:bodyPr>
          <a:lstStyle/>
          <a:p>
            <a:r>
              <a:rPr lang="en-GB" dirty="0"/>
              <a:t>Answered: 1004   Skipped: 5</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Q20: Do you feel that you have the time, space and resources to have successful restorative conversations?  If you answered no, please provide details.</a:t>
            </a:r>
            <a:endParaRPr dirty="0"/>
          </a:p>
        </p:txBody>
      </p:sp>
      <p:sp>
        <p:nvSpPr>
          <p:cNvPr id="3" name="Title"/>
          <p:cNvSpPr>
            <a:spLocks noGrp="1"/>
          </p:cNvSpPr>
          <p:nvPr>
            <p:ph type="body" sz="quarter" idx="14"/>
          </p:nvPr>
        </p:nvSpPr>
        <p:spPr/>
        <p:txBody>
          <a:bodyPr>
            <a:normAutofit lnSpcReduction="10000"/>
          </a:bodyPr>
          <a:lstStyle/>
          <a:p>
            <a:r>
              <a:rPr lang="en-GB" dirty="0"/>
              <a:t>340 responses</a:t>
            </a:r>
            <a:endParaRPr dirty="0"/>
          </a:p>
        </p:txBody>
      </p:sp>
      <p:sp>
        <p:nvSpPr>
          <p:cNvPr id="5" name="TextBox 4">
            <a:extLst>
              <a:ext uri="{FF2B5EF4-FFF2-40B4-BE49-F238E27FC236}">
                <a16:creationId xmlns:a16="http://schemas.microsoft.com/office/drawing/2014/main" id="{7B0766B0-D6A6-52A8-625E-A442BF84B036}"/>
              </a:ext>
            </a:extLst>
          </p:cNvPr>
          <p:cNvSpPr txBox="1"/>
          <p:nvPr/>
        </p:nvSpPr>
        <p:spPr>
          <a:xfrm>
            <a:off x="2237509" y="1318048"/>
            <a:ext cx="4572000" cy="338554"/>
          </a:xfrm>
          <a:prstGeom prst="rect">
            <a:avLst/>
          </a:prstGeom>
          <a:noFill/>
        </p:spPr>
        <p:txBody>
          <a:bodyPr wrap="square">
            <a:spAutoFit/>
          </a:bodyPr>
          <a:lstStyle/>
          <a:p>
            <a:r>
              <a:rPr lang="en-GB" sz="1600" b="0" i="0" u="none" strike="noStrike" dirty="0">
                <a:solidFill>
                  <a:srgbClr val="333333"/>
                </a:solidFill>
                <a:effectLst/>
                <a:latin typeface="Arial" panose="020B0604020202020204" pitchFamily="34" charset="0"/>
              </a:rPr>
              <a:t>“It is impossible because of lack of staffing.”</a:t>
            </a:r>
            <a:endParaRPr lang="en-GB" sz="1600" dirty="0"/>
          </a:p>
        </p:txBody>
      </p:sp>
      <p:sp>
        <p:nvSpPr>
          <p:cNvPr id="7" name="TextBox 6">
            <a:extLst>
              <a:ext uri="{FF2B5EF4-FFF2-40B4-BE49-F238E27FC236}">
                <a16:creationId xmlns:a16="http://schemas.microsoft.com/office/drawing/2014/main" id="{6BF6F046-17A2-1168-25B4-621BF8E81A9A}"/>
              </a:ext>
            </a:extLst>
          </p:cNvPr>
          <p:cNvSpPr txBox="1"/>
          <p:nvPr/>
        </p:nvSpPr>
        <p:spPr>
          <a:xfrm>
            <a:off x="2286000" y="2032965"/>
            <a:ext cx="4572000" cy="338554"/>
          </a:xfrm>
          <a:prstGeom prst="rect">
            <a:avLst/>
          </a:prstGeom>
          <a:noFill/>
        </p:spPr>
        <p:txBody>
          <a:bodyPr wrap="square">
            <a:spAutoFit/>
          </a:bodyPr>
          <a:lstStyle/>
          <a:p>
            <a:r>
              <a:rPr lang="en-GB" sz="1600" b="0" i="0" u="none" strike="noStrike" dirty="0">
                <a:solidFill>
                  <a:srgbClr val="333333"/>
                </a:solidFill>
                <a:effectLst/>
                <a:latin typeface="Arial" panose="020B0604020202020204" pitchFamily="34" charset="0"/>
              </a:rPr>
              <a:t>“Never enough time for these.”</a:t>
            </a:r>
            <a:r>
              <a:rPr lang="en-GB" sz="1600" dirty="0"/>
              <a:t> </a:t>
            </a:r>
          </a:p>
        </p:txBody>
      </p:sp>
      <p:sp>
        <p:nvSpPr>
          <p:cNvPr id="9" name="TextBox 8">
            <a:extLst>
              <a:ext uri="{FF2B5EF4-FFF2-40B4-BE49-F238E27FC236}">
                <a16:creationId xmlns:a16="http://schemas.microsoft.com/office/drawing/2014/main" id="{036D1B71-8FAC-2044-94DE-5CD8F308D85C}"/>
              </a:ext>
            </a:extLst>
          </p:cNvPr>
          <p:cNvSpPr txBox="1"/>
          <p:nvPr/>
        </p:nvSpPr>
        <p:spPr>
          <a:xfrm>
            <a:off x="2286000" y="2828620"/>
            <a:ext cx="4572000" cy="584775"/>
          </a:xfrm>
          <a:prstGeom prst="rect">
            <a:avLst/>
          </a:prstGeom>
          <a:noFill/>
        </p:spPr>
        <p:txBody>
          <a:bodyPr wrap="square">
            <a:spAutoFit/>
          </a:bodyPr>
          <a:lstStyle/>
          <a:p>
            <a:r>
              <a:rPr lang="en-GB" sz="1600" b="0" i="0" u="none" strike="noStrike" dirty="0">
                <a:solidFill>
                  <a:srgbClr val="333333"/>
                </a:solidFill>
                <a:effectLst/>
                <a:latin typeface="Arial" panose="020B0604020202020204" pitchFamily="34" charset="0"/>
              </a:rPr>
              <a:t>“Only outside the classroom door while pupils are working.”</a:t>
            </a:r>
            <a:r>
              <a:rPr lang="en-GB" sz="1600" dirty="0"/>
              <a:t> </a:t>
            </a:r>
          </a:p>
        </p:txBody>
      </p:sp>
      <p:sp>
        <p:nvSpPr>
          <p:cNvPr id="11" name="TextBox 10">
            <a:extLst>
              <a:ext uri="{FF2B5EF4-FFF2-40B4-BE49-F238E27FC236}">
                <a16:creationId xmlns:a16="http://schemas.microsoft.com/office/drawing/2014/main" id="{FDE08407-EC9F-6E63-0F22-8A924BDBCAD6}"/>
              </a:ext>
            </a:extLst>
          </p:cNvPr>
          <p:cNvSpPr txBox="1"/>
          <p:nvPr/>
        </p:nvSpPr>
        <p:spPr>
          <a:xfrm>
            <a:off x="2237509" y="3870496"/>
            <a:ext cx="4572000" cy="338554"/>
          </a:xfrm>
          <a:prstGeom prst="rect">
            <a:avLst/>
          </a:prstGeom>
          <a:noFill/>
        </p:spPr>
        <p:txBody>
          <a:bodyPr wrap="square">
            <a:spAutoFit/>
          </a:bodyPr>
          <a:lstStyle/>
          <a:p>
            <a:r>
              <a:rPr lang="en-GB" sz="1600" b="0" i="0" u="none" strike="noStrike" dirty="0">
                <a:solidFill>
                  <a:srgbClr val="333333"/>
                </a:solidFill>
                <a:effectLst/>
                <a:latin typeface="Arial" panose="020B0604020202020204" pitchFamily="34" charset="0"/>
              </a:rPr>
              <a:t>“No time at all and so they never happen.”</a:t>
            </a:r>
            <a:r>
              <a:rPr lang="en-GB" sz="1600" dirty="0"/>
              <a:t> </a:t>
            </a:r>
          </a:p>
        </p:txBody>
      </p:sp>
    </p:spTree>
    <p:extLst>
      <p:ext uri="{BB962C8B-B14F-4D97-AF65-F5344CB8AC3E}">
        <p14:creationId xmlns:p14="http://schemas.microsoft.com/office/powerpoint/2010/main" val="34123583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Q20: Do you feel that you have the time, space and resources to have successful restorative conversations?  If you answered no, please provide details.</a:t>
            </a:r>
            <a:endParaRPr dirty="0"/>
          </a:p>
        </p:txBody>
      </p:sp>
      <p:sp>
        <p:nvSpPr>
          <p:cNvPr id="3" name="Title"/>
          <p:cNvSpPr>
            <a:spLocks noGrp="1"/>
          </p:cNvSpPr>
          <p:nvPr>
            <p:ph type="body" sz="quarter" idx="14"/>
          </p:nvPr>
        </p:nvSpPr>
        <p:spPr/>
        <p:txBody>
          <a:bodyPr>
            <a:normAutofit lnSpcReduction="10000"/>
          </a:bodyPr>
          <a:lstStyle/>
          <a:p>
            <a:r>
              <a:rPr lang="en-GB" dirty="0"/>
              <a:t>340 responses</a:t>
            </a:r>
            <a:endParaRPr dirty="0"/>
          </a:p>
        </p:txBody>
      </p:sp>
      <p:sp>
        <p:nvSpPr>
          <p:cNvPr id="5" name="TextBox 4">
            <a:extLst>
              <a:ext uri="{FF2B5EF4-FFF2-40B4-BE49-F238E27FC236}">
                <a16:creationId xmlns:a16="http://schemas.microsoft.com/office/drawing/2014/main" id="{2B58F3EE-7143-9F81-2615-195E1030155E}"/>
              </a:ext>
            </a:extLst>
          </p:cNvPr>
          <p:cNvSpPr txBox="1"/>
          <p:nvPr/>
        </p:nvSpPr>
        <p:spPr>
          <a:xfrm>
            <a:off x="1316182" y="1290214"/>
            <a:ext cx="6234544" cy="584775"/>
          </a:xfrm>
          <a:prstGeom prst="rect">
            <a:avLst/>
          </a:prstGeom>
          <a:noFill/>
        </p:spPr>
        <p:txBody>
          <a:bodyPr wrap="square">
            <a:spAutoFit/>
          </a:bodyPr>
          <a:lstStyle/>
          <a:p>
            <a:r>
              <a:rPr lang="en-GB" sz="1600" b="0" i="0" u="none" strike="noStrike" dirty="0">
                <a:solidFill>
                  <a:srgbClr val="333333"/>
                </a:solidFill>
                <a:effectLst/>
                <a:latin typeface="Arial" panose="020B0604020202020204" pitchFamily="34" charset="0"/>
              </a:rPr>
              <a:t>“Difficult to get students back for these conversations, often takes a long time, uses my own break and lunch times.”</a:t>
            </a:r>
            <a:endParaRPr lang="en-GB" sz="1600" dirty="0"/>
          </a:p>
        </p:txBody>
      </p:sp>
      <p:sp>
        <p:nvSpPr>
          <p:cNvPr id="7" name="TextBox 6">
            <a:extLst>
              <a:ext uri="{FF2B5EF4-FFF2-40B4-BE49-F238E27FC236}">
                <a16:creationId xmlns:a16="http://schemas.microsoft.com/office/drawing/2014/main" id="{FD4D9B99-F41B-A5C2-DC65-A3246FAF89A6}"/>
              </a:ext>
            </a:extLst>
          </p:cNvPr>
          <p:cNvSpPr txBox="1"/>
          <p:nvPr/>
        </p:nvSpPr>
        <p:spPr>
          <a:xfrm>
            <a:off x="1316181" y="2433303"/>
            <a:ext cx="6234545" cy="1077218"/>
          </a:xfrm>
          <a:prstGeom prst="rect">
            <a:avLst/>
          </a:prstGeom>
          <a:noFill/>
        </p:spPr>
        <p:txBody>
          <a:bodyPr wrap="square">
            <a:spAutoFit/>
          </a:bodyPr>
          <a:lstStyle/>
          <a:p>
            <a:r>
              <a:rPr lang="en-GB" sz="1600" b="0" i="0" u="none" strike="noStrike" dirty="0">
                <a:solidFill>
                  <a:srgbClr val="333333"/>
                </a:solidFill>
                <a:effectLst/>
                <a:latin typeface="Arial" panose="020B0604020202020204" pitchFamily="34" charset="0"/>
              </a:rPr>
              <a:t>“With only 6 non contact periods per week to plan lessons and deal with admin, there is no time to deal with referrals and restorative conversations meaning I often use my own time outside of the contractual 35 hours a week to ensure my job is done properly.”</a:t>
            </a:r>
            <a:endParaRPr lang="en-GB" sz="1600" dirty="0"/>
          </a:p>
        </p:txBody>
      </p:sp>
    </p:spTree>
    <p:extLst>
      <p:ext uri="{BB962C8B-B14F-4D97-AF65-F5344CB8AC3E}">
        <p14:creationId xmlns:p14="http://schemas.microsoft.com/office/powerpoint/2010/main" val="3096961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 Which sector are you working in?</a:t>
            </a:r>
            <a:endParaRPr dirty="0"/>
          </a:p>
        </p:txBody>
      </p:sp>
      <p:sp>
        <p:nvSpPr>
          <p:cNvPr id="3" name="Title"/>
          <p:cNvSpPr>
            <a:spLocks noGrp="1"/>
          </p:cNvSpPr>
          <p:nvPr>
            <p:ph type="body" sz="quarter" idx="14"/>
          </p:nvPr>
        </p:nvSpPr>
        <p:spPr/>
        <p:txBody>
          <a:bodyPr>
            <a:normAutofit lnSpcReduction="10000"/>
          </a:bodyPr>
          <a:lstStyle/>
          <a:p>
            <a:r>
              <a:rPr lang="en-GB" dirty="0"/>
              <a:t>Answered: 1004   Skipped: 5</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Q20: Do you feel that you have the time, space and resources to have successful restorative conversations?  If you answered no, please provide details.</a:t>
            </a:r>
            <a:endParaRPr dirty="0"/>
          </a:p>
        </p:txBody>
      </p:sp>
      <p:sp>
        <p:nvSpPr>
          <p:cNvPr id="3" name="Title"/>
          <p:cNvSpPr>
            <a:spLocks noGrp="1"/>
          </p:cNvSpPr>
          <p:nvPr>
            <p:ph type="body" sz="quarter" idx="14"/>
          </p:nvPr>
        </p:nvSpPr>
        <p:spPr/>
        <p:txBody>
          <a:bodyPr>
            <a:normAutofit lnSpcReduction="10000"/>
          </a:bodyPr>
          <a:lstStyle/>
          <a:p>
            <a:r>
              <a:rPr lang="en-GB" dirty="0"/>
              <a:t>340 responses</a:t>
            </a:r>
            <a:endParaRPr dirty="0"/>
          </a:p>
        </p:txBody>
      </p:sp>
      <p:sp>
        <p:nvSpPr>
          <p:cNvPr id="5" name="TextBox 4">
            <a:extLst>
              <a:ext uri="{FF2B5EF4-FFF2-40B4-BE49-F238E27FC236}">
                <a16:creationId xmlns:a16="http://schemas.microsoft.com/office/drawing/2014/main" id="{9B4777CE-6A66-DCBB-37F9-B1272E55B458}"/>
              </a:ext>
            </a:extLst>
          </p:cNvPr>
          <p:cNvSpPr txBox="1"/>
          <p:nvPr/>
        </p:nvSpPr>
        <p:spPr>
          <a:xfrm>
            <a:off x="1402773" y="1176132"/>
            <a:ext cx="6130636" cy="2031325"/>
          </a:xfrm>
          <a:prstGeom prst="rect">
            <a:avLst/>
          </a:prstGeom>
          <a:noFill/>
        </p:spPr>
        <p:txBody>
          <a:bodyPr wrap="square">
            <a:spAutoFit/>
          </a:bodyPr>
          <a:lstStyle/>
          <a:p>
            <a:r>
              <a:rPr lang="en-GB" sz="1800" b="0" i="0" u="none" strike="noStrike" dirty="0">
                <a:solidFill>
                  <a:srgbClr val="333333"/>
                </a:solidFill>
                <a:effectLst/>
                <a:latin typeface="Arial" panose="020B0604020202020204" pitchFamily="34" charset="0"/>
              </a:rPr>
              <a:t>“I feel that some of the restorative conversations are not successful. Especially when there are recurring incidents with the same pupil. It feels like a tick box exercise. There is no time given to these. It's a quick conversation outside of the classroom while you are meant to be teaching. There have been cases when there has been no restorative conversations at all.” </a:t>
            </a:r>
            <a:endParaRPr lang="en-GB" dirty="0"/>
          </a:p>
        </p:txBody>
      </p:sp>
      <p:sp>
        <p:nvSpPr>
          <p:cNvPr id="7" name="TextBox 6">
            <a:extLst>
              <a:ext uri="{FF2B5EF4-FFF2-40B4-BE49-F238E27FC236}">
                <a16:creationId xmlns:a16="http://schemas.microsoft.com/office/drawing/2014/main" id="{FAE4C202-5EDA-7666-88C1-3BFE1EBA7464}"/>
              </a:ext>
            </a:extLst>
          </p:cNvPr>
          <p:cNvSpPr txBox="1"/>
          <p:nvPr/>
        </p:nvSpPr>
        <p:spPr>
          <a:xfrm>
            <a:off x="1402773" y="3630037"/>
            <a:ext cx="6130636" cy="646331"/>
          </a:xfrm>
          <a:prstGeom prst="rect">
            <a:avLst/>
          </a:prstGeom>
          <a:noFill/>
        </p:spPr>
        <p:txBody>
          <a:bodyPr wrap="square">
            <a:spAutoFit/>
          </a:bodyPr>
          <a:lstStyle/>
          <a:p>
            <a:r>
              <a:rPr lang="en-GB" sz="1800" b="0" i="0" u="none" strike="noStrike" dirty="0">
                <a:solidFill>
                  <a:srgbClr val="333333"/>
                </a:solidFill>
                <a:effectLst/>
                <a:latin typeface="Arial" panose="020B0604020202020204" pitchFamily="34" charset="0"/>
              </a:rPr>
              <a:t>“Sincere and </a:t>
            </a:r>
            <a:r>
              <a:rPr lang="en-GB" sz="1600" b="0" i="0" u="none" strike="noStrike" dirty="0">
                <a:solidFill>
                  <a:srgbClr val="333333"/>
                </a:solidFill>
                <a:effectLst/>
                <a:latin typeface="Arial" panose="020B0604020202020204" pitchFamily="34" charset="0"/>
              </a:rPr>
              <a:t>detailed</a:t>
            </a:r>
            <a:r>
              <a:rPr lang="en-GB" sz="1800" b="0" i="0" u="none" strike="noStrike" dirty="0">
                <a:solidFill>
                  <a:srgbClr val="333333"/>
                </a:solidFill>
                <a:effectLst/>
                <a:latin typeface="Arial" panose="020B0604020202020204" pitchFamily="34" charset="0"/>
              </a:rPr>
              <a:t> responses require far more time and input than is available.”</a:t>
            </a:r>
            <a:r>
              <a:rPr lang="en-GB" dirty="0"/>
              <a:t> </a:t>
            </a:r>
          </a:p>
        </p:txBody>
      </p:sp>
    </p:spTree>
    <p:extLst>
      <p:ext uri="{BB962C8B-B14F-4D97-AF65-F5344CB8AC3E}">
        <p14:creationId xmlns:p14="http://schemas.microsoft.com/office/powerpoint/2010/main" val="3160941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Q20: Do you feel that you have the time, space and resources to have successful restorative conversations?  If you answered no, please provide details.</a:t>
            </a:r>
            <a:endParaRPr dirty="0"/>
          </a:p>
        </p:txBody>
      </p:sp>
      <p:sp>
        <p:nvSpPr>
          <p:cNvPr id="3" name="Title"/>
          <p:cNvSpPr>
            <a:spLocks noGrp="1"/>
          </p:cNvSpPr>
          <p:nvPr>
            <p:ph type="body" sz="quarter" idx="14"/>
          </p:nvPr>
        </p:nvSpPr>
        <p:spPr/>
        <p:txBody>
          <a:bodyPr>
            <a:normAutofit lnSpcReduction="10000"/>
          </a:bodyPr>
          <a:lstStyle/>
          <a:p>
            <a:r>
              <a:rPr lang="en-GB" dirty="0"/>
              <a:t>340 responses</a:t>
            </a:r>
            <a:endParaRPr dirty="0"/>
          </a:p>
        </p:txBody>
      </p:sp>
      <p:sp>
        <p:nvSpPr>
          <p:cNvPr id="5" name="TextBox 4">
            <a:extLst>
              <a:ext uri="{FF2B5EF4-FFF2-40B4-BE49-F238E27FC236}">
                <a16:creationId xmlns:a16="http://schemas.microsoft.com/office/drawing/2014/main" id="{A8D788A9-4048-F052-4AEA-C62E2BF1E6F9}"/>
              </a:ext>
            </a:extLst>
          </p:cNvPr>
          <p:cNvSpPr txBox="1"/>
          <p:nvPr/>
        </p:nvSpPr>
        <p:spPr>
          <a:xfrm>
            <a:off x="1475509" y="2524885"/>
            <a:ext cx="4572000" cy="584775"/>
          </a:xfrm>
          <a:prstGeom prst="rect">
            <a:avLst/>
          </a:prstGeom>
          <a:noFill/>
        </p:spPr>
        <p:txBody>
          <a:bodyPr wrap="square">
            <a:spAutoFit/>
          </a:bodyPr>
          <a:lstStyle/>
          <a:p>
            <a:r>
              <a:rPr lang="en-GB" sz="1600" b="0" i="0" u="none" strike="noStrike" dirty="0">
                <a:solidFill>
                  <a:srgbClr val="333333"/>
                </a:solidFill>
                <a:effectLst/>
                <a:latin typeface="Arial" panose="020B0604020202020204" pitchFamily="34" charset="0"/>
              </a:rPr>
              <a:t>“Nobody is having these conversations to support the teacher.”</a:t>
            </a:r>
            <a:endParaRPr lang="en-GB" sz="1600" dirty="0"/>
          </a:p>
        </p:txBody>
      </p:sp>
      <p:sp>
        <p:nvSpPr>
          <p:cNvPr id="7" name="TextBox 6">
            <a:extLst>
              <a:ext uri="{FF2B5EF4-FFF2-40B4-BE49-F238E27FC236}">
                <a16:creationId xmlns:a16="http://schemas.microsoft.com/office/drawing/2014/main" id="{50362271-7F31-F27E-9A9C-484D4BD57533}"/>
              </a:ext>
            </a:extLst>
          </p:cNvPr>
          <p:cNvSpPr txBox="1"/>
          <p:nvPr/>
        </p:nvSpPr>
        <p:spPr>
          <a:xfrm>
            <a:off x="1475509" y="3447310"/>
            <a:ext cx="5382491" cy="830997"/>
          </a:xfrm>
          <a:prstGeom prst="rect">
            <a:avLst/>
          </a:prstGeom>
          <a:noFill/>
        </p:spPr>
        <p:txBody>
          <a:bodyPr wrap="square">
            <a:spAutoFit/>
          </a:bodyPr>
          <a:lstStyle/>
          <a:p>
            <a:r>
              <a:rPr lang="en-GB" sz="1600" b="0" i="0" u="none" strike="noStrike" dirty="0">
                <a:solidFill>
                  <a:srgbClr val="333333"/>
                </a:solidFill>
                <a:effectLst/>
                <a:latin typeface="Arial" panose="020B0604020202020204" pitchFamily="34" charset="0"/>
              </a:rPr>
              <a:t>“No time when you have a whole class to teach. The children tend to learn what the “right thing to say” is and then they repeat the behaviours.” </a:t>
            </a:r>
            <a:endParaRPr lang="en-GB" sz="1600" dirty="0"/>
          </a:p>
        </p:txBody>
      </p:sp>
      <p:sp>
        <p:nvSpPr>
          <p:cNvPr id="9" name="TextBox 8">
            <a:extLst>
              <a:ext uri="{FF2B5EF4-FFF2-40B4-BE49-F238E27FC236}">
                <a16:creationId xmlns:a16="http://schemas.microsoft.com/office/drawing/2014/main" id="{405D3923-FD07-69F2-52D5-70DF8C01DC41}"/>
              </a:ext>
            </a:extLst>
          </p:cNvPr>
          <p:cNvSpPr txBox="1"/>
          <p:nvPr/>
        </p:nvSpPr>
        <p:spPr>
          <a:xfrm>
            <a:off x="1475509" y="1048462"/>
            <a:ext cx="5472546" cy="1077218"/>
          </a:xfrm>
          <a:prstGeom prst="rect">
            <a:avLst/>
          </a:prstGeom>
          <a:noFill/>
        </p:spPr>
        <p:txBody>
          <a:bodyPr wrap="square">
            <a:spAutoFit/>
          </a:bodyPr>
          <a:lstStyle/>
          <a:p>
            <a:r>
              <a:rPr lang="en-GB" sz="1600" b="0" i="0" u="none" strike="noStrike" dirty="0">
                <a:solidFill>
                  <a:srgbClr val="333333"/>
                </a:solidFill>
                <a:effectLst/>
                <a:latin typeface="Arial" panose="020B0604020202020204" pitchFamily="34" charset="0"/>
              </a:rPr>
              <a:t>“Too many other demands on staff during school day. Lack of private spaces. Pupils often too immature to understand, cooperate with or benefit from restorative conversations.”</a:t>
            </a:r>
            <a:endParaRPr lang="en-GB" sz="1600" dirty="0"/>
          </a:p>
        </p:txBody>
      </p:sp>
    </p:spTree>
    <p:extLst>
      <p:ext uri="{BB962C8B-B14F-4D97-AF65-F5344CB8AC3E}">
        <p14:creationId xmlns:p14="http://schemas.microsoft.com/office/powerpoint/2010/main" val="31154375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Q21: If a child is temporarily removed from your class to help them regulate their behaviour are they then (with support) able to regulate their behaviour?</a:t>
            </a:r>
            <a:endParaRPr dirty="0"/>
          </a:p>
        </p:txBody>
      </p:sp>
      <p:sp>
        <p:nvSpPr>
          <p:cNvPr id="3" name="Title"/>
          <p:cNvSpPr>
            <a:spLocks noGrp="1"/>
          </p:cNvSpPr>
          <p:nvPr>
            <p:ph type="body" sz="quarter" idx="14"/>
          </p:nvPr>
        </p:nvSpPr>
        <p:spPr/>
        <p:txBody>
          <a:bodyPr>
            <a:normAutofit lnSpcReduction="10000"/>
          </a:bodyPr>
          <a:lstStyle/>
          <a:p>
            <a:r>
              <a:rPr lang="en-GB" dirty="0"/>
              <a:t>Answered: 997   Skipped: 12</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428124064"/>
              </p:ext>
            </p:extLst>
          </p:nvPr>
        </p:nvGraphicFramePr>
        <p:xfrm>
          <a:off x="1072661" y="1056584"/>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15136" y="427009"/>
            <a:ext cx="8229600" cy="548713"/>
          </a:xfrm>
        </p:spPr>
        <p:txBody>
          <a:bodyPr>
            <a:normAutofit fontScale="90000"/>
          </a:bodyPr>
          <a:lstStyle/>
          <a:p>
            <a:r>
              <a:rPr lang="en-GB" dirty="0"/>
              <a:t>Q22: Please feel free to provide us with any thoughts or comments regarding your experiences of violence, abuse, behaviours of concern and dysregulated behaviour in your school.</a:t>
            </a:r>
            <a:endParaRPr dirty="0"/>
          </a:p>
        </p:txBody>
      </p:sp>
      <p:sp>
        <p:nvSpPr>
          <p:cNvPr id="3" name="Title"/>
          <p:cNvSpPr>
            <a:spLocks noGrp="1"/>
          </p:cNvSpPr>
          <p:nvPr>
            <p:ph type="body" sz="quarter" idx="14"/>
          </p:nvPr>
        </p:nvSpPr>
        <p:spPr>
          <a:xfrm>
            <a:off x="115136" y="1052188"/>
            <a:ext cx="8229600" cy="239713"/>
          </a:xfrm>
        </p:spPr>
        <p:txBody>
          <a:bodyPr>
            <a:normAutofit lnSpcReduction="10000"/>
          </a:bodyPr>
          <a:lstStyle/>
          <a:p>
            <a:r>
              <a:rPr lang="en-GB" dirty="0"/>
              <a:t>Answered: 407 Skipped: 602</a:t>
            </a:r>
            <a:endParaRPr dirty="0"/>
          </a:p>
        </p:txBody>
      </p:sp>
      <p:sp>
        <p:nvSpPr>
          <p:cNvPr id="5" name="TextBox 4">
            <a:extLst>
              <a:ext uri="{FF2B5EF4-FFF2-40B4-BE49-F238E27FC236}">
                <a16:creationId xmlns:a16="http://schemas.microsoft.com/office/drawing/2014/main" id="{7F4ADBCF-E70B-E511-4A72-E3542DB61B6A}"/>
              </a:ext>
            </a:extLst>
          </p:cNvPr>
          <p:cNvSpPr txBox="1"/>
          <p:nvPr/>
        </p:nvSpPr>
        <p:spPr>
          <a:xfrm>
            <a:off x="1198418" y="1559859"/>
            <a:ext cx="6601691" cy="1269322"/>
          </a:xfrm>
          <a:prstGeom prst="rect">
            <a:avLst/>
          </a:prstGeom>
          <a:noFill/>
        </p:spPr>
        <p:txBody>
          <a:bodyPr wrap="square">
            <a:spAutoFit/>
          </a:bodyPr>
          <a:lstStyle/>
          <a:p>
            <a:pPr>
              <a:lnSpc>
                <a:spcPct val="107000"/>
              </a:lnSpc>
              <a:spcAft>
                <a:spcPts val="80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“Teachers, I feel we are expected to just get on with being subjected to verbal and physical abuse/threats. This year alone I have been called every name under the sun, have had objects thrown at me, have had threats of damaging my car and my child (who attends a nearby nursery). I am so close to leaving teaching because I don't know where else you would ever be treated this way in your workplace</a:t>
            </a:r>
            <a:r>
              <a:rPr lang="en-GB" sz="1200" kern="100" dirty="0">
                <a:latin typeface="Calibri" panose="020F0502020204030204" pitchFamily="34" charset="0"/>
                <a:ea typeface="Calibri" panose="020F0502020204030204" pitchFamily="34" charset="0"/>
                <a:cs typeface="Times New Roman" panose="02020603050405020304" pitchFamily="18" charset="0"/>
              </a:rPr>
              <a:t> ..</a:t>
            </a: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 Teaching is all I ever wanted to do and it is tragic that this is the problem so many of us are facing. </a:t>
            </a:r>
          </a:p>
        </p:txBody>
      </p:sp>
      <p:sp>
        <p:nvSpPr>
          <p:cNvPr id="7" name="TextBox 6">
            <a:extLst>
              <a:ext uri="{FF2B5EF4-FFF2-40B4-BE49-F238E27FC236}">
                <a16:creationId xmlns:a16="http://schemas.microsoft.com/office/drawing/2014/main" id="{0D98F7BC-6C69-BBDF-B57F-9EDD6DDCD92A}"/>
              </a:ext>
            </a:extLst>
          </p:cNvPr>
          <p:cNvSpPr txBox="1"/>
          <p:nvPr/>
        </p:nvSpPr>
        <p:spPr>
          <a:xfrm>
            <a:off x="2590800" y="3125384"/>
            <a:ext cx="3962400" cy="281231"/>
          </a:xfrm>
          <a:prstGeom prst="rect">
            <a:avLst/>
          </a:prstGeom>
          <a:noFill/>
        </p:spPr>
        <p:txBody>
          <a:bodyPr wrap="square">
            <a:spAutoFit/>
          </a:bodyPr>
          <a:lstStyle/>
          <a:p>
            <a:pPr>
              <a:lnSpc>
                <a:spcPct val="107000"/>
              </a:lnSpc>
              <a:spcAft>
                <a:spcPts val="80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“Schools are becoming places of trauma for pupils and staff.”</a:t>
            </a:r>
          </a:p>
        </p:txBody>
      </p:sp>
      <p:sp>
        <p:nvSpPr>
          <p:cNvPr id="9" name="TextBox 8">
            <a:extLst>
              <a:ext uri="{FF2B5EF4-FFF2-40B4-BE49-F238E27FC236}">
                <a16:creationId xmlns:a16="http://schemas.microsoft.com/office/drawing/2014/main" id="{B71ECDC8-3BE0-C1B1-B3C6-11A4FFAC4D5D}"/>
              </a:ext>
            </a:extLst>
          </p:cNvPr>
          <p:cNvSpPr txBox="1"/>
          <p:nvPr/>
        </p:nvSpPr>
        <p:spPr>
          <a:xfrm>
            <a:off x="1198418" y="3702819"/>
            <a:ext cx="6601691" cy="676467"/>
          </a:xfrm>
          <a:prstGeom prst="rect">
            <a:avLst/>
          </a:prstGeom>
          <a:noFill/>
        </p:spPr>
        <p:txBody>
          <a:bodyPr wrap="square">
            <a:spAutoFit/>
          </a:bodyPr>
          <a:lstStyle/>
          <a:p>
            <a:pPr>
              <a:lnSpc>
                <a:spcPct val="107000"/>
              </a:lnSpc>
              <a:spcAft>
                <a:spcPts val="80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"It concerns me that in schools violent language and behaviours are just seen as ‘Part of the job’ and if you complain about being called a ‘fucking bitch’ etc. then you are not being understanding of the child and the problem is yours. What about the impact on you as a person?</a:t>
            </a:r>
          </a:p>
        </p:txBody>
      </p:sp>
    </p:spTree>
    <p:extLst>
      <p:ext uri="{BB962C8B-B14F-4D97-AF65-F5344CB8AC3E}">
        <p14:creationId xmlns:p14="http://schemas.microsoft.com/office/powerpoint/2010/main" val="25352421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15136" y="427009"/>
            <a:ext cx="8229600" cy="548713"/>
          </a:xfrm>
        </p:spPr>
        <p:txBody>
          <a:bodyPr>
            <a:normAutofit fontScale="90000"/>
          </a:bodyPr>
          <a:lstStyle/>
          <a:p>
            <a:r>
              <a:rPr lang="en-GB" dirty="0"/>
              <a:t>Q22: Please feel free to provide us with any thoughts or comments regarding your experiences of violence, abuse, behaviours of concern and dysregulated behaviour in your school.</a:t>
            </a:r>
            <a:endParaRPr dirty="0"/>
          </a:p>
        </p:txBody>
      </p:sp>
      <p:sp>
        <p:nvSpPr>
          <p:cNvPr id="4" name="TextBox 3">
            <a:extLst>
              <a:ext uri="{FF2B5EF4-FFF2-40B4-BE49-F238E27FC236}">
                <a16:creationId xmlns:a16="http://schemas.microsoft.com/office/drawing/2014/main" id="{8731FCBF-FAD3-3E6B-767F-0B83D51C475E}"/>
              </a:ext>
            </a:extLst>
          </p:cNvPr>
          <p:cNvSpPr txBox="1"/>
          <p:nvPr/>
        </p:nvSpPr>
        <p:spPr>
          <a:xfrm>
            <a:off x="1025236" y="1097854"/>
            <a:ext cx="6186055" cy="1269322"/>
          </a:xfrm>
          <a:prstGeom prst="rect">
            <a:avLst/>
          </a:prstGeom>
          <a:noFill/>
        </p:spPr>
        <p:txBody>
          <a:bodyPr wrap="square">
            <a:spAutoFit/>
          </a:bodyPr>
          <a:lstStyle/>
          <a:p>
            <a:pPr>
              <a:lnSpc>
                <a:spcPct val="107000"/>
              </a:lnSpc>
              <a:spcAft>
                <a:spcPts val="80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“Violently hit in the face, with a rock on another occasion, a water bottle on another. Bit hard in the arm which left bruising. A period of extreme homophobic abuse during which I was physically pushed and called a poof (and lots worse) over a period of 4 hours while no members of management were available to support as they were interviewing. Behaviour isn't taken as seriously as it should be because some Heads see it as an admission of their poor management of the school.”</a:t>
            </a:r>
          </a:p>
        </p:txBody>
      </p:sp>
      <p:sp>
        <p:nvSpPr>
          <p:cNvPr id="6" name="TextBox 5">
            <a:extLst>
              <a:ext uri="{FF2B5EF4-FFF2-40B4-BE49-F238E27FC236}">
                <a16:creationId xmlns:a16="http://schemas.microsoft.com/office/drawing/2014/main" id="{A96934EB-8C7F-C83C-8C0D-C3682B6349F8}"/>
              </a:ext>
            </a:extLst>
          </p:cNvPr>
          <p:cNvSpPr txBox="1"/>
          <p:nvPr/>
        </p:nvSpPr>
        <p:spPr>
          <a:xfrm>
            <a:off x="1025235" y="2622057"/>
            <a:ext cx="6186055" cy="1071704"/>
          </a:xfrm>
          <a:prstGeom prst="rect">
            <a:avLst/>
          </a:prstGeom>
          <a:noFill/>
        </p:spPr>
        <p:txBody>
          <a:bodyPr wrap="square">
            <a:spAutoFit/>
          </a:bodyPr>
          <a:lstStyle/>
          <a:p>
            <a:pPr>
              <a:lnSpc>
                <a:spcPct val="107000"/>
              </a:lnSpc>
              <a:spcAft>
                <a:spcPts val="80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“Children themselves advise that if they are naughty or 'bad', they get access to more rewards and treats, including time out of class. Children who are well behaved describe feeling overlooked or left out. As an experienced practitioner, SLT's response to violence, abuse, behaviours of concern and dysregulated behaviour does not always appear to be consistent or equitable.”</a:t>
            </a:r>
          </a:p>
        </p:txBody>
      </p:sp>
      <p:sp>
        <p:nvSpPr>
          <p:cNvPr id="8" name="TextBox 7">
            <a:extLst>
              <a:ext uri="{FF2B5EF4-FFF2-40B4-BE49-F238E27FC236}">
                <a16:creationId xmlns:a16="http://schemas.microsoft.com/office/drawing/2014/main" id="{D3164DBE-20D3-23F5-8FF7-E44E31AFF6FD}"/>
              </a:ext>
            </a:extLst>
          </p:cNvPr>
          <p:cNvSpPr txBox="1"/>
          <p:nvPr/>
        </p:nvSpPr>
        <p:spPr>
          <a:xfrm>
            <a:off x="1025234" y="3948642"/>
            <a:ext cx="6186055" cy="478849"/>
          </a:xfrm>
          <a:prstGeom prst="rect">
            <a:avLst/>
          </a:prstGeom>
          <a:noFill/>
        </p:spPr>
        <p:txBody>
          <a:bodyPr wrap="square">
            <a:spAutoFit/>
          </a:bodyPr>
          <a:lstStyle/>
          <a:p>
            <a:pPr>
              <a:lnSpc>
                <a:spcPct val="107000"/>
              </a:lnSpc>
              <a:spcAft>
                <a:spcPts val="80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“I have been slapped, barged with an elbow in my stomach, told to fuck off and been told it's been recorded but then nothing follows.”</a:t>
            </a:r>
          </a:p>
        </p:txBody>
      </p:sp>
    </p:spTree>
    <p:extLst>
      <p:ext uri="{BB962C8B-B14F-4D97-AF65-F5344CB8AC3E}">
        <p14:creationId xmlns:p14="http://schemas.microsoft.com/office/powerpoint/2010/main" val="33356884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15136" y="427009"/>
            <a:ext cx="8229600" cy="548713"/>
          </a:xfrm>
        </p:spPr>
        <p:txBody>
          <a:bodyPr>
            <a:normAutofit fontScale="90000"/>
          </a:bodyPr>
          <a:lstStyle/>
          <a:p>
            <a:r>
              <a:rPr lang="en-GB" dirty="0"/>
              <a:t>Q22: Please feel free to provide us with any thoughts or comments regarding your experiences of violence, abuse, behaviours of concern and dysregulated behaviour in your school.</a:t>
            </a:r>
            <a:endParaRPr dirty="0"/>
          </a:p>
        </p:txBody>
      </p:sp>
      <p:sp>
        <p:nvSpPr>
          <p:cNvPr id="4" name="TextBox 3">
            <a:extLst>
              <a:ext uri="{FF2B5EF4-FFF2-40B4-BE49-F238E27FC236}">
                <a16:creationId xmlns:a16="http://schemas.microsoft.com/office/drawing/2014/main" id="{7DB8E375-BF65-E5EE-A3B8-B38EFA45156B}"/>
              </a:ext>
            </a:extLst>
          </p:cNvPr>
          <p:cNvSpPr txBox="1"/>
          <p:nvPr/>
        </p:nvSpPr>
        <p:spPr>
          <a:xfrm>
            <a:off x="852055" y="1104810"/>
            <a:ext cx="7322127" cy="1466940"/>
          </a:xfrm>
          <a:prstGeom prst="rect">
            <a:avLst/>
          </a:prstGeom>
          <a:noFill/>
        </p:spPr>
        <p:txBody>
          <a:bodyPr wrap="square">
            <a:spAutoFit/>
          </a:bodyPr>
          <a:lstStyle/>
          <a:p>
            <a:pPr>
              <a:lnSpc>
                <a:spcPct val="107000"/>
              </a:lnSpc>
              <a:spcAft>
                <a:spcPts val="80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“I have frequently felt overwhelmed by the dysregulated behaviours of pupils in the class and the effect it has on the rest of the class. Pupils should not feel intimidated or have their learning affected by other pupils on a daily basis. Violence by ASN pupils towards other pupils seems to be tolerated or seen as less serious. I have comforted six other members of staff this year who have been in tears during the school day over behaviour issues and know that there have been staff members off with stress related absences. My own health is being affected from working constantly on high alert. Although I've not had any absences, I have had to seek medical advice regarding my health."</a:t>
            </a:r>
          </a:p>
        </p:txBody>
      </p:sp>
      <p:sp>
        <p:nvSpPr>
          <p:cNvPr id="6" name="TextBox 5">
            <a:extLst>
              <a:ext uri="{FF2B5EF4-FFF2-40B4-BE49-F238E27FC236}">
                <a16:creationId xmlns:a16="http://schemas.microsoft.com/office/drawing/2014/main" id="{71FA1238-5A8B-479E-FCCC-F1B8D4DD5B50}"/>
              </a:ext>
            </a:extLst>
          </p:cNvPr>
          <p:cNvSpPr txBox="1"/>
          <p:nvPr/>
        </p:nvSpPr>
        <p:spPr>
          <a:xfrm>
            <a:off x="852054" y="3006972"/>
            <a:ext cx="7322127" cy="676467"/>
          </a:xfrm>
          <a:prstGeom prst="rect">
            <a:avLst/>
          </a:prstGeom>
          <a:noFill/>
        </p:spPr>
        <p:txBody>
          <a:bodyPr wrap="square">
            <a:spAutoFit/>
          </a:bodyPr>
          <a:lstStyle/>
          <a:p>
            <a:pPr>
              <a:lnSpc>
                <a:spcPct val="107000"/>
              </a:lnSpc>
              <a:spcAft>
                <a:spcPts val="80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“Inclusion would be wonderful if we were actually given the adequate support to facilitate this, not just inclusion- all children in and no support to meet learner needs, expect to be abused and assaulted daily but do not exclude and just accept it."</a:t>
            </a:r>
          </a:p>
        </p:txBody>
      </p:sp>
      <p:sp>
        <p:nvSpPr>
          <p:cNvPr id="8" name="TextBox 7">
            <a:extLst>
              <a:ext uri="{FF2B5EF4-FFF2-40B4-BE49-F238E27FC236}">
                <a16:creationId xmlns:a16="http://schemas.microsoft.com/office/drawing/2014/main" id="{8A2903BC-89B5-94AC-3703-74372641215F}"/>
              </a:ext>
            </a:extLst>
          </p:cNvPr>
          <p:cNvSpPr txBox="1"/>
          <p:nvPr/>
        </p:nvSpPr>
        <p:spPr>
          <a:xfrm>
            <a:off x="852055" y="4118662"/>
            <a:ext cx="7492681" cy="478849"/>
          </a:xfrm>
          <a:prstGeom prst="rect">
            <a:avLst/>
          </a:prstGeom>
          <a:noFill/>
        </p:spPr>
        <p:txBody>
          <a:bodyPr wrap="square">
            <a:spAutoFit/>
          </a:bodyPr>
          <a:lstStyle/>
          <a:p>
            <a:pPr>
              <a:lnSpc>
                <a:spcPct val="107000"/>
              </a:lnSpc>
              <a:spcAft>
                <a:spcPts val="80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“I feel there are no longer consequences for violent/ abusive behaviour. Pupils are removed from class and sat playing on their phone/ iPad until they can go to next class/ go home. What does this teach them?”</a:t>
            </a:r>
          </a:p>
        </p:txBody>
      </p:sp>
    </p:spTree>
    <p:extLst>
      <p:ext uri="{BB962C8B-B14F-4D97-AF65-F5344CB8AC3E}">
        <p14:creationId xmlns:p14="http://schemas.microsoft.com/office/powerpoint/2010/main" val="10688890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15136" y="427009"/>
            <a:ext cx="8229600" cy="548713"/>
          </a:xfrm>
        </p:spPr>
        <p:txBody>
          <a:bodyPr>
            <a:normAutofit fontScale="90000"/>
          </a:bodyPr>
          <a:lstStyle/>
          <a:p>
            <a:r>
              <a:rPr lang="en-GB" dirty="0"/>
              <a:t>Q22: Please feel free to provide us with any thoughts or comments regarding your experiences of violence, abuse, behaviours of concern and dysregulated behaviour in your school.</a:t>
            </a:r>
            <a:endParaRPr dirty="0"/>
          </a:p>
        </p:txBody>
      </p:sp>
      <p:sp>
        <p:nvSpPr>
          <p:cNvPr id="4" name="TextBox 3">
            <a:extLst>
              <a:ext uri="{FF2B5EF4-FFF2-40B4-BE49-F238E27FC236}">
                <a16:creationId xmlns:a16="http://schemas.microsoft.com/office/drawing/2014/main" id="{09449978-C1C4-EF0B-CD11-A96EFFCB9E1E}"/>
              </a:ext>
            </a:extLst>
          </p:cNvPr>
          <p:cNvSpPr txBox="1"/>
          <p:nvPr/>
        </p:nvSpPr>
        <p:spPr>
          <a:xfrm>
            <a:off x="1136071" y="1533981"/>
            <a:ext cx="6033655" cy="1269322"/>
          </a:xfrm>
          <a:prstGeom prst="rect">
            <a:avLst/>
          </a:prstGeom>
          <a:noFill/>
        </p:spPr>
        <p:txBody>
          <a:bodyPr wrap="square">
            <a:spAutoFit/>
          </a:bodyPr>
          <a:lstStyle/>
          <a:p>
            <a:pPr>
              <a:lnSpc>
                <a:spcPct val="107000"/>
              </a:lnSpc>
              <a:spcAft>
                <a:spcPts val="80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“As a senior manager in a secondary I have a particular perspective and, I dare say, insight into this issue. I am confident that my colleagues, promoted and main grade, care deeply about the education and welfare of our students. I am also confident that they are skilled in differentiation and de-escalation strategies. However, there is a limit to what we can expect teachers to contend with as they deliver lessons to large classes. That limit is being breached as the line between 'presumption to mainstream' and 'insistence on mainstream' is blurred.”</a:t>
            </a:r>
          </a:p>
        </p:txBody>
      </p:sp>
      <p:sp>
        <p:nvSpPr>
          <p:cNvPr id="6" name="TextBox 5">
            <a:extLst>
              <a:ext uri="{FF2B5EF4-FFF2-40B4-BE49-F238E27FC236}">
                <a16:creationId xmlns:a16="http://schemas.microsoft.com/office/drawing/2014/main" id="{6699BDEB-B9AB-B4D3-F434-2FB0436931E3}"/>
              </a:ext>
            </a:extLst>
          </p:cNvPr>
          <p:cNvSpPr txBox="1"/>
          <p:nvPr/>
        </p:nvSpPr>
        <p:spPr>
          <a:xfrm>
            <a:off x="1136071" y="3361562"/>
            <a:ext cx="6033655" cy="874085"/>
          </a:xfrm>
          <a:prstGeom prst="rect">
            <a:avLst/>
          </a:prstGeom>
          <a:noFill/>
        </p:spPr>
        <p:txBody>
          <a:bodyPr wrap="square">
            <a:spAutoFit/>
          </a:bodyPr>
          <a:lstStyle/>
          <a:p>
            <a:pPr>
              <a:lnSpc>
                <a:spcPct val="107000"/>
              </a:lnSpc>
              <a:spcAft>
                <a:spcPts val="80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“I am completing this as an HT of a primary school.  My job is becoming untenable as the level of dysregulation overtakes the ability to lead learning and teaching priorities.  We do everything asked of us from policy and advice from agencies yet levels of behaviours of concern do not reduce.”</a:t>
            </a:r>
          </a:p>
        </p:txBody>
      </p:sp>
    </p:spTree>
    <p:extLst>
      <p:ext uri="{BB962C8B-B14F-4D97-AF65-F5344CB8AC3E}">
        <p14:creationId xmlns:p14="http://schemas.microsoft.com/office/powerpoint/2010/main" val="8445071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15136" y="427009"/>
            <a:ext cx="8229600" cy="548713"/>
          </a:xfrm>
        </p:spPr>
        <p:txBody>
          <a:bodyPr>
            <a:normAutofit fontScale="90000"/>
          </a:bodyPr>
          <a:lstStyle/>
          <a:p>
            <a:r>
              <a:rPr lang="en-GB" dirty="0"/>
              <a:t>Q22: Please feel free to provide us with any thoughts or comments regarding your experiences of violence, abuse, behaviours of concern and dysregulated behaviour in your school.</a:t>
            </a:r>
            <a:endParaRPr dirty="0"/>
          </a:p>
        </p:txBody>
      </p:sp>
      <p:sp>
        <p:nvSpPr>
          <p:cNvPr id="4" name="TextBox 3">
            <a:extLst>
              <a:ext uri="{FF2B5EF4-FFF2-40B4-BE49-F238E27FC236}">
                <a16:creationId xmlns:a16="http://schemas.microsoft.com/office/drawing/2014/main" id="{02397E37-088B-1BC1-827C-6603A7DB1F08}"/>
              </a:ext>
            </a:extLst>
          </p:cNvPr>
          <p:cNvSpPr txBox="1"/>
          <p:nvPr/>
        </p:nvSpPr>
        <p:spPr>
          <a:xfrm>
            <a:off x="1246909" y="1226127"/>
            <a:ext cx="5763492" cy="1664558"/>
          </a:xfrm>
          <a:prstGeom prst="rect">
            <a:avLst/>
          </a:prstGeom>
          <a:noFill/>
        </p:spPr>
        <p:txBody>
          <a:bodyPr wrap="square">
            <a:spAutoFit/>
          </a:bodyPr>
          <a:lstStyle/>
          <a:p>
            <a:pPr>
              <a:lnSpc>
                <a:spcPct val="107000"/>
              </a:lnSpc>
              <a:spcAft>
                <a:spcPts val="80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“Behaviour has been utterly appalling this session, to the extent I’m seriously considering leaving after almost twenty years teaching. I still love teaching, but far too much time now is spent managing behaviour that, until a few years ago, would have been exceptional rather than the norm. This is not helped by the general attitude from ST that ‘all behaviour is communication’. One DHT frequently questions staff about their class differentiation rather than help deal with behaviour. CEC have cut resources and support to the bone, and I find the idea that a few inset training session mean we can deal with the level of behaviour we see now nothing less than galling.”</a:t>
            </a:r>
          </a:p>
        </p:txBody>
      </p:sp>
      <p:sp>
        <p:nvSpPr>
          <p:cNvPr id="6" name="TextBox 5">
            <a:extLst>
              <a:ext uri="{FF2B5EF4-FFF2-40B4-BE49-F238E27FC236}">
                <a16:creationId xmlns:a16="http://schemas.microsoft.com/office/drawing/2014/main" id="{CAC2AEB9-6B8E-B3C0-0EEC-BA6A35C1AB67}"/>
              </a:ext>
            </a:extLst>
          </p:cNvPr>
          <p:cNvSpPr txBox="1"/>
          <p:nvPr/>
        </p:nvSpPr>
        <p:spPr>
          <a:xfrm>
            <a:off x="1246909" y="3043288"/>
            <a:ext cx="5763492" cy="874085"/>
          </a:xfrm>
          <a:prstGeom prst="rect">
            <a:avLst/>
          </a:prstGeom>
          <a:noFill/>
        </p:spPr>
        <p:txBody>
          <a:bodyPr wrap="square">
            <a:spAutoFit/>
          </a:bodyPr>
          <a:lstStyle/>
          <a:p>
            <a:pPr>
              <a:lnSpc>
                <a:spcPct val="107000"/>
              </a:lnSpc>
              <a:spcAft>
                <a:spcPts val="80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“The amount of classes needing to evacuate on a daily basis is huge. This is not only having a huge impact on attainment, something we as teachers are already working extremely hard to level for our children living in poverty, but more importantly I believe it is effecting the health and well-being of children and adults within the school community.”</a:t>
            </a:r>
          </a:p>
        </p:txBody>
      </p:sp>
    </p:spTree>
    <p:extLst>
      <p:ext uri="{BB962C8B-B14F-4D97-AF65-F5344CB8AC3E}">
        <p14:creationId xmlns:p14="http://schemas.microsoft.com/office/powerpoint/2010/main" val="1945469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071F2-22C4-C89C-FAA4-FD7BB8FD711E}"/>
              </a:ext>
            </a:extLst>
          </p:cNvPr>
          <p:cNvSpPr>
            <a:spLocks noGrp="1"/>
          </p:cNvSpPr>
          <p:nvPr>
            <p:ph type="title"/>
          </p:nvPr>
        </p:nvSpPr>
        <p:spPr>
          <a:xfrm>
            <a:off x="115136" y="80645"/>
            <a:ext cx="8229600" cy="834849"/>
          </a:xfrm>
        </p:spPr>
        <p:txBody>
          <a:bodyPr>
            <a:normAutofit/>
          </a:bodyPr>
          <a:lstStyle/>
          <a:p>
            <a:r>
              <a:rPr lang="en-GB" dirty="0"/>
              <a:t>Questions 2 to 9 relate to the prevalence and effects of violence, abusive and dysregulated behaviour.</a:t>
            </a:r>
          </a:p>
        </p:txBody>
      </p:sp>
      <p:sp>
        <p:nvSpPr>
          <p:cNvPr id="4" name="Slide Number Placeholder 3">
            <a:extLst>
              <a:ext uri="{FF2B5EF4-FFF2-40B4-BE49-F238E27FC236}">
                <a16:creationId xmlns:a16="http://schemas.microsoft.com/office/drawing/2014/main" id="{95F921BC-5F7E-10D9-5B16-37B6584B8D94}"/>
              </a:ext>
            </a:extLst>
          </p:cNvPr>
          <p:cNvSpPr>
            <a:spLocks noGrp="1"/>
          </p:cNvSpPr>
          <p:nvPr>
            <p:ph type="sldNum" sz="quarter" idx="12"/>
          </p:nvPr>
        </p:nvSpPr>
        <p:spPr/>
        <p:txBody>
          <a:bodyPr/>
          <a:lstStyle/>
          <a:p>
            <a:fld id="{A88B48FB-E956-2048-9E74-C69E7CAA26CC}" type="slidenum">
              <a:rPr lang="en-US" smtClean="0"/>
              <a:t>4</a:t>
            </a:fld>
            <a:endParaRPr lang="en-US"/>
          </a:p>
        </p:txBody>
      </p:sp>
      <p:sp>
        <p:nvSpPr>
          <p:cNvPr id="5" name="Footer Placeholder 4">
            <a:extLst>
              <a:ext uri="{FF2B5EF4-FFF2-40B4-BE49-F238E27FC236}">
                <a16:creationId xmlns:a16="http://schemas.microsoft.com/office/drawing/2014/main" id="{E1491BB5-9FE1-B6AF-81F2-458ACF41987E}"/>
              </a:ext>
            </a:extLst>
          </p:cNvPr>
          <p:cNvSpPr>
            <a:spLocks noGrp="1"/>
          </p:cNvSpPr>
          <p:nvPr>
            <p:ph type="ftr" sz="quarter" idx="3"/>
          </p:nvPr>
        </p:nvSpPr>
        <p:spPr/>
        <p:txBody>
          <a:bodyPr/>
          <a:lstStyle/>
          <a:p>
            <a:endParaRPr lang="en-US" dirty="0"/>
          </a:p>
        </p:txBody>
      </p:sp>
    </p:spTree>
    <p:extLst>
      <p:ext uri="{BB962C8B-B14F-4D97-AF65-F5344CB8AC3E}">
        <p14:creationId xmlns:p14="http://schemas.microsoft.com/office/powerpoint/2010/main" val="2459460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 Do you generally feel safe at work?</a:t>
            </a:r>
            <a:endParaRPr dirty="0"/>
          </a:p>
        </p:txBody>
      </p:sp>
      <p:sp>
        <p:nvSpPr>
          <p:cNvPr id="3" name="Title"/>
          <p:cNvSpPr>
            <a:spLocks noGrp="1"/>
          </p:cNvSpPr>
          <p:nvPr>
            <p:ph type="body" sz="quarter" idx="14"/>
          </p:nvPr>
        </p:nvSpPr>
        <p:spPr/>
        <p:txBody>
          <a:bodyPr>
            <a:normAutofit lnSpcReduction="10000"/>
          </a:bodyPr>
          <a:lstStyle/>
          <a:p>
            <a:r>
              <a:rPr lang="en-GB" dirty="0"/>
              <a:t>Answered: 1002   Skipped: 7</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2610928530"/>
              </p:ext>
            </p:extLst>
          </p:nvPr>
        </p:nvGraphicFramePr>
        <p:xfrm>
          <a:off x="1097280" y="1918855"/>
          <a:ext cx="6998677" cy="269981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3B796668-6A41-4471-C88A-EE0550F4DC6D}"/>
              </a:ext>
            </a:extLst>
          </p:cNvPr>
          <p:cNvSpPr txBox="1"/>
          <p:nvPr/>
        </p:nvSpPr>
        <p:spPr>
          <a:xfrm>
            <a:off x="879764" y="4618671"/>
            <a:ext cx="833883" cy="276999"/>
          </a:xfrm>
          <a:prstGeom prst="rect">
            <a:avLst/>
          </a:prstGeom>
          <a:noFill/>
        </p:spPr>
        <p:txBody>
          <a:bodyPr wrap="none" rtlCol="0">
            <a:spAutoFit/>
          </a:bodyPr>
          <a:lstStyle/>
          <a:p>
            <a:r>
              <a:rPr lang="en-GB" sz="1200" dirty="0"/>
              <a:t>Very safe</a:t>
            </a:r>
          </a:p>
        </p:txBody>
      </p:sp>
      <p:sp>
        <p:nvSpPr>
          <p:cNvPr id="6" name="TextBox 5">
            <a:extLst>
              <a:ext uri="{FF2B5EF4-FFF2-40B4-BE49-F238E27FC236}">
                <a16:creationId xmlns:a16="http://schemas.microsoft.com/office/drawing/2014/main" id="{2123A793-570B-E0DE-8082-BADAD22AA9CA}"/>
              </a:ext>
            </a:extLst>
          </p:cNvPr>
          <p:cNvSpPr txBox="1"/>
          <p:nvPr/>
        </p:nvSpPr>
        <p:spPr>
          <a:xfrm>
            <a:off x="7282135" y="4618670"/>
            <a:ext cx="1003801" cy="276999"/>
          </a:xfrm>
          <a:prstGeom prst="rect">
            <a:avLst/>
          </a:prstGeom>
          <a:noFill/>
        </p:spPr>
        <p:txBody>
          <a:bodyPr wrap="none" rtlCol="0">
            <a:spAutoFit/>
          </a:bodyPr>
          <a:lstStyle/>
          <a:p>
            <a:r>
              <a:rPr lang="en-GB" sz="1200" dirty="0"/>
              <a:t>Very unsafe</a:t>
            </a:r>
          </a:p>
        </p:txBody>
      </p:sp>
      <p:sp>
        <p:nvSpPr>
          <p:cNvPr id="7" name="TextBox 6">
            <a:extLst>
              <a:ext uri="{FF2B5EF4-FFF2-40B4-BE49-F238E27FC236}">
                <a16:creationId xmlns:a16="http://schemas.microsoft.com/office/drawing/2014/main" id="{4A942A8C-511C-89EC-E717-DD400252078F}"/>
              </a:ext>
            </a:extLst>
          </p:cNvPr>
          <p:cNvSpPr txBox="1"/>
          <p:nvPr/>
        </p:nvSpPr>
        <p:spPr>
          <a:xfrm>
            <a:off x="2613154" y="3145652"/>
            <a:ext cx="1218603" cy="246221"/>
          </a:xfrm>
          <a:prstGeom prst="rect">
            <a:avLst/>
          </a:prstGeom>
          <a:noFill/>
        </p:spPr>
        <p:txBody>
          <a:bodyPr wrap="none" rtlCol="0">
            <a:spAutoFit/>
          </a:bodyPr>
          <a:lstStyle/>
          <a:p>
            <a:r>
              <a:rPr lang="en-GB" sz="1000" dirty="0">
                <a:solidFill>
                  <a:schemeClr val="bg1"/>
                </a:solidFill>
              </a:rPr>
              <a:t>Average response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Q3: Since 2019 which of the following statements reflect your experience?</a:t>
            </a:r>
            <a:endParaRPr dirty="0"/>
          </a:p>
        </p:txBody>
      </p:sp>
      <p:sp>
        <p:nvSpPr>
          <p:cNvPr id="3" name="Title"/>
          <p:cNvSpPr>
            <a:spLocks noGrp="1"/>
          </p:cNvSpPr>
          <p:nvPr>
            <p:ph type="body" sz="quarter" idx="14"/>
          </p:nvPr>
        </p:nvSpPr>
        <p:spPr/>
        <p:txBody>
          <a:bodyPr>
            <a:normAutofit lnSpcReduction="10000"/>
          </a:bodyPr>
          <a:lstStyle/>
          <a:p>
            <a:r>
              <a:rPr lang="en-GB" dirty="0"/>
              <a:t>Answered: 1002   Skipped: 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23BCD030-BC34-32D4-74B4-334C17FEBA46}"/>
              </a:ext>
            </a:extLst>
          </p:cNvPr>
          <p:cNvSpPr txBox="1"/>
          <p:nvPr/>
        </p:nvSpPr>
        <p:spPr>
          <a:xfrm>
            <a:off x="5509672" y="952241"/>
            <a:ext cx="3231975" cy="830997"/>
          </a:xfrm>
          <a:prstGeom prst="rect">
            <a:avLst/>
          </a:prstGeom>
          <a:noFill/>
        </p:spPr>
        <p:txBody>
          <a:bodyPr wrap="none" rtlCol="0">
            <a:spAutoFit/>
          </a:bodyPr>
          <a:lstStyle/>
          <a:p>
            <a:r>
              <a:rPr lang="en-GB" sz="1600" dirty="0">
                <a:solidFill>
                  <a:schemeClr val="bg1">
                    <a:lumMod val="50000"/>
                  </a:schemeClr>
                </a:solidFill>
              </a:rPr>
              <a:t>Since 2019 90% of </a:t>
            </a:r>
          </a:p>
          <a:p>
            <a:r>
              <a:rPr lang="en-GB" sz="1600" dirty="0">
                <a:solidFill>
                  <a:schemeClr val="bg1">
                    <a:lumMod val="50000"/>
                  </a:schemeClr>
                </a:solidFill>
              </a:rPr>
              <a:t>Edinburgh teachers have</a:t>
            </a:r>
          </a:p>
          <a:p>
            <a:r>
              <a:rPr lang="en-GB" sz="1600" dirty="0">
                <a:solidFill>
                  <a:schemeClr val="bg1">
                    <a:lumMod val="50000"/>
                  </a:schemeClr>
                </a:solidFill>
              </a:rPr>
              <a:t>experienced some form of abuse.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Q4: Since the start of this session (August 2022), how frequently have you experienced physical abuse?</a:t>
            </a:r>
            <a:endParaRPr dirty="0"/>
          </a:p>
        </p:txBody>
      </p:sp>
      <p:sp>
        <p:nvSpPr>
          <p:cNvPr id="3" name="Title"/>
          <p:cNvSpPr>
            <a:spLocks noGrp="1"/>
          </p:cNvSpPr>
          <p:nvPr>
            <p:ph type="body" sz="quarter" idx="14"/>
          </p:nvPr>
        </p:nvSpPr>
        <p:spPr/>
        <p:txBody>
          <a:bodyPr>
            <a:normAutofit lnSpcReduction="10000"/>
          </a:bodyPr>
          <a:lstStyle/>
          <a:p>
            <a:r>
              <a:rPr lang="en-GB" dirty="0"/>
              <a:t>Answered: 1001   Skipped: 8</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847B56DE-9450-9356-0D2C-0788D68B7EF1}"/>
              </a:ext>
            </a:extLst>
          </p:cNvPr>
          <p:cNvSpPr txBox="1"/>
          <p:nvPr/>
        </p:nvSpPr>
        <p:spPr>
          <a:xfrm>
            <a:off x="4973782" y="1049658"/>
            <a:ext cx="4267200" cy="1200329"/>
          </a:xfrm>
          <a:prstGeom prst="rect">
            <a:avLst/>
          </a:prstGeom>
          <a:noFill/>
        </p:spPr>
        <p:txBody>
          <a:bodyPr wrap="square">
            <a:spAutoFit/>
          </a:bodyPr>
          <a:lstStyle/>
          <a:p>
            <a:r>
              <a:rPr lang="en-GB" sz="1800" dirty="0">
                <a:solidFill>
                  <a:schemeClr val="bg1">
                    <a:lumMod val="50000"/>
                  </a:schemeClr>
                </a:solidFill>
              </a:rPr>
              <a:t>Since </a:t>
            </a:r>
            <a:r>
              <a:rPr lang="en-GB" dirty="0">
                <a:solidFill>
                  <a:schemeClr val="bg1">
                    <a:lumMod val="50000"/>
                  </a:schemeClr>
                </a:solidFill>
              </a:rPr>
              <a:t>August 2022</a:t>
            </a:r>
            <a:r>
              <a:rPr lang="en-GB" sz="1800" dirty="0">
                <a:solidFill>
                  <a:schemeClr val="bg1">
                    <a:lumMod val="50000"/>
                  </a:schemeClr>
                </a:solidFill>
              </a:rPr>
              <a:t> 46% of </a:t>
            </a:r>
          </a:p>
          <a:p>
            <a:r>
              <a:rPr lang="en-GB" sz="1800" dirty="0">
                <a:solidFill>
                  <a:schemeClr val="bg1">
                    <a:lumMod val="50000"/>
                  </a:schemeClr>
                </a:solidFill>
              </a:rPr>
              <a:t>Edinburgh teachers have</a:t>
            </a:r>
          </a:p>
          <a:p>
            <a:r>
              <a:rPr lang="en-GB" sz="1800" dirty="0">
                <a:solidFill>
                  <a:schemeClr val="bg1">
                    <a:lumMod val="50000"/>
                  </a:schemeClr>
                </a:solidFill>
              </a:rPr>
              <a:t>experienced physical abuse at least once.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Q5: Since the start of this session (August 2022), how frequently have you experienced verbal abuse or the threat of violence?</a:t>
            </a:r>
            <a:endParaRPr dirty="0"/>
          </a:p>
        </p:txBody>
      </p:sp>
      <p:sp>
        <p:nvSpPr>
          <p:cNvPr id="3" name="Title"/>
          <p:cNvSpPr>
            <a:spLocks noGrp="1"/>
          </p:cNvSpPr>
          <p:nvPr>
            <p:ph type="body" sz="quarter" idx="14"/>
          </p:nvPr>
        </p:nvSpPr>
        <p:spPr/>
        <p:txBody>
          <a:bodyPr>
            <a:normAutofit lnSpcReduction="10000"/>
          </a:bodyPr>
          <a:lstStyle/>
          <a:p>
            <a:r>
              <a:rPr lang="en-GB" dirty="0"/>
              <a:t>Answered: 1003   Skipped: 6</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13940C73-0878-74D0-22D0-B22B6620C9A6}"/>
              </a:ext>
            </a:extLst>
          </p:cNvPr>
          <p:cNvSpPr txBox="1"/>
          <p:nvPr/>
        </p:nvSpPr>
        <p:spPr>
          <a:xfrm>
            <a:off x="5327072" y="1049658"/>
            <a:ext cx="3719946" cy="1200329"/>
          </a:xfrm>
          <a:prstGeom prst="rect">
            <a:avLst/>
          </a:prstGeom>
          <a:noFill/>
        </p:spPr>
        <p:txBody>
          <a:bodyPr wrap="square">
            <a:spAutoFit/>
          </a:bodyPr>
          <a:lstStyle/>
          <a:p>
            <a:r>
              <a:rPr lang="en-GB" sz="1800" dirty="0">
                <a:solidFill>
                  <a:schemeClr val="bg1">
                    <a:lumMod val="50000"/>
                  </a:schemeClr>
                </a:solidFill>
              </a:rPr>
              <a:t>Since August 2022 79% of </a:t>
            </a:r>
          </a:p>
          <a:p>
            <a:r>
              <a:rPr lang="en-GB" sz="1800" dirty="0">
                <a:solidFill>
                  <a:schemeClr val="bg1">
                    <a:lumMod val="50000"/>
                  </a:schemeClr>
                </a:solidFill>
              </a:rPr>
              <a:t>Edinburgh teachers have</a:t>
            </a:r>
          </a:p>
          <a:p>
            <a:r>
              <a:rPr lang="en-GB" sz="1800" dirty="0">
                <a:solidFill>
                  <a:schemeClr val="bg1">
                    <a:lumMod val="50000"/>
                  </a:schemeClr>
                </a:solidFill>
              </a:rPr>
              <a:t>experienced verbal abuse or the</a:t>
            </a:r>
          </a:p>
          <a:p>
            <a:r>
              <a:rPr lang="en-GB" dirty="0">
                <a:solidFill>
                  <a:schemeClr val="bg1">
                    <a:lumMod val="50000"/>
                  </a:schemeClr>
                </a:solidFill>
              </a:rPr>
              <a:t>threat of violence</a:t>
            </a:r>
            <a:r>
              <a:rPr lang="en-GB" sz="1800" dirty="0">
                <a:solidFill>
                  <a:schemeClr val="bg1">
                    <a:lumMod val="50000"/>
                  </a:schemeClr>
                </a:solidFill>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Q6: Have you experienced mental health/stress problems as a result of violence, verbal abuse or dysregulated behaviour at school?</a:t>
            </a:r>
            <a:endParaRPr dirty="0"/>
          </a:p>
        </p:txBody>
      </p:sp>
      <p:sp>
        <p:nvSpPr>
          <p:cNvPr id="3" name="Title"/>
          <p:cNvSpPr>
            <a:spLocks noGrp="1"/>
          </p:cNvSpPr>
          <p:nvPr>
            <p:ph type="body" sz="quarter" idx="14"/>
          </p:nvPr>
        </p:nvSpPr>
        <p:spPr/>
        <p:txBody>
          <a:bodyPr>
            <a:normAutofit lnSpcReduction="10000"/>
          </a:bodyPr>
          <a:lstStyle/>
          <a:p>
            <a:r>
              <a:rPr lang="en-GB" dirty="0"/>
              <a:t>Answered: 1005   Skipped: 4</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Data slides">
  <a:themeElements>
    <a:clrScheme name="Custom 93">
      <a:dk1>
        <a:srgbClr val="333333"/>
      </a:dk1>
      <a:lt1>
        <a:sysClr val="window" lastClr="FFFFFF"/>
      </a:lt1>
      <a:dk2>
        <a:srgbClr val="666666"/>
      </a:dk2>
      <a:lt2>
        <a:srgbClr val="EEECE1"/>
      </a:lt2>
      <a:accent1>
        <a:srgbClr val="00BF6F"/>
      </a:accent1>
      <a:accent2>
        <a:srgbClr val="507CB6"/>
      </a:accent2>
      <a:accent3>
        <a:srgbClr val="F9BE00"/>
      </a:accent3>
      <a:accent4>
        <a:srgbClr val="6BC8CD"/>
      </a:accent4>
      <a:accent5>
        <a:srgbClr val="EA854B"/>
      </a:accent5>
      <a:accent6>
        <a:srgbClr val="7D5E8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152</TotalTime>
  <Words>2705</Words>
  <Application>Microsoft Office PowerPoint</Application>
  <PresentationFormat>On-screen Show (16:9)</PresentationFormat>
  <Paragraphs>126</Paragraphs>
  <Slides>37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Calibri</vt:lpstr>
      <vt:lpstr>Data slides</vt:lpstr>
      <vt:lpstr>PowerPoint Presentation</vt:lpstr>
      <vt:lpstr>1009</vt:lpstr>
      <vt:lpstr>Q1: Which sector are you working in?</vt:lpstr>
      <vt:lpstr>Questions 2 to 9 relate to the prevalence and effects of violence, abusive and dysregulated behaviour.</vt:lpstr>
      <vt:lpstr>Q2: Do you generally feel safe at work?</vt:lpstr>
      <vt:lpstr>Q3: Since 2019 which of the following statements reflect your experience?</vt:lpstr>
      <vt:lpstr>Q4: Since the start of this session (August 2022), how frequently have you experienced physical abuse?</vt:lpstr>
      <vt:lpstr>Q5: Since the start of this session (August 2022), how frequently have you experienced verbal abuse or the threat of violence?</vt:lpstr>
      <vt:lpstr>Q6: Have you experienced mental health/stress problems as a result of violence, verbal abuse or dysregulated behaviour at school?</vt:lpstr>
      <vt:lpstr>Q7: Have you required medical attention from a doctor or school first aider following a violent incident at work?</vt:lpstr>
      <vt:lpstr>Q8: Have you been absent from work due to physical violence or verbal abuse?</vt:lpstr>
      <vt:lpstr>Q9: How often does dysregulated behaviour interrupt your teaching and learning?</vt:lpstr>
      <vt:lpstr>Questions 10 to 20 relate to the reporting and management of incidents and behaviours.</vt:lpstr>
      <vt:lpstr>Q10: To what extent would you agree with the following statements?</vt:lpstr>
      <vt:lpstr>Q11: I am aware of the council's violence at work policy, and have been shown/attended a presentation from CEC on Behaviours of Concern.</vt:lpstr>
      <vt:lpstr>Q12: Does your school use the SHE portal to record all incidents of physical or verbal abuse?</vt:lpstr>
      <vt:lpstr>Q13: Are you aware of any barriers in your school for completing incidents on the SHE portal?</vt:lpstr>
      <vt:lpstr>Q13: Are you aware of any barriers in your school for completing incidents on the SHE portal? If yes please provide details.</vt:lpstr>
      <vt:lpstr>Q13: Are you aware of any barriers in your school for completing incidents on the SHE portal? If yes please provide details.</vt:lpstr>
      <vt:lpstr>Q13: Are you aware of any barriers in your school for completing incidents on the SHE portal? If yes please provide details.</vt:lpstr>
      <vt:lpstr>Q14: Have you or your Head Teacher had any response, feedback or support as a result of an entry on the SHE portal?</vt:lpstr>
      <vt:lpstr>Q15: Are you aware of the support you should be offered if you experience a violent incident?</vt:lpstr>
      <vt:lpstr>Q16: Are you confident that you know to whom you should report incidents?</vt:lpstr>
      <vt:lpstr>Q17: Are you confident that if you report an incident that it will be taken seriously and dealt with in an appropriate fashion?</vt:lpstr>
      <vt:lpstr>Q18: Does your school have a clear policy on managing dysregulated behaviour that is available to and understood by all staff?</vt:lpstr>
      <vt:lpstr>Q19: Does your school use a restorative approach to behaviour?</vt:lpstr>
      <vt:lpstr>Q20: Do you feel that you have the time, space and resources to have successful restorative conversations?</vt:lpstr>
      <vt:lpstr>Q20: Do you feel that you have the time, space and resources to have successful restorative conversations?  If you answered no, please provide details.</vt:lpstr>
      <vt:lpstr>Q20: Do you feel that you have the time, space and resources to have successful restorative conversations?  If you answered no, please provide details.</vt:lpstr>
      <vt:lpstr>Q20: Do you feel that you have the time, space and resources to have successful restorative conversations?  If you answered no, please provide details.</vt:lpstr>
      <vt:lpstr>Q20: Do you feel that you have the time, space and resources to have successful restorative conversations?  If you answered no, please provide details.</vt:lpstr>
      <vt:lpstr>Q21: If a child is temporarily removed from your class to help them regulate their behaviour are they then (with support) able to regulate their behaviour?</vt:lpstr>
      <vt:lpstr>Q22: Please feel free to provide us with any thoughts or comments regarding your experiences of violence, abuse, behaviours of concern and dysregulated behaviour in your school.</vt:lpstr>
      <vt:lpstr>Q22: Please feel free to provide us with any thoughts or comments regarding your experiences of violence, abuse, behaviours of concern and dysregulated behaviour in your school.</vt:lpstr>
      <vt:lpstr>Q22: Please feel free to provide us with any thoughts or comments regarding your experiences of violence, abuse, behaviours of concern and dysregulated behaviour in your school.</vt:lpstr>
      <vt:lpstr>Q22: Please feel free to provide us with any thoughts or comments regarding your experiences of violence, abuse, behaviours of concern and dysregulated behaviour in your school.</vt:lpstr>
      <vt:lpstr>Q22: Please feel free to provide us with any thoughts or comments regarding your experiences of violence, abuse, behaviours of concern and dysregulated behaviour in your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phill</dc:creator>
  <cp:lastModifiedBy>Alison Murphy (Edinburgh - Sec)</cp:lastModifiedBy>
  <cp:revision>2</cp:revision>
  <dcterms:modified xsi:type="dcterms:W3CDTF">2023-05-22T14:07:07Z</dcterms:modified>
</cp:coreProperties>
</file>