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91" r:id="rId3"/>
    <p:sldId id="392" r:id="rId4"/>
    <p:sldId id="397" r:id="rId5"/>
    <p:sldId id="393" r:id="rId6"/>
    <p:sldId id="394" r:id="rId7"/>
    <p:sldId id="395" r:id="rId8"/>
    <p:sldId id="39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ontent n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BF192-8385-4693-8FE6-2ADCBE71E0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00174" y="338667"/>
            <a:ext cx="8827468" cy="1223433"/>
          </a:xfrm>
        </p:spPr>
        <p:txBody>
          <a:bodyPr>
            <a:normAutofit/>
          </a:bodyPr>
          <a:lstStyle>
            <a:lvl1pPr>
              <a:defRPr sz="3800">
                <a:solidFill>
                  <a:srgbClr val="6D3465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D3CBA-B2FC-4A0C-983E-A50618D2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1013" y="6356350"/>
            <a:ext cx="408240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01D25-C914-4168-B4DE-8D2D39B5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2992" y="6356349"/>
            <a:ext cx="764650" cy="365125"/>
          </a:xfrm>
        </p:spPr>
        <p:txBody>
          <a:bodyPr/>
          <a:lstStyle/>
          <a:p>
            <a:fld id="{9517C5FD-7A98-4D2D-B7E0-F74DE4613C4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C9CBF-A155-49A5-BBD8-07D1A12F775E}"/>
              </a:ext>
            </a:extLst>
          </p:cNvPr>
          <p:cNvSpPr/>
          <p:nvPr userDrawn="1"/>
        </p:nvSpPr>
        <p:spPr>
          <a:xfrm>
            <a:off x="0" y="1"/>
            <a:ext cx="1828800" cy="6857999"/>
          </a:xfrm>
          <a:prstGeom prst="rect">
            <a:avLst/>
          </a:prstGeom>
          <a:solidFill>
            <a:srgbClr val="6D3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D612FE-C50A-4156-B5BB-EE0F72D3185F}"/>
              </a:ext>
            </a:extLst>
          </p:cNvPr>
          <p:cNvCxnSpPr>
            <a:cxnSpLocks/>
          </p:cNvCxnSpPr>
          <p:nvPr userDrawn="1"/>
        </p:nvCxnSpPr>
        <p:spPr>
          <a:xfrm>
            <a:off x="1830198" y="1773692"/>
            <a:ext cx="9522000" cy="0"/>
          </a:xfrm>
          <a:prstGeom prst="line">
            <a:avLst/>
          </a:prstGeom>
          <a:ln w="50800">
            <a:solidFill>
              <a:srgbClr val="6D34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3832CA-7B82-4C2E-BFCF-D26D7A2E4F09}"/>
              </a:ext>
            </a:extLst>
          </p:cNvPr>
          <p:cNvCxnSpPr>
            <a:cxnSpLocks/>
          </p:cNvCxnSpPr>
          <p:nvPr userDrawn="1"/>
        </p:nvCxnSpPr>
        <p:spPr>
          <a:xfrm>
            <a:off x="0" y="1773692"/>
            <a:ext cx="18288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661322-31C4-4512-8250-BB0754161C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0174" y="2012581"/>
            <a:ext cx="8827468" cy="4063478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tabLst>
                <a:tab pos="373063" algn="l"/>
              </a:tabLst>
              <a:defRPr/>
            </a:lvl1pPr>
            <a:lvl2pPr marL="631825" indent="-271463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SzPct val="120000"/>
              <a:buFont typeface="Wingdings" panose="05000000000000000000" pitchFamily="2" charset="2"/>
              <a:buChar char="§"/>
              <a:defRPr/>
            </a:lvl2pPr>
            <a:lvl3pPr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defRPr/>
            </a:lvl3pPr>
            <a:lvl4pPr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defRPr/>
            </a:lvl4pPr>
            <a:lvl5pPr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 dirty="0"/>
              <a:t>Click to edit bullet level 1 max 7 bullets</a:t>
            </a:r>
          </a:p>
          <a:p>
            <a:pPr lvl="0"/>
            <a:r>
              <a:rPr lang="en-US" dirty="0"/>
              <a:t>Click to edit bullet 2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33391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113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f.emergencycontinuity@edinburgh.gov.uk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f.emergencycontinuity@edinburgh.gov.uk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62E2-D4E8-4E42-96AD-2D1741632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425" y="802298"/>
            <a:ext cx="9940427" cy="254143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4900" dirty="0"/>
              <a:t>Sort update</a:t>
            </a:r>
            <a:br>
              <a:rPr lang="en-GB" sz="4900" dirty="0"/>
            </a:br>
            <a:r>
              <a:rPr lang="en-GB" sz="4900" dirty="0"/>
              <a:t>all school staff presentation </a:t>
            </a:r>
            <a:br>
              <a:rPr lang="en-GB" sz="4900" dirty="0"/>
            </a:br>
            <a:br>
              <a:rPr lang="en-GB" sz="4900" dirty="0"/>
            </a:br>
            <a:r>
              <a:rPr lang="en-GB" sz="4900" dirty="0"/>
              <a:t>January 2021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6F54875-1558-4D08-B249-92F169206A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1929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FAC439C-8981-4B2F-88B2-B48F56DF8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0174" y="338667"/>
            <a:ext cx="8827468" cy="1223433"/>
          </a:xfrm>
        </p:spPr>
        <p:txBody>
          <a:bodyPr/>
          <a:lstStyle/>
          <a:p>
            <a:r>
              <a:rPr lang="en-GB" altLang="en-US" dirty="0"/>
              <a:t>OuR SORT JOURNEY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3FB465-8127-4E19-B8FE-A416C2A75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420" y="2012581"/>
            <a:ext cx="7086600" cy="2981325"/>
          </a:xfrm>
          <a:prstGeom prst="rect">
            <a:avLst/>
          </a:prstGeom>
        </p:spPr>
      </p:pic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590AB939-9077-4E04-A556-418A8305C4FD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2028825" y="2012581"/>
            <a:ext cx="10163175" cy="40634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755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5404-F7AC-4BC2-9BC4-4C7ACCE4F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sort?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D90CC-8D39-4D5A-9F32-61975D70A9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0174" y="1964956"/>
            <a:ext cx="8827468" cy="4063478"/>
          </a:xfrm>
        </p:spPr>
        <p:txBody>
          <a:bodyPr>
            <a:normAutofit fontScale="62500" lnSpcReduction="20000"/>
          </a:bodyPr>
          <a:lstStyle/>
          <a:p>
            <a:r>
              <a:rPr lang="en-GB" sz="4000" dirty="0"/>
              <a:t>SORT is a Risk Management Framework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It allows us to assess and manage risks (together) a whole school approach with the virtual centre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In a dynamic way! and continuous basis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altLang="en-US" sz="4000" dirty="0"/>
              <a:t>SORT stands for:</a:t>
            </a:r>
          </a:p>
          <a:p>
            <a:pPr marL="0" indent="0">
              <a:buNone/>
            </a:pPr>
            <a:r>
              <a:rPr lang="en-GB" altLang="en-US" sz="4000" dirty="0"/>
              <a:t>School Operations Risk Toolkit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258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F09E-197F-4708-9B90-16989F9E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sort?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6FF97-6FCE-45EB-858A-59336261AF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0174" y="1562100"/>
            <a:ext cx="8827468" cy="40634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SORT highlights good practice – here is a link to a video produced by pupils at </a:t>
            </a:r>
            <a:r>
              <a:rPr lang="en-GB" dirty="0" err="1"/>
              <a:t>Gracemount</a:t>
            </a:r>
            <a:r>
              <a:rPr lang="en-GB" dirty="0"/>
              <a:t> High School highlighting infection control xxx</a:t>
            </a:r>
          </a:p>
          <a:p>
            <a:r>
              <a:rPr lang="en-GB" dirty="0"/>
              <a:t>SORT is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Proactive; </a:t>
            </a:r>
            <a:r>
              <a:rPr lang="en-GB" dirty="0"/>
              <a:t>what can we do to make our school safer based on SORT guidance?</a:t>
            </a:r>
          </a:p>
          <a:p>
            <a:r>
              <a:rPr lang="en-GB" dirty="0"/>
              <a:t>SORT is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Responsive; </a:t>
            </a:r>
            <a:r>
              <a:rPr lang="en-GB" dirty="0"/>
              <a:t>when issues are raised </a:t>
            </a:r>
            <a:r>
              <a:rPr lang="en-GB" dirty="0" err="1"/>
              <a:t>raised</a:t>
            </a:r>
            <a:r>
              <a:rPr lang="en-GB" dirty="0"/>
              <a:t>, what can we do to address these in the first instance based on SORT guidance?</a:t>
            </a:r>
          </a:p>
          <a:p>
            <a:r>
              <a:rPr lang="en-GB" dirty="0"/>
              <a:t>SORT is about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Partnerships; </a:t>
            </a:r>
            <a:r>
              <a:rPr lang="en-GB" dirty="0"/>
              <a:t>Pupil leadership/council, Parent Council, Senior Leadership Team, teaching staff, non-teaching staff, Facilities Management - need to ensure all school users are engaged in keeping the school space, a safe place.</a:t>
            </a:r>
          </a:p>
          <a:p>
            <a:r>
              <a:rPr lang="en-GB" dirty="0"/>
              <a:t>SORT is the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Key Resource </a:t>
            </a:r>
            <a:r>
              <a:rPr lang="en-GB" dirty="0"/>
              <a:t>to ensure all school users are informed about how best to keep the school space a safe place.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5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915A-7231-40A2-AD0D-5802CD07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sort work in school?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E837B-049C-4D58-B4F0-52D0E6C345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All schools have a Health and Safety Working Group, these groups are empowered, solution focussed and creative</a:t>
            </a:r>
          </a:p>
          <a:p>
            <a:r>
              <a:rPr lang="en-GB" dirty="0"/>
              <a:t>The group meets weekly</a:t>
            </a:r>
          </a:p>
          <a:p>
            <a:r>
              <a:rPr lang="en-GB" dirty="0"/>
              <a:t>The group includes representation from ALL school staff (this has been agreed with Property colleagues)</a:t>
            </a:r>
          </a:p>
          <a:p>
            <a:r>
              <a:rPr lang="en-GB" dirty="0"/>
              <a:t>We highlight good practice through SORT briefings at the weekly briefing</a:t>
            </a:r>
          </a:p>
          <a:p>
            <a:r>
              <a:rPr lang="en-GB" dirty="0"/>
              <a:t>We share recorded briefings (all staff) from </a:t>
            </a:r>
            <a:r>
              <a:rPr lang="en-GB" dirty="0">
                <a:solidFill>
                  <a:srgbClr val="FF0000"/>
                </a:solidFill>
              </a:rPr>
              <a:t>January 2021</a:t>
            </a:r>
          </a:p>
          <a:p>
            <a:r>
              <a:rPr lang="en-GB" dirty="0"/>
              <a:t>Do you want to be part of the group? Speak to a member of your school leadership team</a:t>
            </a:r>
          </a:p>
          <a:p>
            <a:r>
              <a:rPr lang="en-GB" dirty="0"/>
              <a:t>Do you want to raise concerns with regards to the management of Covid-19? Do this through the Health and Safety Working Group</a:t>
            </a:r>
          </a:p>
          <a:p>
            <a:r>
              <a:rPr lang="en-GB" dirty="0"/>
              <a:t>Do you want to develop and or share good practice?</a:t>
            </a:r>
          </a:p>
          <a:p>
            <a:pPr marL="0" indent="0">
              <a:buNone/>
            </a:pPr>
            <a:r>
              <a:rPr lang="en-GB" dirty="0"/>
              <a:t>	Do this through your Health and Safety Working Group</a:t>
            </a:r>
          </a:p>
        </p:txBody>
      </p:sp>
    </p:spTree>
    <p:extLst>
      <p:ext uri="{BB962C8B-B14F-4D97-AF65-F5344CB8AC3E}">
        <p14:creationId xmlns:p14="http://schemas.microsoft.com/office/powerpoint/2010/main" val="203785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83194-42B6-47DE-8C29-4B0586AB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sort managed from the virtual centre?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51253DC-E3F4-4C0C-85D9-A1A69E17168D}"/>
              </a:ext>
            </a:extLst>
          </p:cNvPr>
          <p:cNvSpPr/>
          <p:nvPr/>
        </p:nvSpPr>
        <p:spPr>
          <a:xfrm>
            <a:off x="2390775" y="5267325"/>
            <a:ext cx="3924300" cy="1504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SORT Weekly briefing (every Monday) Headteachers/Business Managers attend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943507-D092-4BC2-A8CA-B671DAC569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6525" y="3257550"/>
            <a:ext cx="4619625" cy="2562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r>
              <a:rPr lang="en-GB" dirty="0"/>
              <a:t>School Health and Safety Working Group Meet Weekly – review content of SORT/share information (whole school)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EA6B05-768A-47F7-A3F7-D74F35477B2D}"/>
              </a:ext>
            </a:extLst>
          </p:cNvPr>
          <p:cNvSpPr/>
          <p:nvPr/>
        </p:nvSpPr>
        <p:spPr>
          <a:xfrm>
            <a:off x="2695575" y="1781175"/>
            <a:ext cx="3924300" cy="1943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Headteachers Executive Lite meet (every Monday) discuss risks/issues/opportunities (that feed into the next weeks SORT)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0B48B72-5384-45F8-8455-FD68F6529569}"/>
              </a:ext>
            </a:extLst>
          </p:cNvPr>
          <p:cNvSpPr/>
          <p:nvPr/>
        </p:nvSpPr>
        <p:spPr>
          <a:xfrm rot="12990781">
            <a:off x="6302121" y="317239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3759600-672D-4A26-9DF6-700D37D591BB}"/>
              </a:ext>
            </a:extLst>
          </p:cNvPr>
          <p:cNvSpPr/>
          <p:nvPr/>
        </p:nvSpPr>
        <p:spPr>
          <a:xfrm rot="19441994">
            <a:off x="5911596" y="5177408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82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build="p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D224-F66F-4260-B83A-BBE3D6D01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475" y="338667"/>
            <a:ext cx="9432167" cy="1223433"/>
          </a:xfrm>
        </p:spPr>
        <p:txBody>
          <a:bodyPr/>
          <a:lstStyle/>
          <a:p>
            <a:r>
              <a:rPr lang="en-GB" dirty="0"/>
              <a:t>What does sort SET OUT TO achieve?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8A104-3F0A-47FE-90AC-6155B9CFB7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An information sharing forum (risk communication and learning)</a:t>
            </a:r>
          </a:p>
          <a:p>
            <a:r>
              <a:rPr lang="en-GB" dirty="0"/>
              <a:t>An improvement tool (if there are risks and issues lets assess and manage them)</a:t>
            </a:r>
          </a:p>
          <a:p>
            <a:r>
              <a:rPr lang="en-GB" dirty="0"/>
              <a:t>Everyone in school and the virtual centre is part of SORT</a:t>
            </a:r>
          </a:p>
          <a:p>
            <a:r>
              <a:rPr lang="en-GB" dirty="0"/>
              <a:t>You can escalate concerns or good practice to </a:t>
            </a:r>
            <a:r>
              <a:rPr lang="en-GB" dirty="0">
                <a:hlinkClick r:id="rId2"/>
              </a:rPr>
              <a:t>cf.emergencycontinuity@edinburgh.gov.uk</a:t>
            </a:r>
            <a:r>
              <a:rPr lang="en-GB" dirty="0"/>
              <a:t> as well as through your Health and Safety Working Group</a:t>
            </a:r>
          </a:p>
          <a:p>
            <a:r>
              <a:rPr lang="en-GB" dirty="0"/>
              <a:t>Stores information (All SORT documents are on SharePoint)</a:t>
            </a:r>
          </a:p>
        </p:txBody>
      </p:sp>
    </p:spTree>
    <p:extLst>
      <p:ext uri="{BB962C8B-B14F-4D97-AF65-F5344CB8AC3E}">
        <p14:creationId xmlns:p14="http://schemas.microsoft.com/office/powerpoint/2010/main" val="44599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549A-3989-4A32-88AB-5DD8C9545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you sorted?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0243B-D5E8-49E9-B959-CD0463E462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Do you have ideas for SORT you would like to let us know about?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Do you feel that SORT is working well in your school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Are there other ways you would like to learn about SORT? e.g. staff briefings by sector in addition to headteacher/business manager briefings</a:t>
            </a:r>
          </a:p>
          <a:p>
            <a:r>
              <a:rPr lang="en-GB" dirty="0"/>
              <a:t>Can we highlight your good practice at SORT?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Please let us know and be part of the continual improvement process by contacting </a:t>
            </a:r>
            <a:r>
              <a:rPr lang="en-GB" dirty="0">
                <a:hlinkClick r:id="rId2"/>
              </a:rPr>
              <a:t>cf.emergencycontinuity@edinburgh.gov.uk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56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731</TotalTime>
  <Words>571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</vt:lpstr>
      <vt:lpstr>Gallery</vt:lpstr>
      <vt:lpstr>     Sort update all school staff presentation   January 2021</vt:lpstr>
      <vt:lpstr>OuR SORT JOURNEY</vt:lpstr>
      <vt:lpstr>What is sort?</vt:lpstr>
      <vt:lpstr>What is sort?</vt:lpstr>
      <vt:lpstr>How does sort work in school?</vt:lpstr>
      <vt:lpstr>How is sort managed from the virtual centre?</vt:lpstr>
      <vt:lpstr>What does sort SET OUT TO achieve?</vt:lpstr>
      <vt:lpstr>Are you sorted?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McLean</dc:creator>
  <cp:lastModifiedBy>Alison Murphy (Edinburgh - Sec)</cp:lastModifiedBy>
  <cp:revision>20</cp:revision>
  <dcterms:created xsi:type="dcterms:W3CDTF">2020-10-05T06:50:47Z</dcterms:created>
  <dcterms:modified xsi:type="dcterms:W3CDTF">2021-01-07T08:55:23Z</dcterms:modified>
</cp:coreProperties>
</file>