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26"/>
  </p:notesMasterIdLst>
  <p:sldIdLst>
    <p:sldId id="276" r:id="rId2"/>
    <p:sldId id="277" r:id="rId3"/>
    <p:sldId id="256" r:id="rId4"/>
    <p:sldId id="257" r:id="rId5"/>
    <p:sldId id="258" r:id="rId6"/>
    <p:sldId id="259" r:id="rId7"/>
    <p:sldId id="260" r:id="rId8"/>
    <p:sldId id="274" r:id="rId9"/>
    <p:sldId id="264" r:id="rId10"/>
    <p:sldId id="282" r:id="rId11"/>
    <p:sldId id="265" r:id="rId12"/>
    <p:sldId id="272" r:id="rId13"/>
    <p:sldId id="273" r:id="rId14"/>
    <p:sldId id="263" r:id="rId15"/>
    <p:sldId id="278" r:id="rId16"/>
    <p:sldId id="280" r:id="rId17"/>
    <p:sldId id="281" r:id="rId18"/>
    <p:sldId id="266" r:id="rId19"/>
    <p:sldId id="267" r:id="rId20"/>
    <p:sldId id="275" r:id="rId21"/>
    <p:sldId id="279" r:id="rId22"/>
    <p:sldId id="268" r:id="rId23"/>
    <p:sldId id="269" r:id="rId24"/>
    <p:sldId id="271"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5" autoAdjust="0"/>
    <p:restoredTop sz="94660"/>
  </p:normalViewPr>
  <p:slideViewPr>
    <p:cSldViewPr snapToGrid="0">
      <p:cViewPr varScale="1">
        <p:scale>
          <a:sx n="108" d="100"/>
          <a:sy n="108" d="100"/>
        </p:scale>
        <p:origin x="540" y="102"/>
      </p:cViewPr>
      <p:guideLst/>
    </p:cSldViewPr>
  </p:slideViewPr>
  <p:notesTextViewPr>
    <p:cViewPr>
      <p:scale>
        <a:sx n="1" d="1"/>
        <a:sy n="1" d="1"/>
      </p:scale>
      <p:origin x="0" y="0"/>
    </p:cViewPr>
  </p:notesTextViewPr>
  <p:notesViewPr>
    <p:cSldViewPr snapToGrid="0">
      <p:cViewPr varScale="1">
        <p:scale>
          <a:sx n="68" d="100"/>
          <a:sy n="68" d="100"/>
        </p:scale>
        <p:origin x="2526"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ilidh Gittus" userId="3858e378-9b18-47da-829a-8ec5953fb1c2" providerId="ADAL" clId="{C0289C71-25E6-49C9-9123-160CA37771F3}"/>
    <pc:docChg chg="custSel delSld modSld">
      <pc:chgData name="Eilidh Gittus" userId="3858e378-9b18-47da-829a-8ec5953fb1c2" providerId="ADAL" clId="{C0289C71-25E6-49C9-9123-160CA37771F3}" dt="2022-01-18T11:36:09.634" v="237" actId="13926"/>
      <pc:docMkLst>
        <pc:docMk/>
      </pc:docMkLst>
      <pc:sldChg chg="modSp mod">
        <pc:chgData name="Eilidh Gittus" userId="3858e378-9b18-47da-829a-8ec5953fb1c2" providerId="ADAL" clId="{C0289C71-25E6-49C9-9123-160CA37771F3}" dt="2022-01-17T15:29:31.935" v="34" actId="5793"/>
        <pc:sldMkLst>
          <pc:docMk/>
          <pc:sldMk cId="526349053" sldId="257"/>
        </pc:sldMkLst>
        <pc:spChg chg="mod">
          <ac:chgData name="Eilidh Gittus" userId="3858e378-9b18-47da-829a-8ec5953fb1c2" providerId="ADAL" clId="{C0289C71-25E6-49C9-9123-160CA37771F3}" dt="2022-01-17T15:29:31.935" v="34" actId="5793"/>
          <ac:spMkLst>
            <pc:docMk/>
            <pc:sldMk cId="526349053" sldId="257"/>
            <ac:spMk id="3" creationId="{4F1EC62A-1083-4EFB-9914-30DB66F7611C}"/>
          </ac:spMkLst>
        </pc:spChg>
      </pc:sldChg>
      <pc:sldChg chg="del modNotesTx">
        <pc:chgData name="Eilidh Gittus" userId="3858e378-9b18-47da-829a-8ec5953fb1c2" providerId="ADAL" clId="{C0289C71-25E6-49C9-9123-160CA37771F3}" dt="2022-01-18T11:35:29.666" v="232" actId="47"/>
        <pc:sldMkLst>
          <pc:docMk/>
          <pc:sldMk cId="2027732103" sldId="261"/>
        </pc:sldMkLst>
      </pc:sldChg>
      <pc:sldChg chg="modSp mod">
        <pc:chgData name="Eilidh Gittus" userId="3858e378-9b18-47da-829a-8ec5953fb1c2" providerId="ADAL" clId="{C0289C71-25E6-49C9-9123-160CA37771F3}" dt="2022-01-18T11:36:09.634" v="237" actId="13926"/>
        <pc:sldMkLst>
          <pc:docMk/>
          <pc:sldMk cId="2711127990" sldId="266"/>
        </pc:sldMkLst>
        <pc:spChg chg="mod">
          <ac:chgData name="Eilidh Gittus" userId="3858e378-9b18-47da-829a-8ec5953fb1c2" providerId="ADAL" clId="{C0289C71-25E6-49C9-9123-160CA37771F3}" dt="2022-01-18T11:36:09.634" v="237" actId="13926"/>
          <ac:spMkLst>
            <pc:docMk/>
            <pc:sldMk cId="2711127990" sldId="266"/>
            <ac:spMk id="3" creationId="{2E05934B-BC0F-4861-8097-DA0726C0B4A2}"/>
          </ac:spMkLst>
        </pc:spChg>
      </pc:sldChg>
      <pc:sldChg chg="modSp mod">
        <pc:chgData name="Eilidh Gittus" userId="3858e378-9b18-47da-829a-8ec5953fb1c2" providerId="ADAL" clId="{C0289C71-25E6-49C9-9123-160CA37771F3}" dt="2022-01-18T11:35:38.158" v="236" actId="20577"/>
        <pc:sldMkLst>
          <pc:docMk/>
          <pc:sldMk cId="2192394684" sldId="282"/>
        </pc:sldMkLst>
        <pc:spChg chg="mod">
          <ac:chgData name="Eilidh Gittus" userId="3858e378-9b18-47da-829a-8ec5953fb1c2" providerId="ADAL" clId="{C0289C71-25E6-49C9-9123-160CA37771F3}" dt="2022-01-18T11:35:38.158" v="236" actId="20577"/>
          <ac:spMkLst>
            <pc:docMk/>
            <pc:sldMk cId="2192394684" sldId="282"/>
            <ac:spMk id="2" creationId="{23933B6A-73EE-4094-9D31-4E1733FD4694}"/>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AE711E-FD06-4801-83A5-213BC4775D0A}"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9160FCCF-ABCC-49AC-989A-ADF64D88AE43}">
      <dgm:prSet/>
      <dgm:spPr/>
      <dgm:t>
        <a:bodyPr/>
        <a:lstStyle/>
        <a:p>
          <a:r>
            <a:rPr lang="en-GB"/>
            <a:t>Talks with CEC around booking systems etc</a:t>
          </a:r>
          <a:endParaRPr lang="en-US"/>
        </a:p>
      </dgm:t>
    </dgm:pt>
    <dgm:pt modelId="{B2D0C541-2B7D-4A53-97CE-572C65A78032}" type="parTrans" cxnId="{8D31DA2B-911E-42AC-AB77-73BF8F381A5B}">
      <dgm:prSet/>
      <dgm:spPr/>
      <dgm:t>
        <a:bodyPr/>
        <a:lstStyle/>
        <a:p>
          <a:endParaRPr lang="en-US"/>
        </a:p>
      </dgm:t>
    </dgm:pt>
    <dgm:pt modelId="{1EFDC6D6-0059-4E10-A133-5C8E0C902B0F}" type="sibTrans" cxnId="{8D31DA2B-911E-42AC-AB77-73BF8F381A5B}">
      <dgm:prSet/>
      <dgm:spPr/>
      <dgm:t>
        <a:bodyPr/>
        <a:lstStyle/>
        <a:p>
          <a:endParaRPr lang="en-US"/>
        </a:p>
      </dgm:t>
    </dgm:pt>
    <dgm:pt modelId="{301BE228-196D-457D-91A0-78D450F786D4}">
      <dgm:prSet/>
      <dgm:spPr/>
      <dgm:t>
        <a:bodyPr/>
        <a:lstStyle/>
        <a:p>
          <a:r>
            <a:rPr lang="en-GB"/>
            <a:t>Challenging where pay etc incorrect</a:t>
          </a:r>
          <a:endParaRPr lang="en-US"/>
        </a:p>
      </dgm:t>
    </dgm:pt>
    <dgm:pt modelId="{2A793485-895E-4DBC-892A-78C2EA6E7F5C}" type="parTrans" cxnId="{9DAA762F-8C74-4FEF-BAD9-0F02998AC629}">
      <dgm:prSet/>
      <dgm:spPr/>
      <dgm:t>
        <a:bodyPr/>
        <a:lstStyle/>
        <a:p>
          <a:endParaRPr lang="en-US"/>
        </a:p>
      </dgm:t>
    </dgm:pt>
    <dgm:pt modelId="{A0A7A772-BD41-426C-8A6A-AE65B72623FA}" type="sibTrans" cxnId="{9DAA762F-8C74-4FEF-BAD9-0F02998AC629}">
      <dgm:prSet/>
      <dgm:spPr/>
      <dgm:t>
        <a:bodyPr/>
        <a:lstStyle/>
        <a:p>
          <a:endParaRPr lang="en-US"/>
        </a:p>
      </dgm:t>
    </dgm:pt>
    <dgm:pt modelId="{B5F1672E-BC66-464E-8ACE-AC5840F28A60}">
      <dgm:prSet/>
      <dgm:spPr/>
      <dgm:t>
        <a:bodyPr/>
        <a:lstStyle/>
        <a:p>
          <a:r>
            <a:rPr lang="en-GB"/>
            <a:t>These sessions!  Knowledge is power….</a:t>
          </a:r>
          <a:endParaRPr lang="en-US"/>
        </a:p>
      </dgm:t>
    </dgm:pt>
    <dgm:pt modelId="{B531A96A-C29F-4BF1-B179-A1EB27C39BD1}" type="parTrans" cxnId="{2B60A869-84C9-4530-A271-FE2E50ED10DB}">
      <dgm:prSet/>
      <dgm:spPr/>
      <dgm:t>
        <a:bodyPr/>
        <a:lstStyle/>
        <a:p>
          <a:endParaRPr lang="en-US"/>
        </a:p>
      </dgm:t>
    </dgm:pt>
    <dgm:pt modelId="{E47EBB20-5813-4F1A-BD7F-38C8490D4EC8}" type="sibTrans" cxnId="{2B60A869-84C9-4530-A271-FE2E50ED10DB}">
      <dgm:prSet/>
      <dgm:spPr/>
      <dgm:t>
        <a:bodyPr/>
        <a:lstStyle/>
        <a:p>
          <a:endParaRPr lang="en-US"/>
        </a:p>
      </dgm:t>
    </dgm:pt>
    <dgm:pt modelId="{8147825F-3557-459B-AD52-8B3E85C39544}">
      <dgm:prSet/>
      <dgm:spPr/>
      <dgm:t>
        <a:bodyPr/>
        <a:lstStyle/>
        <a:p>
          <a:r>
            <a:rPr lang="en-GB"/>
            <a:t>We keep offering joint training for HTs and BMs…</a:t>
          </a:r>
          <a:endParaRPr lang="en-US"/>
        </a:p>
      </dgm:t>
    </dgm:pt>
    <dgm:pt modelId="{F58D0956-F7E5-4B2B-BE0D-124F12AC1497}" type="parTrans" cxnId="{4E939BD5-3D73-4EA2-BA0B-FFF73267D537}">
      <dgm:prSet/>
      <dgm:spPr/>
      <dgm:t>
        <a:bodyPr/>
        <a:lstStyle/>
        <a:p>
          <a:endParaRPr lang="en-US"/>
        </a:p>
      </dgm:t>
    </dgm:pt>
    <dgm:pt modelId="{280A8703-940F-435C-8A4A-9EA941BD33D8}" type="sibTrans" cxnId="{4E939BD5-3D73-4EA2-BA0B-FFF73267D537}">
      <dgm:prSet/>
      <dgm:spPr/>
      <dgm:t>
        <a:bodyPr/>
        <a:lstStyle/>
        <a:p>
          <a:endParaRPr lang="en-US"/>
        </a:p>
      </dgm:t>
    </dgm:pt>
    <dgm:pt modelId="{CADA5A38-FCE7-4F49-B2DE-C9821F0B48D3}">
      <dgm:prSet/>
      <dgm:spPr/>
      <dgm:t>
        <a:bodyPr/>
        <a:lstStyle/>
        <a:p>
          <a:r>
            <a:rPr lang="en-GB"/>
            <a:t>Ongoing discussions around recruitment processes</a:t>
          </a:r>
          <a:endParaRPr lang="en-US"/>
        </a:p>
      </dgm:t>
    </dgm:pt>
    <dgm:pt modelId="{3C2CCA9E-9508-4179-B105-B55514F78B6B}" type="parTrans" cxnId="{FFB7D9D9-9D52-4BD8-9009-C8DDECA7BCC9}">
      <dgm:prSet/>
      <dgm:spPr/>
      <dgm:t>
        <a:bodyPr/>
        <a:lstStyle/>
        <a:p>
          <a:endParaRPr lang="en-US"/>
        </a:p>
      </dgm:t>
    </dgm:pt>
    <dgm:pt modelId="{1EF84CBB-F9B3-427F-81A6-1916C63E7C01}" type="sibTrans" cxnId="{FFB7D9D9-9D52-4BD8-9009-C8DDECA7BCC9}">
      <dgm:prSet/>
      <dgm:spPr/>
      <dgm:t>
        <a:bodyPr/>
        <a:lstStyle/>
        <a:p>
          <a:endParaRPr lang="en-US"/>
        </a:p>
      </dgm:t>
    </dgm:pt>
    <dgm:pt modelId="{37AE6AD4-5AC9-4513-B4F9-AC298E3B0306}">
      <dgm:prSet/>
      <dgm:spPr/>
      <dgm:t>
        <a:bodyPr/>
        <a:lstStyle/>
        <a:p>
          <a:r>
            <a:rPr lang="en-GB"/>
            <a:t>Pushing for more permanent contracts</a:t>
          </a:r>
          <a:endParaRPr lang="en-US"/>
        </a:p>
      </dgm:t>
    </dgm:pt>
    <dgm:pt modelId="{00B48078-5982-4548-9FC0-A398D6C7CA4F}" type="parTrans" cxnId="{494073E3-699B-4009-BB2C-EE1BAD702252}">
      <dgm:prSet/>
      <dgm:spPr/>
      <dgm:t>
        <a:bodyPr/>
        <a:lstStyle/>
        <a:p>
          <a:endParaRPr lang="en-US"/>
        </a:p>
      </dgm:t>
    </dgm:pt>
    <dgm:pt modelId="{4BC2BAC7-3BF2-4588-B127-F285A8871455}" type="sibTrans" cxnId="{494073E3-699B-4009-BB2C-EE1BAD702252}">
      <dgm:prSet/>
      <dgm:spPr/>
      <dgm:t>
        <a:bodyPr/>
        <a:lstStyle/>
        <a:p>
          <a:endParaRPr lang="en-US"/>
        </a:p>
      </dgm:t>
    </dgm:pt>
    <dgm:pt modelId="{41D04E52-D77C-4F9B-9783-7BCF459CC1CF}">
      <dgm:prSet/>
      <dgm:spPr/>
      <dgm:t>
        <a:bodyPr/>
        <a:lstStyle/>
        <a:p>
          <a:r>
            <a:rPr lang="en-GB"/>
            <a:t>Supporting informal networks</a:t>
          </a:r>
          <a:endParaRPr lang="en-US"/>
        </a:p>
      </dgm:t>
    </dgm:pt>
    <dgm:pt modelId="{D229DCEC-1652-40B6-8871-BEA9C0F44746}" type="parTrans" cxnId="{A5B590E0-0C6B-4194-A784-9125D701B208}">
      <dgm:prSet/>
      <dgm:spPr/>
      <dgm:t>
        <a:bodyPr/>
        <a:lstStyle/>
        <a:p>
          <a:endParaRPr lang="en-US"/>
        </a:p>
      </dgm:t>
    </dgm:pt>
    <dgm:pt modelId="{3A34FA7B-C587-4705-809D-2EB91CFE94A7}" type="sibTrans" cxnId="{A5B590E0-0C6B-4194-A784-9125D701B208}">
      <dgm:prSet/>
      <dgm:spPr/>
      <dgm:t>
        <a:bodyPr/>
        <a:lstStyle/>
        <a:p>
          <a:endParaRPr lang="en-US"/>
        </a:p>
      </dgm:t>
    </dgm:pt>
    <dgm:pt modelId="{3D7C2DDA-3EA9-4980-A284-195EC227D5CD}">
      <dgm:prSet/>
      <dgm:spPr/>
      <dgm:t>
        <a:bodyPr/>
        <a:lstStyle/>
        <a:p>
          <a:r>
            <a:rPr lang="en-GB"/>
            <a:t>Supporting individual members with issues around maternity, sick pay, entitlement to permanency</a:t>
          </a:r>
          <a:endParaRPr lang="en-US"/>
        </a:p>
      </dgm:t>
    </dgm:pt>
    <dgm:pt modelId="{37ACF268-8451-4C1F-9649-6B84557DA80D}" type="parTrans" cxnId="{C87F925C-B927-4632-A925-5646E9FC3635}">
      <dgm:prSet/>
      <dgm:spPr/>
      <dgm:t>
        <a:bodyPr/>
        <a:lstStyle/>
        <a:p>
          <a:endParaRPr lang="en-US"/>
        </a:p>
      </dgm:t>
    </dgm:pt>
    <dgm:pt modelId="{F32E8155-7B36-4ED0-896C-9D7490B36081}" type="sibTrans" cxnId="{C87F925C-B927-4632-A925-5646E9FC3635}">
      <dgm:prSet/>
      <dgm:spPr/>
      <dgm:t>
        <a:bodyPr/>
        <a:lstStyle/>
        <a:p>
          <a:endParaRPr lang="en-US"/>
        </a:p>
      </dgm:t>
    </dgm:pt>
    <dgm:pt modelId="{F26B4F09-D0F4-4248-8F8D-F8AF4DE2CB95}">
      <dgm:prSet/>
      <dgm:spPr/>
      <dgm:t>
        <a:bodyPr/>
        <a:lstStyle/>
        <a:p>
          <a:r>
            <a:rPr lang="en-GB"/>
            <a:t>Looking to raise profile of, and support for, supply teachers in schools</a:t>
          </a:r>
          <a:endParaRPr lang="en-US"/>
        </a:p>
      </dgm:t>
    </dgm:pt>
    <dgm:pt modelId="{26106FF3-3E3E-4285-A312-18CEEB71848A}" type="parTrans" cxnId="{B8CAB615-8244-4682-AFAD-D6CCF1E19E7B}">
      <dgm:prSet/>
      <dgm:spPr/>
      <dgm:t>
        <a:bodyPr/>
        <a:lstStyle/>
        <a:p>
          <a:endParaRPr lang="en-US"/>
        </a:p>
      </dgm:t>
    </dgm:pt>
    <dgm:pt modelId="{108DA4EC-D61E-4117-AE77-11050580BE30}" type="sibTrans" cxnId="{B8CAB615-8244-4682-AFAD-D6CCF1E19E7B}">
      <dgm:prSet/>
      <dgm:spPr/>
      <dgm:t>
        <a:bodyPr/>
        <a:lstStyle/>
        <a:p>
          <a:endParaRPr lang="en-US"/>
        </a:p>
      </dgm:t>
    </dgm:pt>
    <dgm:pt modelId="{4D075FCA-F6C8-4639-B0E1-908A92CD3845}">
      <dgm:prSet/>
      <dgm:spPr/>
      <dgm:t>
        <a:bodyPr/>
        <a:lstStyle/>
        <a:p>
          <a:r>
            <a:rPr lang="en-GB"/>
            <a:t>Several motions have gone to EIS HQ for national action…</a:t>
          </a:r>
          <a:endParaRPr lang="en-US"/>
        </a:p>
      </dgm:t>
    </dgm:pt>
    <dgm:pt modelId="{D6723EC7-163C-4A7D-92FD-66B13547E2C6}" type="parTrans" cxnId="{9912CEA9-A63F-4460-A9D6-6D22356FCFA3}">
      <dgm:prSet/>
      <dgm:spPr/>
      <dgm:t>
        <a:bodyPr/>
        <a:lstStyle/>
        <a:p>
          <a:endParaRPr lang="en-US"/>
        </a:p>
      </dgm:t>
    </dgm:pt>
    <dgm:pt modelId="{6C3A9C80-8BEF-4D2B-B219-78B5B608D1A6}" type="sibTrans" cxnId="{9912CEA9-A63F-4460-A9D6-6D22356FCFA3}">
      <dgm:prSet/>
      <dgm:spPr/>
      <dgm:t>
        <a:bodyPr/>
        <a:lstStyle/>
        <a:p>
          <a:endParaRPr lang="en-US"/>
        </a:p>
      </dgm:t>
    </dgm:pt>
    <dgm:pt modelId="{675F2BF2-7EFA-44B5-B24E-10D543CA4020}" type="pres">
      <dgm:prSet presAssocID="{1EAE711E-FD06-4801-83A5-213BC4775D0A}" presName="diagram" presStyleCnt="0">
        <dgm:presLayoutVars>
          <dgm:dir/>
          <dgm:resizeHandles val="exact"/>
        </dgm:presLayoutVars>
      </dgm:prSet>
      <dgm:spPr/>
    </dgm:pt>
    <dgm:pt modelId="{AD5C0CFF-2B00-457E-B80D-7D8A1F020489}" type="pres">
      <dgm:prSet presAssocID="{9160FCCF-ABCC-49AC-989A-ADF64D88AE43}" presName="node" presStyleLbl="node1" presStyleIdx="0" presStyleCnt="10">
        <dgm:presLayoutVars>
          <dgm:bulletEnabled val="1"/>
        </dgm:presLayoutVars>
      </dgm:prSet>
      <dgm:spPr/>
    </dgm:pt>
    <dgm:pt modelId="{7F2C87B5-A889-465E-B3DE-AED92345C0C9}" type="pres">
      <dgm:prSet presAssocID="{1EFDC6D6-0059-4E10-A133-5C8E0C902B0F}" presName="sibTrans" presStyleCnt="0"/>
      <dgm:spPr/>
    </dgm:pt>
    <dgm:pt modelId="{662D687B-6B14-424E-BC20-0C37EEDCE87E}" type="pres">
      <dgm:prSet presAssocID="{301BE228-196D-457D-91A0-78D450F786D4}" presName="node" presStyleLbl="node1" presStyleIdx="1" presStyleCnt="10">
        <dgm:presLayoutVars>
          <dgm:bulletEnabled val="1"/>
        </dgm:presLayoutVars>
      </dgm:prSet>
      <dgm:spPr/>
    </dgm:pt>
    <dgm:pt modelId="{C4B19CC6-DC92-4DA5-9BFA-B6A24608A188}" type="pres">
      <dgm:prSet presAssocID="{A0A7A772-BD41-426C-8A6A-AE65B72623FA}" presName="sibTrans" presStyleCnt="0"/>
      <dgm:spPr/>
    </dgm:pt>
    <dgm:pt modelId="{5D1DA9C2-E657-4E23-A6C8-6AE5D73A2CCA}" type="pres">
      <dgm:prSet presAssocID="{B5F1672E-BC66-464E-8ACE-AC5840F28A60}" presName="node" presStyleLbl="node1" presStyleIdx="2" presStyleCnt="10">
        <dgm:presLayoutVars>
          <dgm:bulletEnabled val="1"/>
        </dgm:presLayoutVars>
      </dgm:prSet>
      <dgm:spPr/>
    </dgm:pt>
    <dgm:pt modelId="{C04A749E-0536-465D-B4B1-8AC3838A741E}" type="pres">
      <dgm:prSet presAssocID="{E47EBB20-5813-4F1A-BD7F-38C8490D4EC8}" presName="sibTrans" presStyleCnt="0"/>
      <dgm:spPr/>
    </dgm:pt>
    <dgm:pt modelId="{03374BC4-A2B7-414C-94AD-461F11E5B751}" type="pres">
      <dgm:prSet presAssocID="{8147825F-3557-459B-AD52-8B3E85C39544}" presName="node" presStyleLbl="node1" presStyleIdx="3" presStyleCnt="10">
        <dgm:presLayoutVars>
          <dgm:bulletEnabled val="1"/>
        </dgm:presLayoutVars>
      </dgm:prSet>
      <dgm:spPr/>
    </dgm:pt>
    <dgm:pt modelId="{D1FFBDC4-B687-4F1F-8B6E-8096DE2C42CA}" type="pres">
      <dgm:prSet presAssocID="{280A8703-940F-435C-8A4A-9EA941BD33D8}" presName="sibTrans" presStyleCnt="0"/>
      <dgm:spPr/>
    </dgm:pt>
    <dgm:pt modelId="{1B49C9AD-C5CF-4ABE-BB3E-B7A9D1E7A306}" type="pres">
      <dgm:prSet presAssocID="{CADA5A38-FCE7-4F49-B2DE-C9821F0B48D3}" presName="node" presStyleLbl="node1" presStyleIdx="4" presStyleCnt="10">
        <dgm:presLayoutVars>
          <dgm:bulletEnabled val="1"/>
        </dgm:presLayoutVars>
      </dgm:prSet>
      <dgm:spPr/>
    </dgm:pt>
    <dgm:pt modelId="{7D676D7B-0531-4F80-B74C-EA2230FA5E48}" type="pres">
      <dgm:prSet presAssocID="{1EF84CBB-F9B3-427F-81A6-1916C63E7C01}" presName="sibTrans" presStyleCnt="0"/>
      <dgm:spPr/>
    </dgm:pt>
    <dgm:pt modelId="{4052716B-8C63-4ACB-92DF-1B5111D57032}" type="pres">
      <dgm:prSet presAssocID="{37AE6AD4-5AC9-4513-B4F9-AC298E3B0306}" presName="node" presStyleLbl="node1" presStyleIdx="5" presStyleCnt="10">
        <dgm:presLayoutVars>
          <dgm:bulletEnabled val="1"/>
        </dgm:presLayoutVars>
      </dgm:prSet>
      <dgm:spPr/>
    </dgm:pt>
    <dgm:pt modelId="{EB032BE4-3138-478C-8405-7DD29F0F21A4}" type="pres">
      <dgm:prSet presAssocID="{4BC2BAC7-3BF2-4588-B127-F285A8871455}" presName="sibTrans" presStyleCnt="0"/>
      <dgm:spPr/>
    </dgm:pt>
    <dgm:pt modelId="{518BF43E-EE5D-43E9-BA6E-4CE1D9051108}" type="pres">
      <dgm:prSet presAssocID="{41D04E52-D77C-4F9B-9783-7BCF459CC1CF}" presName="node" presStyleLbl="node1" presStyleIdx="6" presStyleCnt="10">
        <dgm:presLayoutVars>
          <dgm:bulletEnabled val="1"/>
        </dgm:presLayoutVars>
      </dgm:prSet>
      <dgm:spPr/>
    </dgm:pt>
    <dgm:pt modelId="{761885CB-578E-4A35-A333-9B0DD77404FB}" type="pres">
      <dgm:prSet presAssocID="{3A34FA7B-C587-4705-809D-2EB91CFE94A7}" presName="sibTrans" presStyleCnt="0"/>
      <dgm:spPr/>
    </dgm:pt>
    <dgm:pt modelId="{1CB96D45-F4C0-4310-BC75-07C6CD04F15E}" type="pres">
      <dgm:prSet presAssocID="{3D7C2DDA-3EA9-4980-A284-195EC227D5CD}" presName="node" presStyleLbl="node1" presStyleIdx="7" presStyleCnt="10">
        <dgm:presLayoutVars>
          <dgm:bulletEnabled val="1"/>
        </dgm:presLayoutVars>
      </dgm:prSet>
      <dgm:spPr/>
    </dgm:pt>
    <dgm:pt modelId="{09EB771D-D2E5-4F64-B6F6-445B845CE774}" type="pres">
      <dgm:prSet presAssocID="{F32E8155-7B36-4ED0-896C-9D7490B36081}" presName="sibTrans" presStyleCnt="0"/>
      <dgm:spPr/>
    </dgm:pt>
    <dgm:pt modelId="{23AF8D68-A9C8-4A5A-A25A-B00F1C783B8A}" type="pres">
      <dgm:prSet presAssocID="{F26B4F09-D0F4-4248-8F8D-F8AF4DE2CB95}" presName="node" presStyleLbl="node1" presStyleIdx="8" presStyleCnt="10">
        <dgm:presLayoutVars>
          <dgm:bulletEnabled val="1"/>
        </dgm:presLayoutVars>
      </dgm:prSet>
      <dgm:spPr/>
    </dgm:pt>
    <dgm:pt modelId="{C61978FF-797F-40E1-921E-64A708FED2D2}" type="pres">
      <dgm:prSet presAssocID="{108DA4EC-D61E-4117-AE77-11050580BE30}" presName="sibTrans" presStyleCnt="0"/>
      <dgm:spPr/>
    </dgm:pt>
    <dgm:pt modelId="{7C482CE1-7B77-4DCF-8E7F-7F08A784566B}" type="pres">
      <dgm:prSet presAssocID="{4D075FCA-F6C8-4639-B0E1-908A92CD3845}" presName="node" presStyleLbl="node1" presStyleIdx="9" presStyleCnt="10">
        <dgm:presLayoutVars>
          <dgm:bulletEnabled val="1"/>
        </dgm:presLayoutVars>
      </dgm:prSet>
      <dgm:spPr/>
    </dgm:pt>
  </dgm:ptLst>
  <dgm:cxnLst>
    <dgm:cxn modelId="{B8CAB615-8244-4682-AFAD-D6CCF1E19E7B}" srcId="{1EAE711E-FD06-4801-83A5-213BC4775D0A}" destId="{F26B4F09-D0F4-4248-8F8D-F8AF4DE2CB95}" srcOrd="8" destOrd="0" parTransId="{26106FF3-3E3E-4285-A312-18CEEB71848A}" sibTransId="{108DA4EC-D61E-4117-AE77-11050580BE30}"/>
    <dgm:cxn modelId="{DBB6F21F-9178-4D92-AE55-712E5D14A979}" type="presOf" srcId="{F26B4F09-D0F4-4248-8F8D-F8AF4DE2CB95}" destId="{23AF8D68-A9C8-4A5A-A25A-B00F1C783B8A}" srcOrd="0" destOrd="0" presId="urn:microsoft.com/office/officeart/2005/8/layout/default"/>
    <dgm:cxn modelId="{0E61B723-0157-489C-9AF2-6931EDE3FF83}" type="presOf" srcId="{4D075FCA-F6C8-4639-B0E1-908A92CD3845}" destId="{7C482CE1-7B77-4DCF-8E7F-7F08A784566B}" srcOrd="0" destOrd="0" presId="urn:microsoft.com/office/officeart/2005/8/layout/default"/>
    <dgm:cxn modelId="{8D31DA2B-911E-42AC-AB77-73BF8F381A5B}" srcId="{1EAE711E-FD06-4801-83A5-213BC4775D0A}" destId="{9160FCCF-ABCC-49AC-989A-ADF64D88AE43}" srcOrd="0" destOrd="0" parTransId="{B2D0C541-2B7D-4A53-97CE-572C65A78032}" sibTransId="{1EFDC6D6-0059-4E10-A133-5C8E0C902B0F}"/>
    <dgm:cxn modelId="{15A6382E-CBDE-4B8B-BDE1-634DDE0B7576}" type="presOf" srcId="{41D04E52-D77C-4F9B-9783-7BCF459CC1CF}" destId="{518BF43E-EE5D-43E9-BA6E-4CE1D9051108}" srcOrd="0" destOrd="0" presId="urn:microsoft.com/office/officeart/2005/8/layout/default"/>
    <dgm:cxn modelId="{E6E9972E-792E-4D50-90DC-47A6E1DE0A91}" type="presOf" srcId="{B5F1672E-BC66-464E-8ACE-AC5840F28A60}" destId="{5D1DA9C2-E657-4E23-A6C8-6AE5D73A2CCA}" srcOrd="0" destOrd="0" presId="urn:microsoft.com/office/officeart/2005/8/layout/default"/>
    <dgm:cxn modelId="{9DAA762F-8C74-4FEF-BAD9-0F02998AC629}" srcId="{1EAE711E-FD06-4801-83A5-213BC4775D0A}" destId="{301BE228-196D-457D-91A0-78D450F786D4}" srcOrd="1" destOrd="0" parTransId="{2A793485-895E-4DBC-892A-78C2EA6E7F5C}" sibTransId="{A0A7A772-BD41-426C-8A6A-AE65B72623FA}"/>
    <dgm:cxn modelId="{C87F925C-B927-4632-A925-5646E9FC3635}" srcId="{1EAE711E-FD06-4801-83A5-213BC4775D0A}" destId="{3D7C2DDA-3EA9-4980-A284-195EC227D5CD}" srcOrd="7" destOrd="0" parTransId="{37ACF268-8451-4C1F-9649-6B84557DA80D}" sibTransId="{F32E8155-7B36-4ED0-896C-9D7490B36081}"/>
    <dgm:cxn modelId="{EB213942-76D0-49FB-A107-A0E23BD85587}" type="presOf" srcId="{9160FCCF-ABCC-49AC-989A-ADF64D88AE43}" destId="{AD5C0CFF-2B00-457E-B80D-7D8A1F020489}" srcOrd="0" destOrd="0" presId="urn:microsoft.com/office/officeart/2005/8/layout/default"/>
    <dgm:cxn modelId="{89C87844-C606-4EC2-BB42-84C6C5C31CD2}" type="presOf" srcId="{3D7C2DDA-3EA9-4980-A284-195EC227D5CD}" destId="{1CB96D45-F4C0-4310-BC75-07C6CD04F15E}" srcOrd="0" destOrd="0" presId="urn:microsoft.com/office/officeart/2005/8/layout/default"/>
    <dgm:cxn modelId="{2B60A869-84C9-4530-A271-FE2E50ED10DB}" srcId="{1EAE711E-FD06-4801-83A5-213BC4775D0A}" destId="{B5F1672E-BC66-464E-8ACE-AC5840F28A60}" srcOrd="2" destOrd="0" parTransId="{B531A96A-C29F-4BF1-B179-A1EB27C39BD1}" sibTransId="{E47EBB20-5813-4F1A-BD7F-38C8490D4EC8}"/>
    <dgm:cxn modelId="{66732184-D1D5-4A16-8CD0-2840BABE14E2}" type="presOf" srcId="{1EAE711E-FD06-4801-83A5-213BC4775D0A}" destId="{675F2BF2-7EFA-44B5-B24E-10D543CA4020}" srcOrd="0" destOrd="0" presId="urn:microsoft.com/office/officeart/2005/8/layout/default"/>
    <dgm:cxn modelId="{9912CEA9-A63F-4460-A9D6-6D22356FCFA3}" srcId="{1EAE711E-FD06-4801-83A5-213BC4775D0A}" destId="{4D075FCA-F6C8-4639-B0E1-908A92CD3845}" srcOrd="9" destOrd="0" parTransId="{D6723EC7-163C-4A7D-92FD-66B13547E2C6}" sibTransId="{6C3A9C80-8BEF-4D2B-B219-78B5B608D1A6}"/>
    <dgm:cxn modelId="{0719C0B6-1CC5-49D2-8669-13C09F1DD45F}" type="presOf" srcId="{301BE228-196D-457D-91A0-78D450F786D4}" destId="{662D687B-6B14-424E-BC20-0C37EEDCE87E}" srcOrd="0" destOrd="0" presId="urn:microsoft.com/office/officeart/2005/8/layout/default"/>
    <dgm:cxn modelId="{F8AFF1BF-035C-4314-9853-E45634D47F18}" type="presOf" srcId="{8147825F-3557-459B-AD52-8B3E85C39544}" destId="{03374BC4-A2B7-414C-94AD-461F11E5B751}" srcOrd="0" destOrd="0" presId="urn:microsoft.com/office/officeart/2005/8/layout/default"/>
    <dgm:cxn modelId="{DFA48CC8-3990-4579-B262-C2ED4AA8F5B0}" type="presOf" srcId="{37AE6AD4-5AC9-4513-B4F9-AC298E3B0306}" destId="{4052716B-8C63-4ACB-92DF-1B5111D57032}" srcOrd="0" destOrd="0" presId="urn:microsoft.com/office/officeart/2005/8/layout/default"/>
    <dgm:cxn modelId="{4E939BD5-3D73-4EA2-BA0B-FFF73267D537}" srcId="{1EAE711E-FD06-4801-83A5-213BC4775D0A}" destId="{8147825F-3557-459B-AD52-8B3E85C39544}" srcOrd="3" destOrd="0" parTransId="{F58D0956-F7E5-4B2B-BE0D-124F12AC1497}" sibTransId="{280A8703-940F-435C-8A4A-9EA941BD33D8}"/>
    <dgm:cxn modelId="{FFB7D9D9-9D52-4BD8-9009-C8DDECA7BCC9}" srcId="{1EAE711E-FD06-4801-83A5-213BC4775D0A}" destId="{CADA5A38-FCE7-4F49-B2DE-C9821F0B48D3}" srcOrd="4" destOrd="0" parTransId="{3C2CCA9E-9508-4179-B105-B55514F78B6B}" sibTransId="{1EF84CBB-F9B3-427F-81A6-1916C63E7C01}"/>
    <dgm:cxn modelId="{A5B590E0-0C6B-4194-A784-9125D701B208}" srcId="{1EAE711E-FD06-4801-83A5-213BC4775D0A}" destId="{41D04E52-D77C-4F9B-9783-7BCF459CC1CF}" srcOrd="6" destOrd="0" parTransId="{D229DCEC-1652-40B6-8871-BEA9C0F44746}" sibTransId="{3A34FA7B-C587-4705-809D-2EB91CFE94A7}"/>
    <dgm:cxn modelId="{494073E3-699B-4009-BB2C-EE1BAD702252}" srcId="{1EAE711E-FD06-4801-83A5-213BC4775D0A}" destId="{37AE6AD4-5AC9-4513-B4F9-AC298E3B0306}" srcOrd="5" destOrd="0" parTransId="{00B48078-5982-4548-9FC0-A398D6C7CA4F}" sibTransId="{4BC2BAC7-3BF2-4588-B127-F285A8871455}"/>
    <dgm:cxn modelId="{0225DBF9-4728-43A2-AB1D-C7E5FFC97B0A}" type="presOf" srcId="{CADA5A38-FCE7-4F49-B2DE-C9821F0B48D3}" destId="{1B49C9AD-C5CF-4ABE-BB3E-B7A9D1E7A306}" srcOrd="0" destOrd="0" presId="urn:microsoft.com/office/officeart/2005/8/layout/default"/>
    <dgm:cxn modelId="{7D7C7D8C-D6BE-433D-8F33-6CF1A5ADF9CB}" type="presParOf" srcId="{675F2BF2-7EFA-44B5-B24E-10D543CA4020}" destId="{AD5C0CFF-2B00-457E-B80D-7D8A1F020489}" srcOrd="0" destOrd="0" presId="urn:microsoft.com/office/officeart/2005/8/layout/default"/>
    <dgm:cxn modelId="{C4DAC27D-DA81-4EC9-93B3-EEFDBFE03ADB}" type="presParOf" srcId="{675F2BF2-7EFA-44B5-B24E-10D543CA4020}" destId="{7F2C87B5-A889-465E-B3DE-AED92345C0C9}" srcOrd="1" destOrd="0" presId="urn:microsoft.com/office/officeart/2005/8/layout/default"/>
    <dgm:cxn modelId="{E35C79E2-F1A1-4F9B-BACE-D40DC58E450C}" type="presParOf" srcId="{675F2BF2-7EFA-44B5-B24E-10D543CA4020}" destId="{662D687B-6B14-424E-BC20-0C37EEDCE87E}" srcOrd="2" destOrd="0" presId="urn:microsoft.com/office/officeart/2005/8/layout/default"/>
    <dgm:cxn modelId="{0AAF65FC-1D87-482E-8B28-F78A0B6F44D3}" type="presParOf" srcId="{675F2BF2-7EFA-44B5-B24E-10D543CA4020}" destId="{C4B19CC6-DC92-4DA5-9BFA-B6A24608A188}" srcOrd="3" destOrd="0" presId="urn:microsoft.com/office/officeart/2005/8/layout/default"/>
    <dgm:cxn modelId="{2FE2DFF3-F3E1-4811-9980-C59D19A66787}" type="presParOf" srcId="{675F2BF2-7EFA-44B5-B24E-10D543CA4020}" destId="{5D1DA9C2-E657-4E23-A6C8-6AE5D73A2CCA}" srcOrd="4" destOrd="0" presId="urn:microsoft.com/office/officeart/2005/8/layout/default"/>
    <dgm:cxn modelId="{CF170F54-57C1-472B-BA5B-4D0806FB6412}" type="presParOf" srcId="{675F2BF2-7EFA-44B5-B24E-10D543CA4020}" destId="{C04A749E-0536-465D-B4B1-8AC3838A741E}" srcOrd="5" destOrd="0" presId="urn:microsoft.com/office/officeart/2005/8/layout/default"/>
    <dgm:cxn modelId="{F13D6F18-F3EC-4EB4-BCAB-1F65CD446150}" type="presParOf" srcId="{675F2BF2-7EFA-44B5-B24E-10D543CA4020}" destId="{03374BC4-A2B7-414C-94AD-461F11E5B751}" srcOrd="6" destOrd="0" presId="urn:microsoft.com/office/officeart/2005/8/layout/default"/>
    <dgm:cxn modelId="{79ADAEB0-62F3-49F0-AD58-1B361FE40B61}" type="presParOf" srcId="{675F2BF2-7EFA-44B5-B24E-10D543CA4020}" destId="{D1FFBDC4-B687-4F1F-8B6E-8096DE2C42CA}" srcOrd="7" destOrd="0" presId="urn:microsoft.com/office/officeart/2005/8/layout/default"/>
    <dgm:cxn modelId="{6F560213-BF48-4142-B85D-8FB7C7AB70B8}" type="presParOf" srcId="{675F2BF2-7EFA-44B5-B24E-10D543CA4020}" destId="{1B49C9AD-C5CF-4ABE-BB3E-B7A9D1E7A306}" srcOrd="8" destOrd="0" presId="urn:microsoft.com/office/officeart/2005/8/layout/default"/>
    <dgm:cxn modelId="{E7BD5F76-A394-461B-9C27-106336D99879}" type="presParOf" srcId="{675F2BF2-7EFA-44B5-B24E-10D543CA4020}" destId="{7D676D7B-0531-4F80-B74C-EA2230FA5E48}" srcOrd="9" destOrd="0" presId="urn:microsoft.com/office/officeart/2005/8/layout/default"/>
    <dgm:cxn modelId="{F06AF399-12D4-45B2-B3F2-0EADD0E255B5}" type="presParOf" srcId="{675F2BF2-7EFA-44B5-B24E-10D543CA4020}" destId="{4052716B-8C63-4ACB-92DF-1B5111D57032}" srcOrd="10" destOrd="0" presId="urn:microsoft.com/office/officeart/2005/8/layout/default"/>
    <dgm:cxn modelId="{DA5BA0B6-7578-4819-9544-1966E7710994}" type="presParOf" srcId="{675F2BF2-7EFA-44B5-B24E-10D543CA4020}" destId="{EB032BE4-3138-478C-8405-7DD29F0F21A4}" srcOrd="11" destOrd="0" presId="urn:microsoft.com/office/officeart/2005/8/layout/default"/>
    <dgm:cxn modelId="{3D0C202A-2343-4B0D-8C45-244CA1C6625C}" type="presParOf" srcId="{675F2BF2-7EFA-44B5-B24E-10D543CA4020}" destId="{518BF43E-EE5D-43E9-BA6E-4CE1D9051108}" srcOrd="12" destOrd="0" presId="urn:microsoft.com/office/officeart/2005/8/layout/default"/>
    <dgm:cxn modelId="{3C68F86D-8C68-4C02-AF2D-8432B2CBAB4B}" type="presParOf" srcId="{675F2BF2-7EFA-44B5-B24E-10D543CA4020}" destId="{761885CB-578E-4A35-A333-9B0DD77404FB}" srcOrd="13" destOrd="0" presId="urn:microsoft.com/office/officeart/2005/8/layout/default"/>
    <dgm:cxn modelId="{B4CEE41C-A128-4D08-B93E-E6E936889D36}" type="presParOf" srcId="{675F2BF2-7EFA-44B5-B24E-10D543CA4020}" destId="{1CB96D45-F4C0-4310-BC75-07C6CD04F15E}" srcOrd="14" destOrd="0" presId="urn:microsoft.com/office/officeart/2005/8/layout/default"/>
    <dgm:cxn modelId="{57CFA59A-A6BC-4D7E-AC57-989B5743D06C}" type="presParOf" srcId="{675F2BF2-7EFA-44B5-B24E-10D543CA4020}" destId="{09EB771D-D2E5-4F64-B6F6-445B845CE774}" srcOrd="15" destOrd="0" presId="urn:microsoft.com/office/officeart/2005/8/layout/default"/>
    <dgm:cxn modelId="{CBF46F53-8AF2-4F9A-A3BD-20B3DDA5A8DF}" type="presParOf" srcId="{675F2BF2-7EFA-44B5-B24E-10D543CA4020}" destId="{23AF8D68-A9C8-4A5A-A25A-B00F1C783B8A}" srcOrd="16" destOrd="0" presId="urn:microsoft.com/office/officeart/2005/8/layout/default"/>
    <dgm:cxn modelId="{1030E327-E2A2-40F6-A806-CD6B5D973E3A}" type="presParOf" srcId="{675F2BF2-7EFA-44B5-B24E-10D543CA4020}" destId="{C61978FF-797F-40E1-921E-64A708FED2D2}" srcOrd="17" destOrd="0" presId="urn:microsoft.com/office/officeart/2005/8/layout/default"/>
    <dgm:cxn modelId="{DD46F0CA-5F97-4666-85B4-5FC01FF2F3D7}" type="presParOf" srcId="{675F2BF2-7EFA-44B5-B24E-10D543CA4020}" destId="{7C482CE1-7B77-4DCF-8E7F-7F08A784566B}"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5C0CFF-2B00-457E-B80D-7D8A1F020489}">
      <dsp:nvSpPr>
        <dsp:cNvPr id="0" name=""/>
        <dsp:cNvSpPr/>
      </dsp:nvSpPr>
      <dsp:spPr>
        <a:xfrm>
          <a:off x="2741" y="22536"/>
          <a:ext cx="2174563" cy="130473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t>Talks with CEC around booking systems etc</a:t>
          </a:r>
          <a:endParaRPr lang="en-US" sz="1600" kern="1200"/>
        </a:p>
      </dsp:txBody>
      <dsp:txXfrm>
        <a:off x="2741" y="22536"/>
        <a:ext cx="2174563" cy="1304738"/>
      </dsp:txXfrm>
    </dsp:sp>
    <dsp:sp modelId="{662D687B-6B14-424E-BC20-0C37EEDCE87E}">
      <dsp:nvSpPr>
        <dsp:cNvPr id="0" name=""/>
        <dsp:cNvSpPr/>
      </dsp:nvSpPr>
      <dsp:spPr>
        <a:xfrm>
          <a:off x="2394761" y="22536"/>
          <a:ext cx="2174563" cy="130473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t>Challenging where pay etc incorrect</a:t>
          </a:r>
          <a:endParaRPr lang="en-US" sz="1600" kern="1200"/>
        </a:p>
      </dsp:txBody>
      <dsp:txXfrm>
        <a:off x="2394761" y="22536"/>
        <a:ext cx="2174563" cy="1304738"/>
      </dsp:txXfrm>
    </dsp:sp>
    <dsp:sp modelId="{5D1DA9C2-E657-4E23-A6C8-6AE5D73A2CCA}">
      <dsp:nvSpPr>
        <dsp:cNvPr id="0" name=""/>
        <dsp:cNvSpPr/>
      </dsp:nvSpPr>
      <dsp:spPr>
        <a:xfrm>
          <a:off x="4786781" y="22536"/>
          <a:ext cx="2174563" cy="130473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t>These sessions!  Knowledge is power….</a:t>
          </a:r>
          <a:endParaRPr lang="en-US" sz="1600" kern="1200"/>
        </a:p>
      </dsp:txBody>
      <dsp:txXfrm>
        <a:off x="4786781" y="22536"/>
        <a:ext cx="2174563" cy="1304738"/>
      </dsp:txXfrm>
    </dsp:sp>
    <dsp:sp modelId="{03374BC4-A2B7-414C-94AD-461F11E5B751}">
      <dsp:nvSpPr>
        <dsp:cNvPr id="0" name=""/>
        <dsp:cNvSpPr/>
      </dsp:nvSpPr>
      <dsp:spPr>
        <a:xfrm>
          <a:off x="7178802" y="22536"/>
          <a:ext cx="2174563" cy="130473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t>We keep offering joint training for HTs and BMs…</a:t>
          </a:r>
          <a:endParaRPr lang="en-US" sz="1600" kern="1200"/>
        </a:p>
      </dsp:txBody>
      <dsp:txXfrm>
        <a:off x="7178802" y="22536"/>
        <a:ext cx="2174563" cy="1304738"/>
      </dsp:txXfrm>
    </dsp:sp>
    <dsp:sp modelId="{1B49C9AD-C5CF-4ABE-BB3E-B7A9D1E7A306}">
      <dsp:nvSpPr>
        <dsp:cNvPr id="0" name=""/>
        <dsp:cNvSpPr/>
      </dsp:nvSpPr>
      <dsp:spPr>
        <a:xfrm>
          <a:off x="2741" y="1544730"/>
          <a:ext cx="2174563" cy="1304738"/>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t>Ongoing discussions around recruitment processes</a:t>
          </a:r>
          <a:endParaRPr lang="en-US" sz="1600" kern="1200"/>
        </a:p>
      </dsp:txBody>
      <dsp:txXfrm>
        <a:off x="2741" y="1544730"/>
        <a:ext cx="2174563" cy="1304738"/>
      </dsp:txXfrm>
    </dsp:sp>
    <dsp:sp modelId="{4052716B-8C63-4ACB-92DF-1B5111D57032}">
      <dsp:nvSpPr>
        <dsp:cNvPr id="0" name=""/>
        <dsp:cNvSpPr/>
      </dsp:nvSpPr>
      <dsp:spPr>
        <a:xfrm>
          <a:off x="2394761" y="1544730"/>
          <a:ext cx="2174563" cy="130473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t>Pushing for more permanent contracts</a:t>
          </a:r>
          <a:endParaRPr lang="en-US" sz="1600" kern="1200"/>
        </a:p>
      </dsp:txBody>
      <dsp:txXfrm>
        <a:off x="2394761" y="1544730"/>
        <a:ext cx="2174563" cy="1304738"/>
      </dsp:txXfrm>
    </dsp:sp>
    <dsp:sp modelId="{518BF43E-EE5D-43E9-BA6E-4CE1D9051108}">
      <dsp:nvSpPr>
        <dsp:cNvPr id="0" name=""/>
        <dsp:cNvSpPr/>
      </dsp:nvSpPr>
      <dsp:spPr>
        <a:xfrm>
          <a:off x="4786781" y="1544730"/>
          <a:ext cx="2174563" cy="130473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t>Supporting informal networks</a:t>
          </a:r>
          <a:endParaRPr lang="en-US" sz="1600" kern="1200"/>
        </a:p>
      </dsp:txBody>
      <dsp:txXfrm>
        <a:off x="4786781" y="1544730"/>
        <a:ext cx="2174563" cy="1304738"/>
      </dsp:txXfrm>
    </dsp:sp>
    <dsp:sp modelId="{1CB96D45-F4C0-4310-BC75-07C6CD04F15E}">
      <dsp:nvSpPr>
        <dsp:cNvPr id="0" name=""/>
        <dsp:cNvSpPr/>
      </dsp:nvSpPr>
      <dsp:spPr>
        <a:xfrm>
          <a:off x="7178802" y="1544730"/>
          <a:ext cx="2174563" cy="130473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t>Supporting individual members with issues around maternity, sick pay, entitlement to permanency</a:t>
          </a:r>
          <a:endParaRPr lang="en-US" sz="1600" kern="1200"/>
        </a:p>
      </dsp:txBody>
      <dsp:txXfrm>
        <a:off x="7178802" y="1544730"/>
        <a:ext cx="2174563" cy="1304738"/>
      </dsp:txXfrm>
    </dsp:sp>
    <dsp:sp modelId="{23AF8D68-A9C8-4A5A-A25A-B00F1C783B8A}">
      <dsp:nvSpPr>
        <dsp:cNvPr id="0" name=""/>
        <dsp:cNvSpPr/>
      </dsp:nvSpPr>
      <dsp:spPr>
        <a:xfrm>
          <a:off x="2394761" y="3066925"/>
          <a:ext cx="2174563" cy="130473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t>Looking to raise profile of, and support for, supply teachers in schools</a:t>
          </a:r>
          <a:endParaRPr lang="en-US" sz="1600" kern="1200"/>
        </a:p>
      </dsp:txBody>
      <dsp:txXfrm>
        <a:off x="2394761" y="3066925"/>
        <a:ext cx="2174563" cy="1304738"/>
      </dsp:txXfrm>
    </dsp:sp>
    <dsp:sp modelId="{7C482CE1-7B77-4DCF-8E7F-7F08A784566B}">
      <dsp:nvSpPr>
        <dsp:cNvPr id="0" name=""/>
        <dsp:cNvSpPr/>
      </dsp:nvSpPr>
      <dsp:spPr>
        <a:xfrm>
          <a:off x="4786781" y="3066925"/>
          <a:ext cx="2174563" cy="1304738"/>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a:t>Several motions have gone to EIS HQ for national action…</a:t>
          </a:r>
          <a:endParaRPr lang="en-US" sz="1600" kern="1200"/>
        </a:p>
      </dsp:txBody>
      <dsp:txXfrm>
        <a:off x="4786781" y="3066925"/>
        <a:ext cx="2174563" cy="130473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11D5DC-6655-4F49-93F2-53A3DC4749EF}" type="datetimeFigureOut">
              <a:rPr lang="en-GB" smtClean="0"/>
              <a:t>18/01/2022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CE1944-4AD2-49BF-9163-6A4D394F7E22}" type="slidenum">
              <a:rPr lang="en-GB" smtClean="0"/>
              <a:t>‹#›</a:t>
            </a:fld>
            <a:endParaRPr lang="en-GB"/>
          </a:p>
        </p:txBody>
      </p:sp>
    </p:spTree>
    <p:extLst>
      <p:ext uri="{BB962C8B-B14F-4D97-AF65-F5344CB8AC3E}">
        <p14:creationId xmlns:p14="http://schemas.microsoft.com/office/powerpoint/2010/main" val="4032328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4CE1944-4AD2-49BF-9163-6A4D394F7E22}" type="slidenum">
              <a:rPr lang="en-GB" smtClean="0"/>
              <a:t>3</a:t>
            </a:fld>
            <a:endParaRPr lang="en-GB"/>
          </a:p>
        </p:txBody>
      </p:sp>
    </p:spTree>
    <p:extLst>
      <p:ext uri="{BB962C8B-B14F-4D97-AF65-F5344CB8AC3E}">
        <p14:creationId xmlns:p14="http://schemas.microsoft.com/office/powerpoint/2010/main" val="8564992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4CE1944-4AD2-49BF-9163-6A4D394F7E22}" type="slidenum">
              <a:rPr lang="en-GB" smtClean="0"/>
              <a:t>13</a:t>
            </a:fld>
            <a:endParaRPr lang="en-GB"/>
          </a:p>
        </p:txBody>
      </p:sp>
    </p:spTree>
    <p:extLst>
      <p:ext uri="{BB962C8B-B14F-4D97-AF65-F5344CB8AC3E}">
        <p14:creationId xmlns:p14="http://schemas.microsoft.com/office/powerpoint/2010/main" val="40819264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4CE1944-4AD2-49BF-9163-6A4D394F7E22}" type="slidenum">
              <a:rPr lang="en-GB" smtClean="0"/>
              <a:t>14</a:t>
            </a:fld>
            <a:endParaRPr lang="en-GB"/>
          </a:p>
        </p:txBody>
      </p:sp>
    </p:spTree>
    <p:extLst>
      <p:ext uri="{BB962C8B-B14F-4D97-AF65-F5344CB8AC3E}">
        <p14:creationId xmlns:p14="http://schemas.microsoft.com/office/powerpoint/2010/main" val="2222755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4CE1944-4AD2-49BF-9163-6A4D394F7E22}" type="slidenum">
              <a:rPr lang="en-GB" smtClean="0"/>
              <a:t>18</a:t>
            </a:fld>
            <a:endParaRPr lang="en-GB"/>
          </a:p>
        </p:txBody>
      </p:sp>
    </p:spTree>
    <p:extLst>
      <p:ext uri="{BB962C8B-B14F-4D97-AF65-F5344CB8AC3E}">
        <p14:creationId xmlns:p14="http://schemas.microsoft.com/office/powerpoint/2010/main" val="37594368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4CE1944-4AD2-49BF-9163-6A4D394F7E22}" type="slidenum">
              <a:rPr lang="en-GB" smtClean="0"/>
              <a:t>19</a:t>
            </a:fld>
            <a:endParaRPr lang="en-GB"/>
          </a:p>
        </p:txBody>
      </p:sp>
    </p:spTree>
    <p:extLst>
      <p:ext uri="{BB962C8B-B14F-4D97-AF65-F5344CB8AC3E}">
        <p14:creationId xmlns:p14="http://schemas.microsoft.com/office/powerpoint/2010/main" val="37312689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4CE1944-4AD2-49BF-9163-6A4D394F7E22}" type="slidenum">
              <a:rPr lang="en-GB" smtClean="0"/>
              <a:t>20</a:t>
            </a:fld>
            <a:endParaRPr lang="en-GB"/>
          </a:p>
        </p:txBody>
      </p:sp>
    </p:spTree>
    <p:extLst>
      <p:ext uri="{BB962C8B-B14F-4D97-AF65-F5344CB8AC3E}">
        <p14:creationId xmlns:p14="http://schemas.microsoft.com/office/powerpoint/2010/main" val="1743817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4CE1944-4AD2-49BF-9163-6A4D394F7E22}" type="slidenum">
              <a:rPr lang="en-GB" smtClean="0"/>
              <a:t>22</a:t>
            </a:fld>
            <a:endParaRPr lang="en-GB"/>
          </a:p>
        </p:txBody>
      </p:sp>
    </p:spTree>
    <p:extLst>
      <p:ext uri="{BB962C8B-B14F-4D97-AF65-F5344CB8AC3E}">
        <p14:creationId xmlns:p14="http://schemas.microsoft.com/office/powerpoint/2010/main" val="18947898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4CE1944-4AD2-49BF-9163-6A4D394F7E22}" type="slidenum">
              <a:rPr lang="en-GB" smtClean="0"/>
              <a:t>23</a:t>
            </a:fld>
            <a:endParaRPr lang="en-GB"/>
          </a:p>
        </p:txBody>
      </p:sp>
    </p:spTree>
    <p:extLst>
      <p:ext uri="{BB962C8B-B14F-4D97-AF65-F5344CB8AC3E}">
        <p14:creationId xmlns:p14="http://schemas.microsoft.com/office/powerpoint/2010/main" val="3457814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4CE1944-4AD2-49BF-9163-6A4D394F7E22}" type="slidenum">
              <a:rPr lang="en-GB" smtClean="0"/>
              <a:t>24</a:t>
            </a:fld>
            <a:endParaRPr lang="en-GB"/>
          </a:p>
        </p:txBody>
      </p:sp>
    </p:spTree>
    <p:extLst>
      <p:ext uri="{BB962C8B-B14F-4D97-AF65-F5344CB8AC3E}">
        <p14:creationId xmlns:p14="http://schemas.microsoft.com/office/powerpoint/2010/main" val="4169287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4CE1944-4AD2-49BF-9163-6A4D394F7E22}" type="slidenum">
              <a:rPr lang="en-GB" smtClean="0"/>
              <a:t>4</a:t>
            </a:fld>
            <a:endParaRPr lang="en-GB"/>
          </a:p>
        </p:txBody>
      </p:sp>
    </p:spTree>
    <p:extLst>
      <p:ext uri="{BB962C8B-B14F-4D97-AF65-F5344CB8AC3E}">
        <p14:creationId xmlns:p14="http://schemas.microsoft.com/office/powerpoint/2010/main" val="29532072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4CE1944-4AD2-49BF-9163-6A4D394F7E22}" type="slidenum">
              <a:rPr lang="en-GB" smtClean="0"/>
              <a:t>5</a:t>
            </a:fld>
            <a:endParaRPr lang="en-GB"/>
          </a:p>
        </p:txBody>
      </p:sp>
    </p:spTree>
    <p:extLst>
      <p:ext uri="{BB962C8B-B14F-4D97-AF65-F5344CB8AC3E}">
        <p14:creationId xmlns:p14="http://schemas.microsoft.com/office/powerpoint/2010/main" val="181476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4CE1944-4AD2-49BF-9163-6A4D394F7E22}" type="slidenum">
              <a:rPr lang="en-GB" smtClean="0"/>
              <a:t>6</a:t>
            </a:fld>
            <a:endParaRPr lang="en-GB"/>
          </a:p>
        </p:txBody>
      </p:sp>
    </p:spTree>
    <p:extLst>
      <p:ext uri="{BB962C8B-B14F-4D97-AF65-F5344CB8AC3E}">
        <p14:creationId xmlns:p14="http://schemas.microsoft.com/office/powerpoint/2010/main" val="3543023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4CE1944-4AD2-49BF-9163-6A4D394F7E22}" type="slidenum">
              <a:rPr lang="en-GB" smtClean="0"/>
              <a:t>7</a:t>
            </a:fld>
            <a:endParaRPr lang="en-GB"/>
          </a:p>
        </p:txBody>
      </p:sp>
    </p:spTree>
    <p:extLst>
      <p:ext uri="{BB962C8B-B14F-4D97-AF65-F5344CB8AC3E}">
        <p14:creationId xmlns:p14="http://schemas.microsoft.com/office/powerpoint/2010/main" val="8211910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000000"/>
                </a:solidFill>
                <a:effectLst/>
                <a:latin typeface="Arial" panose="020B0604020202020204" pitchFamily="34" charset="0"/>
              </a:rPr>
              <a:t>The pro rata arrangements for teachers on part-time contracts, relating to remaining time, shall occur on days when the teacher is employed. The exception to this rule is parents’ meetings when the part-time teacher will comply, on a pro rata basis, with the arrangements agreed for the establishment.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rgbClr val="000000"/>
                </a:solidFill>
                <a:effectLst/>
                <a:latin typeface="Arial" panose="020B0604020202020204" pitchFamily="34" charset="0"/>
              </a:rPr>
              <a:t>Travel time…except during the midday break when the teacher shall have a personal break of not less than 40 minutes.</a:t>
            </a:r>
          </a:p>
          <a:p>
            <a:endParaRPr lang="en-GB" dirty="0"/>
          </a:p>
        </p:txBody>
      </p:sp>
      <p:sp>
        <p:nvSpPr>
          <p:cNvPr id="4" name="Slide Number Placeholder 3"/>
          <p:cNvSpPr>
            <a:spLocks noGrp="1"/>
          </p:cNvSpPr>
          <p:nvPr>
            <p:ph type="sldNum" sz="quarter" idx="5"/>
          </p:nvPr>
        </p:nvSpPr>
        <p:spPr/>
        <p:txBody>
          <a:bodyPr/>
          <a:lstStyle/>
          <a:p>
            <a:fld id="{B4CE1944-4AD2-49BF-9163-6A4D394F7E22}" type="slidenum">
              <a:rPr lang="en-GB" smtClean="0"/>
              <a:t>8</a:t>
            </a:fld>
            <a:endParaRPr lang="en-GB"/>
          </a:p>
        </p:txBody>
      </p:sp>
    </p:spTree>
    <p:extLst>
      <p:ext uri="{BB962C8B-B14F-4D97-AF65-F5344CB8AC3E}">
        <p14:creationId xmlns:p14="http://schemas.microsoft.com/office/powerpoint/2010/main" val="25763743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4CE1944-4AD2-49BF-9163-6A4D394F7E22}" type="slidenum">
              <a:rPr lang="en-GB" smtClean="0"/>
              <a:t>9</a:t>
            </a:fld>
            <a:endParaRPr lang="en-GB"/>
          </a:p>
        </p:txBody>
      </p:sp>
    </p:spTree>
    <p:extLst>
      <p:ext uri="{BB962C8B-B14F-4D97-AF65-F5344CB8AC3E}">
        <p14:creationId xmlns:p14="http://schemas.microsoft.com/office/powerpoint/2010/main" val="3166558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4CE1944-4AD2-49BF-9163-6A4D394F7E22}" type="slidenum">
              <a:rPr lang="en-GB" smtClean="0"/>
              <a:t>11</a:t>
            </a:fld>
            <a:endParaRPr lang="en-GB"/>
          </a:p>
        </p:txBody>
      </p:sp>
    </p:spTree>
    <p:extLst>
      <p:ext uri="{BB962C8B-B14F-4D97-AF65-F5344CB8AC3E}">
        <p14:creationId xmlns:p14="http://schemas.microsoft.com/office/powerpoint/2010/main" val="21528717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4CE1944-4AD2-49BF-9163-6A4D394F7E22}" type="slidenum">
              <a:rPr lang="en-GB" smtClean="0"/>
              <a:t>12</a:t>
            </a:fld>
            <a:endParaRPr lang="en-GB"/>
          </a:p>
        </p:txBody>
      </p:sp>
    </p:spTree>
    <p:extLst>
      <p:ext uri="{BB962C8B-B14F-4D97-AF65-F5344CB8AC3E}">
        <p14:creationId xmlns:p14="http://schemas.microsoft.com/office/powerpoint/2010/main" val="4173589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EB882C1-FEAD-423C-BC62-38A5331BABC6}" type="datetimeFigureOut">
              <a:rPr lang="en-GB" smtClean="0"/>
              <a:t>18/01/2022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A2C8B2-8AD6-482D-9C9D-E43656107C2E}" type="slidenum">
              <a:rPr lang="en-GB" smtClean="0"/>
              <a:t>‹#›</a:t>
            </a:fld>
            <a:endParaRPr lang="en-GB"/>
          </a:p>
        </p:txBody>
      </p:sp>
    </p:spTree>
    <p:extLst>
      <p:ext uri="{BB962C8B-B14F-4D97-AF65-F5344CB8AC3E}">
        <p14:creationId xmlns:p14="http://schemas.microsoft.com/office/powerpoint/2010/main" val="3634628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B882C1-FEAD-423C-BC62-38A5331BABC6}" type="datetimeFigureOut">
              <a:rPr lang="en-GB" smtClean="0"/>
              <a:t>18/01/2022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A2C8B2-8AD6-482D-9C9D-E43656107C2E}" type="slidenum">
              <a:rPr lang="en-GB" smtClean="0"/>
              <a:t>‹#›</a:t>
            </a:fld>
            <a:endParaRPr lang="en-GB"/>
          </a:p>
        </p:txBody>
      </p:sp>
    </p:spTree>
    <p:extLst>
      <p:ext uri="{BB962C8B-B14F-4D97-AF65-F5344CB8AC3E}">
        <p14:creationId xmlns:p14="http://schemas.microsoft.com/office/powerpoint/2010/main" val="3567261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B882C1-FEAD-423C-BC62-38A5331BABC6}" type="datetimeFigureOut">
              <a:rPr lang="en-GB" smtClean="0"/>
              <a:t>18/01/2022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A2C8B2-8AD6-482D-9C9D-E43656107C2E}" type="slidenum">
              <a:rPr lang="en-GB" smtClean="0"/>
              <a:t>‹#›</a:t>
            </a:fld>
            <a:endParaRPr lang="en-GB"/>
          </a:p>
        </p:txBody>
      </p:sp>
    </p:spTree>
    <p:extLst>
      <p:ext uri="{BB962C8B-B14F-4D97-AF65-F5344CB8AC3E}">
        <p14:creationId xmlns:p14="http://schemas.microsoft.com/office/powerpoint/2010/main" val="3010553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B882C1-FEAD-423C-BC62-38A5331BABC6}" type="datetimeFigureOut">
              <a:rPr lang="en-GB" smtClean="0"/>
              <a:t>18/01/2022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A2C8B2-8AD6-482D-9C9D-E43656107C2E}" type="slidenum">
              <a:rPr lang="en-GB" smtClean="0"/>
              <a:t>‹#›</a:t>
            </a:fld>
            <a:endParaRPr lang="en-GB"/>
          </a:p>
        </p:txBody>
      </p:sp>
    </p:spTree>
    <p:extLst>
      <p:ext uri="{BB962C8B-B14F-4D97-AF65-F5344CB8AC3E}">
        <p14:creationId xmlns:p14="http://schemas.microsoft.com/office/powerpoint/2010/main" val="4171440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B882C1-FEAD-423C-BC62-38A5331BABC6}" type="datetimeFigureOut">
              <a:rPr lang="en-GB" smtClean="0"/>
              <a:t>18/01/2022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A2C8B2-8AD6-482D-9C9D-E43656107C2E}" type="slidenum">
              <a:rPr lang="en-GB" smtClean="0"/>
              <a:t>‹#›</a:t>
            </a:fld>
            <a:endParaRPr lang="en-GB"/>
          </a:p>
        </p:txBody>
      </p:sp>
    </p:spTree>
    <p:extLst>
      <p:ext uri="{BB962C8B-B14F-4D97-AF65-F5344CB8AC3E}">
        <p14:creationId xmlns:p14="http://schemas.microsoft.com/office/powerpoint/2010/main" val="2427015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EB882C1-FEAD-423C-BC62-38A5331BABC6}" type="datetimeFigureOut">
              <a:rPr lang="en-GB" smtClean="0"/>
              <a:t>18/01/2022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A2C8B2-8AD6-482D-9C9D-E43656107C2E}" type="slidenum">
              <a:rPr lang="en-GB" smtClean="0"/>
              <a:t>‹#›</a:t>
            </a:fld>
            <a:endParaRPr lang="en-GB"/>
          </a:p>
        </p:txBody>
      </p:sp>
    </p:spTree>
    <p:extLst>
      <p:ext uri="{BB962C8B-B14F-4D97-AF65-F5344CB8AC3E}">
        <p14:creationId xmlns:p14="http://schemas.microsoft.com/office/powerpoint/2010/main" val="2997860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B882C1-FEAD-423C-BC62-38A5331BABC6}" type="datetimeFigureOut">
              <a:rPr lang="en-GB" smtClean="0"/>
              <a:t>18/01/2022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BA2C8B2-8AD6-482D-9C9D-E43656107C2E}" type="slidenum">
              <a:rPr lang="en-GB" smtClean="0"/>
              <a:t>‹#›</a:t>
            </a:fld>
            <a:endParaRPr lang="en-GB"/>
          </a:p>
        </p:txBody>
      </p:sp>
    </p:spTree>
    <p:extLst>
      <p:ext uri="{BB962C8B-B14F-4D97-AF65-F5344CB8AC3E}">
        <p14:creationId xmlns:p14="http://schemas.microsoft.com/office/powerpoint/2010/main" val="3666913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EB882C1-FEAD-423C-BC62-38A5331BABC6}" type="datetimeFigureOut">
              <a:rPr lang="en-GB" smtClean="0"/>
              <a:t>18/01/2022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BA2C8B2-8AD6-482D-9C9D-E43656107C2E}" type="slidenum">
              <a:rPr lang="en-GB" smtClean="0"/>
              <a:t>‹#›</a:t>
            </a:fld>
            <a:endParaRPr lang="en-GB"/>
          </a:p>
        </p:txBody>
      </p:sp>
    </p:spTree>
    <p:extLst>
      <p:ext uri="{BB962C8B-B14F-4D97-AF65-F5344CB8AC3E}">
        <p14:creationId xmlns:p14="http://schemas.microsoft.com/office/powerpoint/2010/main" val="893047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B882C1-FEAD-423C-BC62-38A5331BABC6}" type="datetimeFigureOut">
              <a:rPr lang="en-GB" smtClean="0"/>
              <a:t>18/01/2022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BA2C8B2-8AD6-482D-9C9D-E43656107C2E}" type="slidenum">
              <a:rPr lang="en-GB" smtClean="0"/>
              <a:t>‹#›</a:t>
            </a:fld>
            <a:endParaRPr lang="en-GB"/>
          </a:p>
        </p:txBody>
      </p:sp>
    </p:spTree>
    <p:extLst>
      <p:ext uri="{BB962C8B-B14F-4D97-AF65-F5344CB8AC3E}">
        <p14:creationId xmlns:p14="http://schemas.microsoft.com/office/powerpoint/2010/main" val="571917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B882C1-FEAD-423C-BC62-38A5331BABC6}" type="datetimeFigureOut">
              <a:rPr lang="en-GB" smtClean="0"/>
              <a:t>18/01/2022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A2C8B2-8AD6-482D-9C9D-E43656107C2E}" type="slidenum">
              <a:rPr lang="en-GB" smtClean="0"/>
              <a:t>‹#›</a:t>
            </a:fld>
            <a:endParaRPr lang="en-GB"/>
          </a:p>
        </p:txBody>
      </p:sp>
    </p:spTree>
    <p:extLst>
      <p:ext uri="{BB962C8B-B14F-4D97-AF65-F5344CB8AC3E}">
        <p14:creationId xmlns:p14="http://schemas.microsoft.com/office/powerpoint/2010/main" val="331927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B882C1-FEAD-423C-BC62-38A5331BABC6}" type="datetimeFigureOut">
              <a:rPr lang="en-GB" smtClean="0"/>
              <a:t>18/01/2022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A2C8B2-8AD6-482D-9C9D-E43656107C2E}" type="slidenum">
              <a:rPr lang="en-GB" smtClean="0"/>
              <a:t>‹#›</a:t>
            </a:fld>
            <a:endParaRPr lang="en-GB"/>
          </a:p>
        </p:txBody>
      </p:sp>
    </p:spTree>
    <p:extLst>
      <p:ext uri="{BB962C8B-B14F-4D97-AF65-F5344CB8AC3E}">
        <p14:creationId xmlns:p14="http://schemas.microsoft.com/office/powerpoint/2010/main" val="1734075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B882C1-FEAD-423C-BC62-38A5331BABC6}" type="datetimeFigureOut">
              <a:rPr lang="en-GB" smtClean="0"/>
              <a:t>18/01/2022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A2C8B2-8AD6-482D-9C9D-E43656107C2E}" type="slidenum">
              <a:rPr lang="en-GB" smtClean="0"/>
              <a:t>‹#›</a:t>
            </a:fld>
            <a:endParaRPr lang="en-GB"/>
          </a:p>
        </p:txBody>
      </p:sp>
    </p:spTree>
    <p:extLst>
      <p:ext uri="{BB962C8B-B14F-4D97-AF65-F5344CB8AC3E}">
        <p14:creationId xmlns:p14="http://schemas.microsoft.com/office/powerpoint/2010/main" val="3886964014"/>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snct.org.uk/library/2527/Part%202%20Appendix%202.19%20Final%20Version%20June%202018.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hyperlink" Target="http://www.snct.org.uk/"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snct.org.uk/"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nct.org.uk/"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hyperlink" Target="https://www.snct.org.uk/lnctAgreements.php"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a:extLst>
              <a:ext uri="{FF2B5EF4-FFF2-40B4-BE49-F238E27FC236}">
                <a16:creationId xmlns:a16="http://schemas.microsoft.com/office/drawing/2014/main" id="{A14E995A-52EA-44D7-BB62-72B7D0D36241}"/>
              </a:ext>
            </a:extLst>
          </p:cNvPr>
          <p:cNvPicPr>
            <a:picLocks noChangeAspect="1"/>
          </p:cNvPicPr>
          <p:nvPr/>
        </p:nvPicPr>
        <p:blipFill>
          <a:blip r:embed="rId2"/>
          <a:stretch>
            <a:fillRect/>
          </a:stretch>
        </p:blipFill>
        <p:spPr>
          <a:xfrm>
            <a:off x="6292265" y="552449"/>
            <a:ext cx="4865270" cy="5524501"/>
          </a:xfrm>
          <a:prstGeom prst="rect">
            <a:avLst/>
          </a:prstGeom>
        </p:spPr>
      </p:pic>
      <p:sp>
        <p:nvSpPr>
          <p:cNvPr id="35" name="TextBox 34">
            <a:extLst>
              <a:ext uri="{FF2B5EF4-FFF2-40B4-BE49-F238E27FC236}">
                <a16:creationId xmlns:a16="http://schemas.microsoft.com/office/drawing/2014/main" id="{50E10FC2-0830-478A-98C7-624837B901C9}"/>
              </a:ext>
            </a:extLst>
          </p:cNvPr>
          <p:cNvSpPr txBox="1"/>
          <p:nvPr/>
        </p:nvSpPr>
        <p:spPr>
          <a:xfrm>
            <a:off x="314325" y="552449"/>
            <a:ext cx="5514975" cy="5488939"/>
          </a:xfrm>
          <a:prstGeom prst="rect">
            <a:avLst/>
          </a:prstGeom>
          <a:noFill/>
        </p:spPr>
        <p:txBody>
          <a:bodyPr wrap="square" rtlCol="0">
            <a:spAutoFit/>
          </a:bodyPr>
          <a:lstStyle/>
          <a:p>
            <a:pPr marL="342900" lvl="0" indent="-342900">
              <a:lnSpc>
                <a:spcPct val="115000"/>
              </a:lnSpc>
              <a:buFont typeface="Symbol" panose="05050102010706020507" pitchFamily="18" charset="2"/>
              <a:buChar char=""/>
            </a:pPr>
            <a:r>
              <a:rPr lang="en-GB" sz="1800" b="1" dirty="0">
                <a:solidFill>
                  <a:schemeClr val="accent3">
                    <a:lumMod val="60000"/>
                    <a:lumOff val="40000"/>
                  </a:schemeClr>
                </a:solidFill>
                <a:effectLst/>
                <a:latin typeface="Calibri" panose="020F0502020204030204" pitchFamily="34" charset="0"/>
                <a:ea typeface="Times New Roman" panose="02020603050405020304" pitchFamily="18" charset="0"/>
              </a:rPr>
              <a:t>R</a:t>
            </a:r>
            <a:r>
              <a:rPr lang="en-GB" sz="1800" dirty="0">
                <a:effectLst/>
                <a:latin typeface="Calibri" panose="020F0502020204030204" pitchFamily="34" charset="0"/>
                <a:ea typeface="Times New Roman" panose="02020603050405020304" pitchFamily="18" charset="0"/>
              </a:rPr>
              <a:t>eal terms-pay cut - Given the current levels of inflation, the offer represents a real-terms </a:t>
            </a:r>
            <a:r>
              <a:rPr lang="en-GB" sz="1800" b="1" dirty="0">
                <a:effectLst/>
                <a:latin typeface="Calibri" panose="020F0502020204030204" pitchFamily="34" charset="0"/>
                <a:ea typeface="Times New Roman" panose="02020603050405020304" pitchFamily="18" charset="0"/>
              </a:rPr>
              <a:t>pay cut.</a:t>
            </a:r>
          </a:p>
          <a:p>
            <a:pPr marL="342900" lvl="0" indent="-342900">
              <a:lnSpc>
                <a:spcPct val="115000"/>
              </a:lnSpc>
              <a:buFont typeface="Symbol" panose="05050102010706020507" pitchFamily="18" charset="2"/>
              <a:buChar char=""/>
            </a:pPr>
            <a:r>
              <a:rPr lang="en-GB" sz="1800" b="1" dirty="0">
                <a:solidFill>
                  <a:schemeClr val="accent3">
                    <a:lumMod val="60000"/>
                    <a:lumOff val="40000"/>
                  </a:schemeClr>
                </a:solidFill>
                <a:effectLst/>
                <a:latin typeface="Calibri" panose="020F0502020204030204" pitchFamily="34" charset="0"/>
                <a:ea typeface="Times New Roman" panose="02020603050405020304" pitchFamily="18" charset="0"/>
              </a:rPr>
              <a:t>E</a:t>
            </a:r>
            <a:r>
              <a:rPr lang="en-GB" sz="1800" dirty="0">
                <a:effectLst/>
                <a:latin typeface="Calibri" panose="020F0502020204030204" pitchFamily="34" charset="0"/>
                <a:ea typeface="Times New Roman" panose="02020603050405020304" pitchFamily="18" charset="0"/>
              </a:rPr>
              <a:t>fforts of teachers </a:t>
            </a:r>
            <a:r>
              <a:rPr lang="en-GB" sz="1800" b="1" dirty="0">
                <a:effectLst/>
                <a:latin typeface="Calibri" panose="020F0502020204030204" pitchFamily="34" charset="0"/>
                <a:ea typeface="Times New Roman" panose="02020603050405020304" pitchFamily="18" charset="0"/>
              </a:rPr>
              <a:t>undervalued</a:t>
            </a:r>
            <a:r>
              <a:rPr lang="en-GB" sz="1800" dirty="0">
                <a:effectLst/>
                <a:latin typeface="Calibri" panose="020F0502020204030204" pitchFamily="34" charset="0"/>
                <a:ea typeface="Times New Roman" panose="02020603050405020304" pitchFamily="18" charset="0"/>
              </a:rPr>
              <a:t>: The total value of the offer, now 10 months overdue, fails to recognise or reward the mammoth efforts teachers have made to maintain education throughout the challenge of the pandemic </a:t>
            </a:r>
            <a:endParaRPr lang="en-GB" sz="1800" dirty="0">
              <a:effectLst/>
              <a:latin typeface="Calibri" panose="020F0502020204030204" pitchFamily="34" charset="0"/>
              <a:ea typeface="Calibri" panose="020F0502020204030204" pitchFamily="34" charset="0"/>
            </a:endParaRPr>
          </a:p>
          <a:p>
            <a:pPr marL="342900" lvl="0" indent="-342900">
              <a:lnSpc>
                <a:spcPct val="115000"/>
              </a:lnSpc>
              <a:buFont typeface="Symbol" panose="05050102010706020507" pitchFamily="18" charset="2"/>
              <a:buChar char=""/>
            </a:pPr>
            <a:r>
              <a:rPr lang="en-GB" sz="1800" b="1" dirty="0">
                <a:solidFill>
                  <a:schemeClr val="accent3">
                    <a:lumMod val="60000"/>
                    <a:lumOff val="40000"/>
                  </a:schemeClr>
                </a:solidFill>
                <a:effectLst/>
                <a:latin typeface="Calibri" panose="020F0502020204030204" pitchFamily="34" charset="0"/>
                <a:ea typeface="Times New Roman" panose="02020603050405020304" pitchFamily="18" charset="0"/>
              </a:rPr>
              <a:t>J</a:t>
            </a:r>
            <a:r>
              <a:rPr lang="en-GB" sz="1800" dirty="0">
                <a:effectLst/>
                <a:latin typeface="Calibri" panose="020F0502020204030204" pitchFamily="34" charset="0"/>
                <a:ea typeface="Times New Roman" panose="02020603050405020304" pitchFamily="18" charset="0"/>
              </a:rPr>
              <a:t>ust not good enough:  A </a:t>
            </a:r>
            <a:r>
              <a:rPr lang="en-GB" sz="1800" b="1" dirty="0">
                <a:effectLst/>
                <a:latin typeface="Calibri" panose="020F0502020204030204" pitchFamily="34" charset="0"/>
                <a:ea typeface="Times New Roman" panose="02020603050405020304" pitchFamily="18" charset="0"/>
              </a:rPr>
              <a:t>sub-inflationary</a:t>
            </a:r>
            <a:r>
              <a:rPr lang="en-GB" sz="1800" dirty="0">
                <a:effectLst/>
                <a:latin typeface="Calibri" panose="020F0502020204030204" pitchFamily="34" charset="0"/>
                <a:ea typeface="Times New Roman" panose="02020603050405020304" pitchFamily="18" charset="0"/>
              </a:rPr>
              <a:t> pay increase is unacceptable.</a:t>
            </a:r>
            <a:endParaRPr lang="en-GB" sz="1800" dirty="0">
              <a:effectLst/>
              <a:latin typeface="Calibri" panose="020F0502020204030204" pitchFamily="34" charset="0"/>
              <a:ea typeface="Calibri" panose="020F0502020204030204" pitchFamily="34" charset="0"/>
            </a:endParaRPr>
          </a:p>
          <a:p>
            <a:pPr marL="342900" lvl="0" indent="-342900">
              <a:lnSpc>
                <a:spcPct val="115000"/>
              </a:lnSpc>
              <a:buFont typeface="Symbol" panose="05050102010706020507" pitchFamily="18" charset="2"/>
              <a:buChar char=""/>
            </a:pPr>
            <a:r>
              <a:rPr lang="en-GB" sz="1800" b="1" dirty="0">
                <a:solidFill>
                  <a:schemeClr val="accent3">
                    <a:lumMod val="60000"/>
                    <a:lumOff val="40000"/>
                  </a:schemeClr>
                </a:solidFill>
                <a:effectLst/>
                <a:latin typeface="Calibri" panose="020F0502020204030204" pitchFamily="34" charset="0"/>
                <a:ea typeface="Times New Roman" panose="02020603050405020304" pitchFamily="18" charset="0"/>
              </a:rPr>
              <a:t>E</a:t>
            </a:r>
            <a:r>
              <a:rPr lang="en-GB" sz="1800" dirty="0">
                <a:effectLst/>
                <a:latin typeface="Calibri" panose="020F0502020204030204" pitchFamily="34" charset="0"/>
                <a:ea typeface="Times New Roman" panose="02020603050405020304" pitchFamily="18" charset="0"/>
              </a:rPr>
              <a:t>ducation Recovery relies on teachers and teachers should be able to rely on fair and reasonable pay increases.</a:t>
            </a:r>
            <a:endParaRPr lang="en-GB" sz="1800" dirty="0">
              <a:effectLst/>
              <a:latin typeface="Calibri" panose="020F0502020204030204" pitchFamily="34" charset="0"/>
              <a:ea typeface="Calibri" panose="020F0502020204030204" pitchFamily="34" charset="0"/>
            </a:endParaRPr>
          </a:p>
          <a:p>
            <a:pPr marL="342900" lvl="0" indent="-342900">
              <a:lnSpc>
                <a:spcPct val="115000"/>
              </a:lnSpc>
              <a:buFont typeface="Symbol" panose="05050102010706020507" pitchFamily="18" charset="2"/>
              <a:buChar char=""/>
            </a:pPr>
            <a:r>
              <a:rPr lang="en-GB" sz="1800" b="1" dirty="0">
                <a:solidFill>
                  <a:schemeClr val="accent3">
                    <a:lumMod val="60000"/>
                    <a:lumOff val="40000"/>
                  </a:schemeClr>
                </a:solidFill>
                <a:effectLst/>
                <a:latin typeface="Calibri" panose="020F0502020204030204" pitchFamily="34" charset="0"/>
                <a:ea typeface="Times New Roman" panose="02020603050405020304" pitchFamily="18" charset="0"/>
              </a:rPr>
              <a:t>C</a:t>
            </a:r>
            <a:r>
              <a:rPr lang="en-GB" sz="1800" dirty="0">
                <a:effectLst/>
                <a:latin typeface="Calibri" panose="020F0502020204030204" pitchFamily="34" charset="0"/>
                <a:ea typeface="Times New Roman" panose="02020603050405020304" pitchFamily="18" charset="0"/>
              </a:rPr>
              <a:t>ost of living: As we move into 2022 the </a:t>
            </a:r>
            <a:r>
              <a:rPr lang="en-GB" sz="1800" b="1" dirty="0">
                <a:effectLst/>
                <a:latin typeface="Calibri" panose="020F0502020204030204" pitchFamily="34" charset="0"/>
                <a:ea typeface="Times New Roman" panose="02020603050405020304" pitchFamily="18" charset="0"/>
              </a:rPr>
              <a:t>cost-of-living crisis</a:t>
            </a:r>
            <a:r>
              <a:rPr lang="en-GB" sz="1800" dirty="0">
                <a:effectLst/>
                <a:latin typeface="Calibri" panose="020F0502020204030204" pitchFamily="34" charset="0"/>
                <a:ea typeface="Times New Roman" panose="02020603050405020304" pitchFamily="18" charset="0"/>
              </a:rPr>
              <a:t> is hitting hard with inflation and interest rates both on the rise. April’s National Insurance increase will further erode teachers’ pay. </a:t>
            </a:r>
            <a:endParaRPr lang="en-GB" sz="1800" dirty="0">
              <a:effectLst/>
              <a:latin typeface="Calibri" panose="020F0502020204030204" pitchFamily="34" charset="0"/>
              <a:ea typeface="Calibri" panose="020F0502020204030204" pitchFamily="34" charset="0"/>
            </a:endParaRPr>
          </a:p>
          <a:p>
            <a:pPr marL="342900" lvl="0" indent="-342900">
              <a:lnSpc>
                <a:spcPct val="115000"/>
              </a:lnSpc>
              <a:buFont typeface="Symbol" panose="05050102010706020507" pitchFamily="18" charset="2"/>
              <a:buChar char=""/>
            </a:pPr>
            <a:r>
              <a:rPr lang="en-GB" sz="1800" b="1" dirty="0">
                <a:solidFill>
                  <a:schemeClr val="accent3">
                    <a:lumMod val="60000"/>
                    <a:lumOff val="40000"/>
                  </a:schemeClr>
                </a:solidFill>
                <a:effectLst/>
                <a:latin typeface="Calibri" panose="020F0502020204030204" pitchFamily="34" charset="0"/>
                <a:ea typeface="Times New Roman" panose="02020603050405020304" pitchFamily="18" charset="0"/>
              </a:rPr>
              <a:t>T</a:t>
            </a:r>
            <a:r>
              <a:rPr lang="en-GB" sz="1800" b="1" dirty="0">
                <a:effectLst/>
                <a:latin typeface="Calibri" panose="020F0502020204030204" pitchFamily="34" charset="0"/>
                <a:ea typeface="Times New Roman" panose="02020603050405020304" pitchFamily="18" charset="0"/>
              </a:rPr>
              <a:t>i</a:t>
            </a:r>
            <a:r>
              <a:rPr lang="en-GB" sz="1800" dirty="0">
                <a:effectLst/>
                <a:latin typeface="Calibri" panose="020F0502020204030204" pitchFamily="34" charset="0"/>
                <a:ea typeface="Times New Roman" panose="02020603050405020304" pitchFamily="18" charset="0"/>
              </a:rPr>
              <a:t>me for serious negotiation!</a:t>
            </a:r>
            <a:endParaRPr lang="en-GB" dirty="0"/>
          </a:p>
        </p:txBody>
      </p:sp>
    </p:spTree>
    <p:extLst>
      <p:ext uri="{BB962C8B-B14F-4D97-AF65-F5344CB8AC3E}">
        <p14:creationId xmlns:p14="http://schemas.microsoft.com/office/powerpoint/2010/main" val="3335224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3933B6A-73EE-4094-9D31-4E1733FD4694}"/>
              </a:ext>
            </a:extLst>
          </p:cNvPr>
          <p:cNvSpPr>
            <a:spLocks noGrp="1"/>
          </p:cNvSpPr>
          <p:nvPr>
            <p:ph type="title"/>
          </p:nvPr>
        </p:nvSpPr>
        <p:spPr>
          <a:xfrm>
            <a:off x="1188069" y="381935"/>
            <a:ext cx="4008583" cy="5974414"/>
          </a:xfrm>
        </p:spPr>
        <p:txBody>
          <a:bodyPr anchor="ctr">
            <a:normAutofit/>
          </a:bodyPr>
          <a:lstStyle/>
          <a:p>
            <a:r>
              <a:rPr lang="en-GB" sz="6800" dirty="0">
                <a:solidFill>
                  <a:srgbClr val="FFFFFF"/>
                </a:solidFill>
              </a:rPr>
              <a:t>Fixed Term Temporary Contracts</a:t>
            </a:r>
          </a:p>
        </p:txBody>
      </p:sp>
      <p:grpSp>
        <p:nvGrpSpPr>
          <p:cNvPr id="13" name="Group 12">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4"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5"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4" name="Rectangle 1">
            <a:extLst>
              <a:ext uri="{FF2B5EF4-FFF2-40B4-BE49-F238E27FC236}">
                <a16:creationId xmlns:a16="http://schemas.microsoft.com/office/drawing/2014/main" id="{E0657F15-B2C0-4489-8CED-4A69E75919E3}"/>
              </a:ext>
            </a:extLst>
          </p:cNvPr>
          <p:cNvSpPr>
            <a:spLocks noGrp="1" noChangeArrowheads="1"/>
          </p:cNvSpPr>
          <p:nvPr>
            <p:ph idx="1"/>
          </p:nvPr>
        </p:nvSpPr>
        <p:spPr bwMode="auto">
          <a:xfrm>
            <a:off x="6297233" y="518400"/>
            <a:ext cx="4771607" cy="5837949"/>
          </a:xfrm>
          <a:prstGeom prst="rect">
            <a:avLst/>
          </a:prstGeo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317400" tIns="45720" rIns="91440" bIns="15870" numCol="1" anchor="ctr" anchorCtr="0" compatLnSpc="1">
            <a:prstTxWarp prst="textNoShape">
              <a:avLst/>
            </a:prstTxWarp>
            <a:normAutofit/>
          </a:bodyPr>
          <a:lstStyle/>
          <a:p>
            <a:pPr marL="0" marR="0" lvl="0" indent="0" defTabSz="914400" rtl="0" eaLnBrk="0" fontAlgn="base" latinLnBrk="0" hangingPunct="0">
              <a:spcBef>
                <a:spcPct val="0"/>
              </a:spcBef>
              <a:spcAft>
                <a:spcPts val="600"/>
              </a:spcAft>
              <a:buClrTx/>
              <a:buSzTx/>
              <a:buFontTx/>
              <a:buNone/>
              <a:tabLst/>
            </a:pPr>
            <a:r>
              <a:rPr lang="en-GB" sz="2000" b="0" i="0" dirty="0">
                <a:solidFill>
                  <a:schemeClr val="tx1">
                    <a:alpha val="80000"/>
                  </a:schemeClr>
                </a:solidFill>
                <a:effectLst/>
                <a:latin typeface="Arial" panose="020B0604020202020204" pitchFamily="34" charset="0"/>
              </a:rPr>
              <a:t>A fixed term temporary contract will have a </a:t>
            </a:r>
            <a:r>
              <a:rPr lang="en-GB" sz="2000" b="1" i="0" dirty="0">
                <a:solidFill>
                  <a:schemeClr val="tx1">
                    <a:alpha val="80000"/>
                  </a:schemeClr>
                </a:solidFill>
                <a:effectLst/>
                <a:latin typeface="Arial" panose="020B0604020202020204" pitchFamily="34" charset="0"/>
              </a:rPr>
              <a:t>clear end date</a:t>
            </a:r>
            <a:r>
              <a:rPr lang="en-GB" sz="2000" b="0" i="0" dirty="0">
                <a:solidFill>
                  <a:schemeClr val="tx1">
                    <a:alpha val="80000"/>
                  </a:schemeClr>
                </a:solidFill>
                <a:effectLst/>
                <a:latin typeface="Arial" panose="020B0604020202020204" pitchFamily="34" charset="0"/>
              </a:rPr>
              <a:t>. The use of a fixed term temporary appointment may be made in a number of circumstances including the following:</a:t>
            </a:r>
          </a:p>
          <a:p>
            <a:pPr marL="0" marR="0" lvl="0" indent="0" defTabSz="914400" rtl="0" eaLnBrk="0" fontAlgn="base" latinLnBrk="0" hangingPunct="0">
              <a:spcBef>
                <a:spcPct val="0"/>
              </a:spcBef>
              <a:spcAft>
                <a:spcPts val="600"/>
              </a:spcAft>
              <a:buClrTx/>
              <a:buSzTx/>
              <a:buFontTx/>
              <a:buNone/>
              <a:tabLst/>
            </a:pPr>
            <a:endParaRPr kumimoji="0" lang="en-GB" altLang="en-US" sz="2000" u="none" strike="noStrike" cap="none" normalizeH="0" baseline="0" dirty="0">
              <a:ln>
                <a:noFill/>
              </a:ln>
              <a:solidFill>
                <a:schemeClr val="tx1">
                  <a:alpha val="80000"/>
                </a:schemeClr>
              </a:solidFill>
              <a:latin typeface="Arial" panose="020B0604020202020204" pitchFamily="34" charset="0"/>
            </a:endParaRPr>
          </a:p>
          <a:p>
            <a:pPr marL="0" marR="0" lvl="0" indent="0" defTabSz="914400" rtl="0" eaLnBrk="0" fontAlgn="base" latinLnBrk="0" hangingPunct="0">
              <a:spcBef>
                <a:spcPct val="0"/>
              </a:spcBef>
              <a:spcAft>
                <a:spcPts val="600"/>
              </a:spcAft>
              <a:buClrTx/>
              <a:buSzTx/>
              <a:buFontTx/>
              <a:buNone/>
              <a:tabLst/>
            </a:pPr>
            <a:r>
              <a:rPr kumimoji="0" lang="en-US" altLang="en-US" sz="2000" b="0" i="0" u="none" strike="noStrike" cap="none" normalizeH="0" baseline="0" dirty="0">
                <a:ln>
                  <a:noFill/>
                </a:ln>
                <a:solidFill>
                  <a:schemeClr val="tx1">
                    <a:alpha val="80000"/>
                  </a:schemeClr>
                </a:solidFill>
                <a:effectLst/>
                <a:latin typeface="Arial" panose="020B0604020202020204" pitchFamily="34" charset="0"/>
              </a:rPr>
              <a:t>• </a:t>
            </a:r>
            <a:r>
              <a:rPr kumimoji="0" lang="en-US" altLang="en-US" sz="2000" b="1" i="0" u="none" strike="noStrike" cap="none" normalizeH="0" baseline="0" dirty="0">
                <a:ln>
                  <a:noFill/>
                </a:ln>
                <a:solidFill>
                  <a:schemeClr val="tx1">
                    <a:alpha val="80000"/>
                  </a:schemeClr>
                </a:solidFill>
                <a:effectLst/>
                <a:latin typeface="Arial" panose="020B0604020202020204" pitchFamily="34" charset="0"/>
              </a:rPr>
              <a:t>maternity leave;</a:t>
            </a:r>
          </a:p>
          <a:p>
            <a:pPr marL="457200" marR="0" lvl="1" indent="-457200" defTabSz="914400" rtl="0" eaLnBrk="0" fontAlgn="base" latinLnBrk="0" hangingPunct="0">
              <a:spcBef>
                <a:spcPct val="0"/>
              </a:spcBef>
              <a:spcAft>
                <a:spcPts val="600"/>
              </a:spcAft>
              <a:buClrTx/>
              <a:buSzTx/>
              <a:buFontTx/>
              <a:buNone/>
              <a:tabLst/>
            </a:pPr>
            <a:r>
              <a:rPr kumimoji="0" lang="en-US" altLang="en-US" sz="2000" b="1" i="0" u="none" strike="noStrike" cap="none" normalizeH="0" baseline="0" dirty="0">
                <a:ln>
                  <a:noFill/>
                </a:ln>
                <a:solidFill>
                  <a:schemeClr val="tx1">
                    <a:alpha val="80000"/>
                  </a:schemeClr>
                </a:solidFill>
                <a:effectLst/>
                <a:latin typeface="Arial" panose="020B0604020202020204" pitchFamily="34" charset="0"/>
              </a:rPr>
              <a:t>• parental leave;</a:t>
            </a:r>
          </a:p>
          <a:p>
            <a:pPr marL="457200" marR="0" lvl="1" indent="-457200" defTabSz="914400" rtl="0" eaLnBrk="0" fontAlgn="base" latinLnBrk="0" hangingPunct="0">
              <a:spcBef>
                <a:spcPct val="0"/>
              </a:spcBef>
              <a:spcAft>
                <a:spcPts val="600"/>
              </a:spcAft>
              <a:buClrTx/>
              <a:buSzTx/>
              <a:buFontTx/>
              <a:buNone/>
              <a:tabLst/>
            </a:pPr>
            <a:r>
              <a:rPr kumimoji="0" lang="en-US" altLang="en-US" sz="2000" b="1" i="0" u="none" strike="noStrike" cap="none" normalizeH="0" baseline="0" dirty="0">
                <a:ln>
                  <a:noFill/>
                </a:ln>
                <a:solidFill>
                  <a:schemeClr val="tx1">
                    <a:alpha val="80000"/>
                  </a:schemeClr>
                </a:solidFill>
                <a:effectLst/>
                <a:latin typeface="Arial" panose="020B0604020202020204" pitchFamily="34" charset="0"/>
                <a:cs typeface="Arial" panose="020B0604020202020204" pitchFamily="34" charset="0"/>
              </a:rPr>
              <a:t>• adoption leave;</a:t>
            </a:r>
          </a:p>
          <a:p>
            <a:pPr marL="457200" marR="0" lvl="1" indent="-457200" defTabSz="914400" rtl="0" eaLnBrk="0" fontAlgn="base" latinLnBrk="0" hangingPunct="0">
              <a:spcBef>
                <a:spcPct val="0"/>
              </a:spcBef>
              <a:spcAft>
                <a:spcPts val="600"/>
              </a:spcAft>
              <a:buClrTx/>
              <a:buSzTx/>
              <a:buFontTx/>
              <a:buNone/>
              <a:tabLst/>
            </a:pPr>
            <a:r>
              <a:rPr kumimoji="0" lang="en-US" altLang="en-US" sz="2000" b="1" i="0" u="none" strike="noStrike" cap="none" normalizeH="0" baseline="0" dirty="0">
                <a:ln>
                  <a:noFill/>
                </a:ln>
                <a:solidFill>
                  <a:schemeClr val="tx1">
                    <a:alpha val="80000"/>
                  </a:schemeClr>
                </a:solidFill>
                <a:effectLst/>
                <a:latin typeface="Arial" panose="020B0604020202020204" pitchFamily="34" charset="0"/>
                <a:cs typeface="Arial" panose="020B0604020202020204" pitchFamily="34" charset="0"/>
              </a:rPr>
              <a:t>• career break;</a:t>
            </a:r>
          </a:p>
          <a:p>
            <a:pPr marL="457200" marR="0" lvl="1" indent="-457200" defTabSz="914400" rtl="0" eaLnBrk="0" fontAlgn="base" latinLnBrk="0" hangingPunct="0">
              <a:spcBef>
                <a:spcPct val="0"/>
              </a:spcBef>
              <a:spcAft>
                <a:spcPts val="600"/>
              </a:spcAft>
              <a:buClrTx/>
              <a:buSzTx/>
              <a:buFontTx/>
              <a:buNone/>
              <a:tabLst/>
            </a:pPr>
            <a:r>
              <a:rPr kumimoji="0" lang="en-US" altLang="en-US" sz="2000" b="1" i="0" u="none" strike="noStrike" cap="none" normalizeH="0" baseline="0" dirty="0">
                <a:ln>
                  <a:noFill/>
                </a:ln>
                <a:solidFill>
                  <a:schemeClr val="tx1">
                    <a:alpha val="80000"/>
                  </a:schemeClr>
                </a:solidFill>
                <a:effectLst/>
                <a:latin typeface="Arial" panose="020B0604020202020204" pitchFamily="34" charset="0"/>
                <a:cs typeface="Arial" panose="020B0604020202020204" pitchFamily="34" charset="0"/>
              </a:rPr>
              <a:t>• long term sickness absence;</a:t>
            </a:r>
          </a:p>
          <a:p>
            <a:pPr marL="457200" marR="0" lvl="1" indent="-457200" defTabSz="914400" rtl="0" eaLnBrk="0" fontAlgn="base" latinLnBrk="0" hangingPunct="0">
              <a:spcBef>
                <a:spcPct val="0"/>
              </a:spcBef>
              <a:spcAft>
                <a:spcPts val="600"/>
              </a:spcAft>
              <a:buClrTx/>
              <a:buSzTx/>
              <a:buFontTx/>
              <a:buNone/>
              <a:tabLst/>
            </a:pPr>
            <a:r>
              <a:rPr kumimoji="0" lang="en-US" altLang="en-US" sz="2000" b="1" i="0" u="none" strike="noStrike" cap="none" normalizeH="0" baseline="0" dirty="0">
                <a:ln>
                  <a:noFill/>
                </a:ln>
                <a:solidFill>
                  <a:schemeClr val="tx1">
                    <a:alpha val="80000"/>
                  </a:schemeClr>
                </a:solidFill>
                <a:effectLst/>
                <a:latin typeface="Arial" panose="020B0604020202020204" pitchFamily="34" charset="0"/>
                <a:cs typeface="Arial" panose="020B0604020202020204" pitchFamily="34" charset="0"/>
              </a:rPr>
              <a:t>• secondment;</a:t>
            </a:r>
          </a:p>
          <a:p>
            <a:pPr marL="457200" marR="0" lvl="1" indent="-457200" defTabSz="914400" rtl="0" eaLnBrk="0" fontAlgn="base" latinLnBrk="0" hangingPunct="0">
              <a:spcBef>
                <a:spcPct val="0"/>
              </a:spcBef>
              <a:spcAft>
                <a:spcPts val="600"/>
              </a:spcAft>
              <a:buClrTx/>
              <a:buSzTx/>
              <a:buFontTx/>
              <a:buNone/>
              <a:tabLst/>
            </a:pPr>
            <a:r>
              <a:rPr kumimoji="0" lang="en-US" altLang="en-US" sz="2000" b="1" i="0" u="none" strike="noStrike" cap="none" normalizeH="0" baseline="0" dirty="0">
                <a:ln>
                  <a:noFill/>
                </a:ln>
                <a:solidFill>
                  <a:schemeClr val="tx1">
                    <a:alpha val="80000"/>
                  </a:schemeClr>
                </a:solidFill>
                <a:effectLst/>
                <a:latin typeface="Arial" panose="020B0604020202020204" pitchFamily="34" charset="0"/>
                <a:cs typeface="Arial" panose="020B0604020202020204" pitchFamily="34" charset="0"/>
              </a:rPr>
              <a:t>• sabbaticals</a:t>
            </a:r>
          </a:p>
          <a:p>
            <a:pPr marL="457200" marR="0" lvl="1" indent="-457200" defTabSz="914400" rtl="0" eaLnBrk="0" fontAlgn="base" latinLnBrk="0" hangingPunct="0">
              <a:spcBef>
                <a:spcPct val="0"/>
              </a:spcBef>
              <a:spcAft>
                <a:spcPts val="600"/>
              </a:spcAft>
              <a:buClrTx/>
              <a:buSzTx/>
              <a:buFontTx/>
              <a:buNone/>
              <a:tabLst/>
            </a:pPr>
            <a:r>
              <a:rPr kumimoji="0" lang="en-US" altLang="en-US" sz="2000" b="1" i="0" u="none" strike="noStrike" cap="none" normalizeH="0" baseline="0" dirty="0">
                <a:ln>
                  <a:noFill/>
                </a:ln>
                <a:solidFill>
                  <a:schemeClr val="tx1">
                    <a:alpha val="80000"/>
                  </a:schemeClr>
                </a:solidFill>
                <a:effectLst/>
                <a:latin typeface="Arial" panose="020B0604020202020204" pitchFamily="34" charset="0"/>
                <a:cs typeface="Arial" panose="020B0604020202020204" pitchFamily="34" charset="0"/>
              </a:rPr>
              <a:t>• staffing from time limited funding; and</a:t>
            </a:r>
          </a:p>
          <a:p>
            <a:pPr marL="457200" marR="0" lvl="1" indent="-457200" defTabSz="914400" rtl="0" eaLnBrk="0" fontAlgn="base" latinLnBrk="0" hangingPunct="0">
              <a:spcBef>
                <a:spcPct val="0"/>
              </a:spcBef>
              <a:spcAft>
                <a:spcPts val="600"/>
              </a:spcAft>
              <a:buClrTx/>
              <a:buSzTx/>
              <a:buFontTx/>
              <a:buNone/>
              <a:tabLst/>
            </a:pPr>
            <a:r>
              <a:rPr kumimoji="0" lang="en-US" altLang="en-US" sz="2000" b="1" i="0" u="none" strike="noStrike" cap="none" normalizeH="0" baseline="0" dirty="0">
                <a:ln>
                  <a:noFill/>
                </a:ln>
                <a:solidFill>
                  <a:schemeClr val="tx1">
                    <a:alpha val="80000"/>
                  </a:schemeClr>
                </a:solidFill>
                <a:effectLst/>
                <a:latin typeface="Arial" panose="020B0604020202020204" pitchFamily="34" charset="0"/>
                <a:cs typeface="Arial" panose="020B0604020202020204" pitchFamily="34" charset="0"/>
              </a:rPr>
              <a:t>• pattern of recurrent work</a:t>
            </a:r>
          </a:p>
          <a:p>
            <a:pPr marL="0" marR="0" lvl="0" indent="0" defTabSz="914400" rtl="0" eaLnBrk="0" fontAlgn="base" latinLnBrk="0" hangingPunct="0">
              <a:spcBef>
                <a:spcPct val="0"/>
              </a:spcBef>
              <a:spcAft>
                <a:spcPts val="600"/>
              </a:spcAft>
              <a:buClrTx/>
              <a:buSzTx/>
              <a:buFontTx/>
              <a:buNone/>
              <a:tabLst/>
            </a:pPr>
            <a:endParaRPr kumimoji="0" lang="en-US" altLang="en-US" sz="2000" b="0" i="0" u="none" strike="noStrike" cap="none" normalizeH="0" baseline="0" dirty="0">
              <a:ln>
                <a:noFill/>
              </a:ln>
              <a:solidFill>
                <a:schemeClr val="tx1">
                  <a:alpha val="80000"/>
                </a:schemeClr>
              </a:solidFill>
              <a:effectLst/>
              <a:latin typeface="Arial" panose="020B0604020202020204" pitchFamily="34" charset="0"/>
            </a:endParaRPr>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2394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A08680-6A4D-433F-A06C-BB57BB729A93}"/>
              </a:ext>
            </a:extLst>
          </p:cNvPr>
          <p:cNvSpPr>
            <a:spLocks noGrp="1"/>
          </p:cNvSpPr>
          <p:nvPr>
            <p:ph type="title"/>
          </p:nvPr>
        </p:nvSpPr>
        <p:spPr>
          <a:xfrm>
            <a:off x="406585" y="745958"/>
            <a:ext cx="10066122" cy="1298448"/>
          </a:xfrm>
        </p:spPr>
        <p:txBody>
          <a:bodyPr anchor="b">
            <a:normAutofit fontScale="90000"/>
          </a:bodyPr>
          <a:lstStyle/>
          <a:p>
            <a:r>
              <a:rPr lang="en-GB" sz="6000" b="1" dirty="0"/>
              <a:t>Permanent and Fixed Term Contracts: Pay</a:t>
            </a:r>
            <a:br>
              <a:rPr lang="en-GB" b="1" dirty="0"/>
            </a:br>
            <a:endParaRPr lang="en-GB" dirty="0"/>
          </a:p>
        </p:txBody>
      </p:sp>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9379348-F479-4B42-BE0D-E8D5C499DCE8}"/>
              </a:ext>
            </a:extLst>
          </p:cNvPr>
          <p:cNvSpPr>
            <a:spLocks noGrp="1"/>
          </p:cNvSpPr>
          <p:nvPr>
            <p:ph idx="1"/>
          </p:nvPr>
        </p:nvSpPr>
        <p:spPr>
          <a:xfrm>
            <a:off x="406585" y="2599509"/>
            <a:ext cx="5281098" cy="3639450"/>
          </a:xfrm>
        </p:spPr>
        <p:txBody>
          <a:bodyPr anchor="ctr">
            <a:normAutofit fontScale="92500" lnSpcReduction="10000"/>
          </a:bodyPr>
          <a:lstStyle/>
          <a:p>
            <a:r>
              <a:rPr lang="en-GB" sz="2400" b="1" dirty="0"/>
              <a:t>Those engaged on fixed term contracts are paid in the same manner as those on permanent contracts</a:t>
            </a:r>
            <a:r>
              <a:rPr lang="en-GB" sz="2400" dirty="0"/>
              <a:t>.</a:t>
            </a:r>
          </a:p>
          <a:p>
            <a:endParaRPr lang="en-GB" sz="2400" dirty="0"/>
          </a:p>
          <a:p>
            <a:r>
              <a:rPr lang="en-GB" sz="2400" dirty="0"/>
              <a:t>The details on how teachers’ pay is calculated are contained in the </a:t>
            </a:r>
            <a:r>
              <a:rPr lang="en-GB" sz="2400" b="1" dirty="0"/>
              <a:t>Part 2, Appendix 2.19 (National Pay and Leave Specification of the SNCT Handbook</a:t>
            </a:r>
            <a:r>
              <a:rPr lang="en-GB" sz="2400" dirty="0"/>
              <a:t>). A link to this can be found below. </a:t>
            </a:r>
          </a:p>
          <a:p>
            <a:endParaRPr lang="en-GB" sz="2400" dirty="0"/>
          </a:p>
          <a:p>
            <a:r>
              <a:rPr lang="en-GB" sz="2400" dirty="0">
                <a:hlinkClick r:id="rId3"/>
              </a:rPr>
              <a:t>SNCT Handbook, Part 2, Appendix 2.19 </a:t>
            </a:r>
            <a:endParaRPr lang="en-GB" sz="2400" dirty="0"/>
          </a:p>
          <a:p>
            <a:endParaRPr lang="en-GB" sz="2000" dirty="0"/>
          </a:p>
        </p:txBody>
      </p:sp>
      <p:sp>
        <p:nvSpPr>
          <p:cNvPr id="15" name="Rectangle 14">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10">
            <a:extLst>
              <a:ext uri="{FF2B5EF4-FFF2-40B4-BE49-F238E27FC236}">
                <a16:creationId xmlns:a16="http://schemas.microsoft.com/office/drawing/2014/main" id="{3C500303-0C76-4853-A442-E45395D7A1F0}"/>
              </a:ext>
            </a:extLst>
          </p:cNvPr>
          <p:cNvGraphicFramePr>
            <a:graphicFrameLocks noGrp="1"/>
          </p:cNvGraphicFramePr>
          <p:nvPr>
            <p:extLst>
              <p:ext uri="{D42A27DB-BD31-4B8C-83A1-F6EECF244321}">
                <p14:modId xmlns:p14="http://schemas.microsoft.com/office/powerpoint/2010/main" val="1635512261"/>
              </p:ext>
            </p:extLst>
          </p:nvPr>
        </p:nvGraphicFramePr>
        <p:xfrm>
          <a:off x="5911532" y="2709249"/>
          <a:ext cx="5150277" cy="3264261"/>
        </p:xfrm>
        <a:graphic>
          <a:graphicData uri="http://schemas.openxmlformats.org/drawingml/2006/table">
            <a:tbl>
              <a:tblPr firstRow="1" bandRow="1">
                <a:tableStyleId>{8799B23B-EC83-4686-B30A-512413B5E67A}</a:tableStyleId>
              </a:tblPr>
              <a:tblGrid>
                <a:gridCol w="2224946">
                  <a:extLst>
                    <a:ext uri="{9D8B030D-6E8A-4147-A177-3AD203B41FA5}">
                      <a16:colId xmlns:a16="http://schemas.microsoft.com/office/drawing/2014/main" val="1597036315"/>
                    </a:ext>
                  </a:extLst>
                </a:gridCol>
                <a:gridCol w="2925331">
                  <a:extLst>
                    <a:ext uri="{9D8B030D-6E8A-4147-A177-3AD203B41FA5}">
                      <a16:colId xmlns:a16="http://schemas.microsoft.com/office/drawing/2014/main" val="1649865309"/>
                    </a:ext>
                  </a:extLst>
                </a:gridCol>
              </a:tblGrid>
              <a:tr h="466323">
                <a:tc>
                  <a:txBody>
                    <a:bodyPr/>
                    <a:lstStyle/>
                    <a:p>
                      <a:r>
                        <a:rPr lang="en-GB" sz="2100"/>
                        <a:t>Pay Point</a:t>
                      </a:r>
                    </a:p>
                  </a:txBody>
                  <a:tcPr marL="105982" marR="105982" marT="52991" marB="52991"/>
                </a:tc>
                <a:tc>
                  <a:txBody>
                    <a:bodyPr/>
                    <a:lstStyle/>
                    <a:p>
                      <a:r>
                        <a:rPr lang="en-GB" sz="2100"/>
                        <a:t>Annual Salary</a:t>
                      </a:r>
                    </a:p>
                  </a:txBody>
                  <a:tcPr marL="105982" marR="105982" marT="52991" marB="52991"/>
                </a:tc>
                <a:extLst>
                  <a:ext uri="{0D108BD9-81ED-4DB2-BD59-A6C34878D82A}">
                    <a16:rowId xmlns:a16="http://schemas.microsoft.com/office/drawing/2014/main" val="212173682"/>
                  </a:ext>
                </a:extLst>
              </a:tr>
              <a:tr h="466323">
                <a:tc>
                  <a:txBody>
                    <a:bodyPr/>
                    <a:lstStyle/>
                    <a:p>
                      <a:r>
                        <a:rPr lang="en-GB" sz="2100"/>
                        <a:t>0</a:t>
                      </a:r>
                    </a:p>
                  </a:txBody>
                  <a:tcPr marL="105982" marR="105982" marT="52991" marB="52991"/>
                </a:tc>
                <a:tc>
                  <a:txBody>
                    <a:bodyPr/>
                    <a:lstStyle/>
                    <a:p>
                      <a:r>
                        <a:rPr lang="en-GB" sz="2100"/>
                        <a:t>27,498</a:t>
                      </a:r>
                    </a:p>
                  </a:txBody>
                  <a:tcPr marL="105982" marR="105982" marT="52991" marB="52991"/>
                </a:tc>
                <a:extLst>
                  <a:ext uri="{0D108BD9-81ED-4DB2-BD59-A6C34878D82A}">
                    <a16:rowId xmlns:a16="http://schemas.microsoft.com/office/drawing/2014/main" val="2629854563"/>
                  </a:ext>
                </a:extLst>
              </a:tr>
              <a:tr h="466323">
                <a:tc>
                  <a:txBody>
                    <a:bodyPr/>
                    <a:lstStyle/>
                    <a:p>
                      <a:r>
                        <a:rPr lang="en-GB" sz="2100"/>
                        <a:t>1</a:t>
                      </a:r>
                    </a:p>
                  </a:txBody>
                  <a:tcPr marL="105982" marR="105982" marT="52991" marB="52991"/>
                </a:tc>
                <a:tc>
                  <a:txBody>
                    <a:bodyPr/>
                    <a:lstStyle/>
                    <a:p>
                      <a:r>
                        <a:rPr lang="en-GB" sz="2100"/>
                        <a:t>32,994</a:t>
                      </a:r>
                    </a:p>
                  </a:txBody>
                  <a:tcPr marL="105982" marR="105982" marT="52991" marB="52991"/>
                </a:tc>
                <a:extLst>
                  <a:ext uri="{0D108BD9-81ED-4DB2-BD59-A6C34878D82A}">
                    <a16:rowId xmlns:a16="http://schemas.microsoft.com/office/drawing/2014/main" val="997760395"/>
                  </a:ext>
                </a:extLst>
              </a:tr>
              <a:tr h="466323">
                <a:tc>
                  <a:txBody>
                    <a:bodyPr/>
                    <a:lstStyle/>
                    <a:p>
                      <a:r>
                        <a:rPr lang="en-GB" sz="2100"/>
                        <a:t>2</a:t>
                      </a:r>
                    </a:p>
                  </a:txBody>
                  <a:tcPr marL="105982" marR="105982" marT="52991" marB="52991"/>
                </a:tc>
                <a:tc>
                  <a:txBody>
                    <a:bodyPr/>
                    <a:lstStyle/>
                    <a:p>
                      <a:r>
                        <a:rPr lang="en-GB" sz="2100"/>
                        <a:t>34,863</a:t>
                      </a:r>
                    </a:p>
                  </a:txBody>
                  <a:tcPr marL="105982" marR="105982" marT="52991" marB="52991"/>
                </a:tc>
                <a:extLst>
                  <a:ext uri="{0D108BD9-81ED-4DB2-BD59-A6C34878D82A}">
                    <a16:rowId xmlns:a16="http://schemas.microsoft.com/office/drawing/2014/main" val="2350086593"/>
                  </a:ext>
                </a:extLst>
              </a:tr>
              <a:tr h="466323">
                <a:tc>
                  <a:txBody>
                    <a:bodyPr/>
                    <a:lstStyle/>
                    <a:p>
                      <a:r>
                        <a:rPr lang="en-GB" sz="2100"/>
                        <a:t>3</a:t>
                      </a:r>
                    </a:p>
                  </a:txBody>
                  <a:tcPr marL="105982" marR="105982" marT="52991" marB="52991"/>
                </a:tc>
                <a:tc>
                  <a:txBody>
                    <a:bodyPr/>
                    <a:lstStyle/>
                    <a:p>
                      <a:r>
                        <a:rPr lang="en-GB" sz="2100"/>
                        <a:t>36,891</a:t>
                      </a:r>
                    </a:p>
                  </a:txBody>
                  <a:tcPr marL="105982" marR="105982" marT="52991" marB="52991"/>
                </a:tc>
                <a:extLst>
                  <a:ext uri="{0D108BD9-81ED-4DB2-BD59-A6C34878D82A}">
                    <a16:rowId xmlns:a16="http://schemas.microsoft.com/office/drawing/2014/main" val="1999672601"/>
                  </a:ext>
                </a:extLst>
              </a:tr>
              <a:tr h="466323">
                <a:tc>
                  <a:txBody>
                    <a:bodyPr/>
                    <a:lstStyle/>
                    <a:p>
                      <a:r>
                        <a:rPr lang="en-GB" sz="2100"/>
                        <a:t>4</a:t>
                      </a:r>
                    </a:p>
                  </a:txBody>
                  <a:tcPr marL="105982" marR="105982" marT="52991" marB="52991"/>
                </a:tc>
                <a:tc>
                  <a:txBody>
                    <a:bodyPr/>
                    <a:lstStyle/>
                    <a:p>
                      <a:r>
                        <a:rPr lang="en-GB" sz="2100"/>
                        <a:t>39,231</a:t>
                      </a:r>
                    </a:p>
                  </a:txBody>
                  <a:tcPr marL="105982" marR="105982" marT="52991" marB="52991"/>
                </a:tc>
                <a:extLst>
                  <a:ext uri="{0D108BD9-81ED-4DB2-BD59-A6C34878D82A}">
                    <a16:rowId xmlns:a16="http://schemas.microsoft.com/office/drawing/2014/main" val="3296881707"/>
                  </a:ext>
                </a:extLst>
              </a:tr>
              <a:tr h="466323">
                <a:tc>
                  <a:txBody>
                    <a:bodyPr/>
                    <a:lstStyle/>
                    <a:p>
                      <a:r>
                        <a:rPr lang="en-GB" sz="2100"/>
                        <a:t>5</a:t>
                      </a:r>
                    </a:p>
                  </a:txBody>
                  <a:tcPr marL="105982" marR="105982" marT="52991" marB="52991"/>
                </a:tc>
                <a:tc>
                  <a:txBody>
                    <a:bodyPr/>
                    <a:lstStyle/>
                    <a:p>
                      <a:r>
                        <a:rPr lang="en-GB" sz="2100" dirty="0"/>
                        <a:t>41,412</a:t>
                      </a:r>
                    </a:p>
                  </a:txBody>
                  <a:tcPr marL="105982" marR="105982" marT="52991" marB="52991"/>
                </a:tc>
                <a:extLst>
                  <a:ext uri="{0D108BD9-81ED-4DB2-BD59-A6C34878D82A}">
                    <a16:rowId xmlns:a16="http://schemas.microsoft.com/office/drawing/2014/main" val="3348994072"/>
                  </a:ext>
                </a:extLst>
              </a:tr>
            </a:tbl>
          </a:graphicData>
        </a:graphic>
      </p:graphicFrame>
      <p:pic>
        <p:nvPicPr>
          <p:cNvPr id="10" name="Picture 9">
            <a:extLst>
              <a:ext uri="{FF2B5EF4-FFF2-40B4-BE49-F238E27FC236}">
                <a16:creationId xmlns:a16="http://schemas.microsoft.com/office/drawing/2014/main" id="{FBDC4DCC-E2EC-460B-B0BE-899D99580E3D}"/>
              </a:ext>
            </a:extLst>
          </p:cNvPr>
          <p:cNvPicPr>
            <a:picLocks noChangeAspect="1"/>
          </p:cNvPicPr>
          <p:nvPr/>
        </p:nvPicPr>
        <p:blipFill>
          <a:blip r:embed="rId4"/>
          <a:stretch>
            <a:fillRect/>
          </a:stretch>
        </p:blipFill>
        <p:spPr>
          <a:xfrm>
            <a:off x="7927759" y="114711"/>
            <a:ext cx="3691131" cy="1835283"/>
          </a:xfrm>
          <a:prstGeom prst="rect">
            <a:avLst/>
          </a:prstGeom>
        </p:spPr>
      </p:pic>
    </p:spTree>
    <p:extLst>
      <p:ext uri="{BB962C8B-B14F-4D97-AF65-F5344CB8AC3E}">
        <p14:creationId xmlns:p14="http://schemas.microsoft.com/office/powerpoint/2010/main" val="2820544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D25F302-27C5-414F-97F8-6EA0A6C02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a:extLst>
              <a:ext uri="{FF2B5EF4-FFF2-40B4-BE49-F238E27FC236}">
                <a16:creationId xmlns:a16="http://schemas.microsoft.com/office/drawing/2014/main" id="{830A36F8-48C2-4842-A87B-8CE8DF4E7F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8F451A30-466B-4996-9BA5-CD6ABCC6D5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AEEC84-C497-47AC-AAE5-5A4A03729340}"/>
              </a:ext>
            </a:extLst>
          </p:cNvPr>
          <p:cNvSpPr>
            <a:spLocks noGrp="1"/>
          </p:cNvSpPr>
          <p:nvPr>
            <p:ph type="title"/>
          </p:nvPr>
        </p:nvSpPr>
        <p:spPr>
          <a:xfrm>
            <a:off x="1786856" y="1048624"/>
            <a:ext cx="8717544" cy="974974"/>
          </a:xfrm>
        </p:spPr>
        <p:txBody>
          <a:bodyPr>
            <a:normAutofit fontScale="90000"/>
          </a:bodyPr>
          <a:lstStyle/>
          <a:p>
            <a:r>
              <a:rPr lang="en-GB" sz="4700" b="1" dirty="0"/>
              <a:t>SNCT Codes of Practice for Supply Teachers</a:t>
            </a:r>
            <a:br>
              <a:rPr lang="en-GB" sz="4700" b="1" dirty="0"/>
            </a:br>
            <a:endParaRPr lang="en-GB" sz="4700" dirty="0"/>
          </a:p>
        </p:txBody>
      </p:sp>
      <p:sp>
        <p:nvSpPr>
          <p:cNvPr id="3" name="Content Placeholder 2">
            <a:extLst>
              <a:ext uri="{FF2B5EF4-FFF2-40B4-BE49-F238E27FC236}">
                <a16:creationId xmlns:a16="http://schemas.microsoft.com/office/drawing/2014/main" id="{392B1C40-29B0-4360-8022-6709CDDD248C}"/>
              </a:ext>
            </a:extLst>
          </p:cNvPr>
          <p:cNvSpPr>
            <a:spLocks noGrp="1"/>
          </p:cNvSpPr>
          <p:nvPr>
            <p:ph idx="1"/>
          </p:nvPr>
        </p:nvSpPr>
        <p:spPr>
          <a:xfrm>
            <a:off x="4651688" y="2072006"/>
            <a:ext cx="5737691" cy="3426451"/>
          </a:xfrm>
        </p:spPr>
        <p:txBody>
          <a:bodyPr anchor="t">
            <a:normAutofit fontScale="92500" lnSpcReduction="10000"/>
          </a:bodyPr>
          <a:lstStyle/>
          <a:p>
            <a:r>
              <a:rPr lang="en-GB" sz="2400" dirty="0"/>
              <a:t>Local authorities as employers are</a:t>
            </a:r>
            <a:r>
              <a:rPr lang="en-GB" sz="2400" b="1" dirty="0"/>
              <a:t> required </a:t>
            </a:r>
            <a:r>
              <a:rPr lang="en-GB" sz="2400" dirty="0"/>
              <a:t>to draw attention to the two main SNCT </a:t>
            </a:r>
            <a:r>
              <a:rPr lang="en-GB" sz="2400" b="1" dirty="0"/>
              <a:t>Codes of Practice </a:t>
            </a:r>
            <a:r>
              <a:rPr lang="en-GB" sz="2400" dirty="0"/>
              <a:t>of relevance to those engaged in supply work. </a:t>
            </a:r>
          </a:p>
          <a:p>
            <a:endParaRPr lang="en-GB" sz="2400" dirty="0"/>
          </a:p>
          <a:p>
            <a:r>
              <a:rPr lang="en-GB" sz="2400" b="1" dirty="0"/>
              <a:t>Appendix 2.8 </a:t>
            </a:r>
            <a:r>
              <a:rPr lang="en-GB" sz="2400" dirty="0"/>
              <a:t>- Code of Practice on the use of Temporary Contracts.</a:t>
            </a:r>
          </a:p>
          <a:p>
            <a:r>
              <a:rPr lang="en-GB" sz="2400" dirty="0"/>
              <a:t> </a:t>
            </a:r>
            <a:r>
              <a:rPr lang="en-GB" sz="2400" b="1" dirty="0"/>
              <a:t>Appendix 2.8A </a:t>
            </a:r>
            <a:r>
              <a:rPr lang="en-GB" sz="2400" dirty="0"/>
              <a:t>- Code of Practice on Short-Term Supply.</a:t>
            </a:r>
          </a:p>
          <a:p>
            <a:pPr marL="0" indent="0">
              <a:buNone/>
            </a:pPr>
            <a:r>
              <a:rPr lang="en-GB" sz="2400" dirty="0">
                <a:hlinkClick r:id="rId3"/>
              </a:rPr>
              <a:t>www.snct.org.uk</a:t>
            </a:r>
            <a:endParaRPr lang="en-GB" sz="2400" dirty="0"/>
          </a:p>
          <a:p>
            <a:endParaRPr lang="en-GB" sz="1400" dirty="0"/>
          </a:p>
        </p:txBody>
      </p:sp>
      <p:pic>
        <p:nvPicPr>
          <p:cNvPr id="4" name="Picture 3">
            <a:extLst>
              <a:ext uri="{FF2B5EF4-FFF2-40B4-BE49-F238E27FC236}">
                <a16:creationId xmlns:a16="http://schemas.microsoft.com/office/drawing/2014/main" id="{FC34A9BC-20C4-4B11-9C15-2E4A4BA89093}"/>
              </a:ext>
            </a:extLst>
          </p:cNvPr>
          <p:cNvPicPr>
            <a:picLocks noChangeAspect="1"/>
          </p:cNvPicPr>
          <p:nvPr/>
        </p:nvPicPr>
        <p:blipFill>
          <a:blip r:embed="rId4"/>
          <a:stretch>
            <a:fillRect/>
          </a:stretch>
        </p:blipFill>
        <p:spPr>
          <a:xfrm>
            <a:off x="2083969" y="2023598"/>
            <a:ext cx="2567719" cy="3064001"/>
          </a:xfrm>
          <a:prstGeom prst="rect">
            <a:avLst/>
          </a:prstGeom>
        </p:spPr>
      </p:pic>
    </p:spTree>
    <p:extLst>
      <p:ext uri="{BB962C8B-B14F-4D97-AF65-F5344CB8AC3E}">
        <p14:creationId xmlns:p14="http://schemas.microsoft.com/office/powerpoint/2010/main" val="1314371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AC09C0-9998-4CDF-A006-0D20049B80D1}"/>
              </a:ext>
            </a:extLst>
          </p:cNvPr>
          <p:cNvSpPr>
            <a:spLocks noGrp="1"/>
          </p:cNvSpPr>
          <p:nvPr>
            <p:ph type="title"/>
          </p:nvPr>
        </p:nvSpPr>
        <p:spPr>
          <a:xfrm>
            <a:off x="39270" y="1188637"/>
            <a:ext cx="4119728" cy="4480726"/>
          </a:xfrm>
        </p:spPr>
        <p:txBody>
          <a:bodyPr>
            <a:normAutofit/>
          </a:bodyPr>
          <a:lstStyle/>
          <a:p>
            <a:pPr algn="r"/>
            <a:r>
              <a:rPr lang="en-GB" sz="6100" b="1" dirty="0"/>
              <a:t>Short Term Supply: Duties</a:t>
            </a:r>
            <a:br>
              <a:rPr lang="en-GB" sz="6100" b="1" dirty="0"/>
            </a:br>
            <a:endParaRPr lang="en-GB" sz="6100" dirty="0"/>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0232" y="623275"/>
            <a:ext cx="6896595"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F0DDB4A-4763-4877-9EEA-71D09E8489D6}"/>
              </a:ext>
            </a:extLst>
          </p:cNvPr>
          <p:cNvSpPr>
            <a:spLocks noGrp="1"/>
          </p:cNvSpPr>
          <p:nvPr>
            <p:ph idx="1"/>
          </p:nvPr>
        </p:nvSpPr>
        <p:spPr>
          <a:xfrm>
            <a:off x="4959077" y="819032"/>
            <a:ext cx="5766891" cy="4734685"/>
          </a:xfrm>
        </p:spPr>
        <p:txBody>
          <a:bodyPr anchor="ctr">
            <a:normAutofit/>
          </a:bodyPr>
          <a:lstStyle/>
          <a:p>
            <a:pPr marL="0" indent="0">
              <a:buNone/>
            </a:pPr>
            <a:r>
              <a:rPr lang="en-GB" sz="2000" b="1" dirty="0"/>
              <a:t>Some of the main duties </a:t>
            </a:r>
            <a:r>
              <a:rPr lang="en-GB" sz="2000" dirty="0"/>
              <a:t>of teachers on short-term supply </a:t>
            </a:r>
            <a:r>
              <a:rPr lang="en-GB" sz="2000" b="1" dirty="0"/>
              <a:t>differ</a:t>
            </a:r>
            <a:r>
              <a:rPr lang="en-GB" sz="2000" dirty="0"/>
              <a:t> from those engaged on fixed/long-term contracts. </a:t>
            </a:r>
          </a:p>
          <a:p>
            <a:endParaRPr lang="en-GB" sz="2000" dirty="0"/>
          </a:p>
          <a:p>
            <a:pPr marL="0" indent="0">
              <a:buNone/>
            </a:pPr>
            <a:r>
              <a:rPr lang="en-GB" sz="2000" dirty="0"/>
              <a:t>The main duties of teachers engaged in short-term supply are to: </a:t>
            </a:r>
          </a:p>
          <a:p>
            <a:endParaRPr lang="en-GB" sz="2000" dirty="0"/>
          </a:p>
          <a:p>
            <a:pPr marL="342900" indent="-342900"/>
            <a:r>
              <a:rPr lang="en-GB" sz="2000" dirty="0"/>
              <a:t>Teach assigned classes</a:t>
            </a:r>
          </a:p>
          <a:p>
            <a:pPr marL="342900" indent="-342900"/>
            <a:r>
              <a:rPr lang="en-GB" sz="2000" dirty="0"/>
              <a:t>Correct work, as part of ongoing classwork</a:t>
            </a:r>
          </a:p>
          <a:p>
            <a:pPr marL="342900" indent="-342900"/>
            <a:r>
              <a:rPr lang="en-GB" sz="2000" dirty="0"/>
              <a:t>Maintain a record of work</a:t>
            </a:r>
          </a:p>
          <a:p>
            <a:pPr marL="342900" indent="-342900"/>
            <a:r>
              <a:rPr lang="en-GB" sz="2000" dirty="0"/>
              <a:t>Contribute towards good order in the school</a:t>
            </a:r>
          </a:p>
          <a:p>
            <a:endParaRPr lang="en-GB" sz="1500" dirty="0"/>
          </a:p>
        </p:txBody>
      </p:sp>
      <p:pic>
        <p:nvPicPr>
          <p:cNvPr id="4" name="Picture 3">
            <a:extLst>
              <a:ext uri="{FF2B5EF4-FFF2-40B4-BE49-F238E27FC236}">
                <a16:creationId xmlns:a16="http://schemas.microsoft.com/office/drawing/2014/main" id="{6CBC3E9B-8E80-430E-B00B-CAC93E59C431}"/>
              </a:ext>
            </a:extLst>
          </p:cNvPr>
          <p:cNvPicPr>
            <a:picLocks noChangeAspect="1"/>
          </p:cNvPicPr>
          <p:nvPr/>
        </p:nvPicPr>
        <p:blipFill>
          <a:blip r:embed="rId3"/>
          <a:stretch>
            <a:fillRect/>
          </a:stretch>
        </p:blipFill>
        <p:spPr>
          <a:xfrm>
            <a:off x="284886" y="4652915"/>
            <a:ext cx="4119729" cy="1578242"/>
          </a:xfrm>
          <a:prstGeom prst="rect">
            <a:avLst/>
          </a:prstGeom>
        </p:spPr>
      </p:pic>
    </p:spTree>
    <p:extLst>
      <p:ext uri="{BB962C8B-B14F-4D97-AF65-F5344CB8AC3E}">
        <p14:creationId xmlns:p14="http://schemas.microsoft.com/office/powerpoint/2010/main" val="1477082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515D20E-1AB7-4E74-9236-2B72B63D60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A3C77A5-4FF0-41CB-8F3C-C32DABEB6E56}"/>
              </a:ext>
            </a:extLst>
          </p:cNvPr>
          <p:cNvSpPr>
            <a:spLocks noGrp="1"/>
          </p:cNvSpPr>
          <p:nvPr>
            <p:ph type="title"/>
          </p:nvPr>
        </p:nvSpPr>
        <p:spPr>
          <a:xfrm>
            <a:off x="1045028" y="1336329"/>
            <a:ext cx="3892732" cy="4382588"/>
          </a:xfrm>
        </p:spPr>
        <p:txBody>
          <a:bodyPr anchor="ctr">
            <a:normAutofit/>
          </a:bodyPr>
          <a:lstStyle/>
          <a:p>
            <a:r>
              <a:rPr lang="en-GB" sz="6000" b="1" dirty="0"/>
              <a:t>Short Term Supply: Pay</a:t>
            </a:r>
            <a:br>
              <a:rPr lang="en-GB" sz="5400" b="1" dirty="0"/>
            </a:br>
            <a:endParaRPr lang="en-GB" sz="5400" dirty="0"/>
          </a:p>
        </p:txBody>
      </p:sp>
      <p:grpSp>
        <p:nvGrpSpPr>
          <p:cNvPr id="10" name="Group 9">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163461"/>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982976"/>
            <a:ext cx="6009366" cy="512063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0C8147B-C7FB-4902-8337-AB2D30CC6BC9}"/>
              </a:ext>
            </a:extLst>
          </p:cNvPr>
          <p:cNvSpPr>
            <a:spLocks noGrp="1"/>
          </p:cNvSpPr>
          <p:nvPr>
            <p:ph idx="1"/>
          </p:nvPr>
        </p:nvSpPr>
        <p:spPr>
          <a:xfrm>
            <a:off x="5881665" y="1336329"/>
            <a:ext cx="5475184" cy="4767282"/>
          </a:xfrm>
        </p:spPr>
        <p:txBody>
          <a:bodyPr anchor="ctr">
            <a:normAutofit lnSpcReduction="10000"/>
          </a:bodyPr>
          <a:lstStyle/>
          <a:p>
            <a:r>
              <a:rPr lang="en-GB" sz="2000" dirty="0"/>
              <a:t>Pay for short-term supply is calculated on the hourly rate –</a:t>
            </a:r>
            <a:r>
              <a:rPr lang="en-GB" sz="2000" b="1" dirty="0"/>
              <a:t>235 Days x 7 Hours of the annual rate of salary for teachers</a:t>
            </a:r>
            <a:r>
              <a:rPr lang="en-GB" sz="2000" dirty="0"/>
              <a:t>. </a:t>
            </a:r>
          </a:p>
          <a:p>
            <a:r>
              <a:rPr lang="en-GB" sz="2000" dirty="0"/>
              <a:t>Rate will </a:t>
            </a:r>
            <a:r>
              <a:rPr lang="en-GB" sz="2000" b="1" dirty="0"/>
              <a:t>depend on the incremental point </a:t>
            </a:r>
            <a:r>
              <a:rPr lang="en-GB" sz="2000" dirty="0"/>
              <a:t>on the Main Grade Scale that the teacher qualifies for</a:t>
            </a:r>
          </a:p>
          <a:p>
            <a:r>
              <a:rPr lang="en-GB" sz="2000" dirty="0"/>
              <a:t>All those engaged in short-term supply receive a </a:t>
            </a:r>
            <a:r>
              <a:rPr lang="en-GB" sz="2000" b="1" dirty="0"/>
              <a:t>10% uplift in their pay for preparation and correction time</a:t>
            </a:r>
            <a:r>
              <a:rPr lang="en-GB" sz="2000" dirty="0"/>
              <a:t>.  </a:t>
            </a:r>
          </a:p>
          <a:p>
            <a:r>
              <a:rPr lang="en-GB" sz="2000" dirty="0"/>
              <a:t>Supply teachers </a:t>
            </a:r>
            <a:r>
              <a:rPr lang="en-GB" sz="2000" b="1" dirty="0"/>
              <a:t>may only be engaged in a ‘full’ or ‘half’ day block</a:t>
            </a:r>
            <a:r>
              <a:rPr lang="en-GB" sz="2000" dirty="0"/>
              <a:t>. </a:t>
            </a:r>
          </a:p>
          <a:p>
            <a:r>
              <a:rPr lang="en-GB" sz="2000" b="1" dirty="0"/>
              <a:t>No cap on the maximum class contact time </a:t>
            </a:r>
            <a:r>
              <a:rPr lang="en-GB" sz="2000" dirty="0"/>
              <a:t>for short-term supply teachers.</a:t>
            </a:r>
          </a:p>
          <a:p>
            <a:pPr marL="0" indent="0">
              <a:buNone/>
            </a:pPr>
            <a:endParaRPr lang="en-GB" sz="2000" dirty="0"/>
          </a:p>
          <a:p>
            <a:pPr marL="0" indent="0">
              <a:buNone/>
            </a:pPr>
            <a:r>
              <a:rPr lang="en-GB" sz="2000" dirty="0"/>
              <a:t>Those having difficulty calculating rate of pay should contact payroll department</a:t>
            </a:r>
          </a:p>
          <a:p>
            <a:endParaRPr lang="en-GB" sz="1700" dirty="0"/>
          </a:p>
        </p:txBody>
      </p:sp>
      <p:pic>
        <p:nvPicPr>
          <p:cNvPr id="4" name="Picture 3">
            <a:extLst>
              <a:ext uri="{FF2B5EF4-FFF2-40B4-BE49-F238E27FC236}">
                <a16:creationId xmlns:a16="http://schemas.microsoft.com/office/drawing/2014/main" id="{51F58380-0ED0-4DCD-8E82-BF8F52272C51}"/>
              </a:ext>
            </a:extLst>
          </p:cNvPr>
          <p:cNvPicPr>
            <a:picLocks noChangeAspect="1"/>
          </p:cNvPicPr>
          <p:nvPr/>
        </p:nvPicPr>
        <p:blipFill>
          <a:blip r:embed="rId3"/>
          <a:stretch>
            <a:fillRect/>
          </a:stretch>
        </p:blipFill>
        <p:spPr>
          <a:xfrm>
            <a:off x="786753" y="4044676"/>
            <a:ext cx="4151007" cy="1835283"/>
          </a:xfrm>
          <a:prstGeom prst="rect">
            <a:avLst/>
          </a:prstGeom>
        </p:spPr>
      </p:pic>
    </p:spTree>
    <p:extLst>
      <p:ext uri="{BB962C8B-B14F-4D97-AF65-F5344CB8AC3E}">
        <p14:creationId xmlns:p14="http://schemas.microsoft.com/office/powerpoint/2010/main" val="665156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8899E98-FE65-4964-AE72-3213C941647B}"/>
              </a:ext>
            </a:extLst>
          </p:cNvPr>
          <p:cNvSpPr>
            <a:spLocks noGrp="1"/>
          </p:cNvSpPr>
          <p:nvPr>
            <p:ph type="title"/>
          </p:nvPr>
        </p:nvSpPr>
        <p:spPr>
          <a:xfrm>
            <a:off x="686834" y="1153572"/>
            <a:ext cx="3200400" cy="4461163"/>
          </a:xfrm>
        </p:spPr>
        <p:txBody>
          <a:bodyPr>
            <a:normAutofit/>
          </a:bodyPr>
          <a:lstStyle/>
          <a:p>
            <a:r>
              <a:rPr lang="en-GB">
                <a:solidFill>
                  <a:srgbClr val="FFFFFF"/>
                </a:solidFill>
              </a:rPr>
              <a:t>The reality of supply work in Edinburgh</a:t>
            </a:r>
          </a:p>
        </p:txBody>
      </p:sp>
      <p:sp>
        <p:nvSpPr>
          <p:cNvPr id="38" name="Arc 37">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8765260-048A-49B6-BE83-537F911B8227}"/>
              </a:ext>
            </a:extLst>
          </p:cNvPr>
          <p:cNvSpPr>
            <a:spLocks noGrp="1"/>
          </p:cNvSpPr>
          <p:nvPr>
            <p:ph idx="1"/>
          </p:nvPr>
        </p:nvSpPr>
        <p:spPr>
          <a:xfrm>
            <a:off x="4447308" y="591344"/>
            <a:ext cx="6906491" cy="5585619"/>
          </a:xfrm>
        </p:spPr>
        <p:txBody>
          <a:bodyPr anchor="ctr">
            <a:normAutofit/>
          </a:bodyPr>
          <a:lstStyle/>
          <a:p>
            <a:pPr marL="0" indent="0">
              <a:buNone/>
            </a:pPr>
            <a:r>
              <a:rPr lang="en-GB" sz="2400"/>
              <a:t>Managed by CEC</a:t>
            </a:r>
          </a:p>
          <a:p>
            <a:pPr marL="0" indent="0">
              <a:buNone/>
            </a:pPr>
            <a:r>
              <a:rPr lang="en-GB" sz="2400"/>
              <a:t>Very important to check they have all correct details</a:t>
            </a:r>
          </a:p>
          <a:p>
            <a:pPr marL="0" indent="0">
              <a:buNone/>
            </a:pPr>
            <a:r>
              <a:rPr lang="en-GB" sz="2400"/>
              <a:t>Currently, emails with “offers” – first come, first served</a:t>
            </a:r>
          </a:p>
          <a:p>
            <a:pPr marL="0" indent="0">
              <a:buNone/>
            </a:pPr>
            <a:r>
              <a:rPr lang="en-GB" sz="2400" u="sng"/>
              <a:t>If doing a short term supply engagement</a:t>
            </a:r>
            <a:r>
              <a:rPr lang="en-GB" sz="2400"/>
              <a:t>:</a:t>
            </a:r>
            <a:endParaRPr lang="en-GB" sz="2400" u="sng"/>
          </a:p>
          <a:p>
            <a:r>
              <a:rPr lang="en-GB" sz="2400"/>
              <a:t>Paid via timesheet – fill in hours you are with a class</a:t>
            </a:r>
          </a:p>
          <a:p>
            <a:r>
              <a:rPr lang="en-GB" sz="2400"/>
              <a:t>You have a </a:t>
            </a:r>
            <a:r>
              <a:rPr lang="en-GB" sz="2400" u="sng"/>
              <a:t>right</a:t>
            </a:r>
            <a:r>
              <a:rPr lang="en-GB" sz="2400"/>
              <a:t> to be employed for the full day (or half day)</a:t>
            </a:r>
          </a:p>
          <a:p>
            <a:r>
              <a:rPr lang="en-GB" sz="2400"/>
              <a:t>If turn up, must be paid…</a:t>
            </a:r>
          </a:p>
          <a:p>
            <a:r>
              <a:rPr lang="en-GB" sz="2400" u="sng"/>
              <a:t>Vital to get timesheet signed, and </a:t>
            </a:r>
            <a:r>
              <a:rPr lang="en-GB" sz="2400" b="1" u="sng"/>
              <a:t>always</a:t>
            </a:r>
            <a:r>
              <a:rPr lang="en-GB" sz="2400" u="sng"/>
              <a:t> take a copy</a:t>
            </a:r>
            <a:endParaRPr lang="en-GB" sz="2400"/>
          </a:p>
          <a:p>
            <a:r>
              <a:rPr lang="en-GB" sz="2400"/>
              <a:t>Paid in arrears – effectively, two months</a:t>
            </a:r>
          </a:p>
        </p:txBody>
      </p:sp>
    </p:spTree>
    <p:extLst>
      <p:ext uri="{BB962C8B-B14F-4D97-AF65-F5344CB8AC3E}">
        <p14:creationId xmlns:p14="http://schemas.microsoft.com/office/powerpoint/2010/main" val="4105164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A4F5DD-397F-4F57-9E7E-50D9B898E072}"/>
              </a:ext>
            </a:extLst>
          </p:cNvPr>
          <p:cNvSpPr>
            <a:spLocks noGrp="1"/>
          </p:cNvSpPr>
          <p:nvPr>
            <p:ph type="title"/>
          </p:nvPr>
        </p:nvSpPr>
        <p:spPr>
          <a:xfrm>
            <a:off x="686834" y="1153572"/>
            <a:ext cx="3200400" cy="4461163"/>
          </a:xfrm>
        </p:spPr>
        <p:txBody>
          <a:bodyPr>
            <a:normAutofit/>
          </a:bodyPr>
          <a:lstStyle/>
          <a:p>
            <a:r>
              <a:rPr lang="en-GB">
                <a:solidFill>
                  <a:srgbClr val="FFFFFF"/>
                </a:solidFill>
              </a:rPr>
              <a:t>Fixed term contracts</a:t>
            </a:r>
          </a:p>
        </p:txBody>
      </p:sp>
      <p:sp>
        <p:nvSpPr>
          <p:cNvPr id="23" name="Arc 2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D71D1FA-AB73-4B7B-A411-E80D8AFB0B78}"/>
              </a:ext>
            </a:extLst>
          </p:cNvPr>
          <p:cNvSpPr>
            <a:spLocks noGrp="1"/>
          </p:cNvSpPr>
          <p:nvPr>
            <p:ph idx="1"/>
          </p:nvPr>
        </p:nvSpPr>
        <p:spPr>
          <a:xfrm>
            <a:off x="4447308" y="591344"/>
            <a:ext cx="6906491" cy="5585619"/>
          </a:xfrm>
        </p:spPr>
        <p:txBody>
          <a:bodyPr anchor="ctr">
            <a:normAutofit/>
          </a:bodyPr>
          <a:lstStyle/>
          <a:p>
            <a:pPr marL="0" indent="0">
              <a:buNone/>
            </a:pPr>
            <a:r>
              <a:rPr lang="en-GB"/>
              <a:t>If known at the outset that vacancy will last more than 3 months, it </a:t>
            </a:r>
            <a:r>
              <a:rPr lang="en-GB" i="1"/>
              <a:t>should</a:t>
            </a:r>
            <a:r>
              <a:rPr lang="en-GB"/>
              <a:t> be advertised.</a:t>
            </a:r>
          </a:p>
          <a:p>
            <a:pPr marL="0" indent="0">
              <a:buNone/>
            </a:pPr>
            <a:r>
              <a:rPr lang="en-GB"/>
              <a:t>If appointed to this sort of contract, will go onto payroll – no timesheets etc.</a:t>
            </a:r>
          </a:p>
          <a:p>
            <a:pPr marL="0" indent="0">
              <a:buNone/>
            </a:pPr>
            <a:r>
              <a:rPr lang="en-GB" u="sng"/>
              <a:t>Do check specifics around holiday pay</a:t>
            </a:r>
            <a:r>
              <a:rPr lang="en-GB"/>
              <a:t> (it’s complicated!)</a:t>
            </a:r>
          </a:p>
          <a:p>
            <a:pPr marL="0" indent="0">
              <a:buNone/>
            </a:pPr>
            <a:r>
              <a:rPr lang="en-GB" u="sng"/>
              <a:t>Beware of overpayments – they MUST be refunded, even if not your fault</a:t>
            </a:r>
          </a:p>
          <a:p>
            <a:pPr marL="0" indent="0">
              <a:buNone/>
            </a:pPr>
            <a:endParaRPr lang="en-GB"/>
          </a:p>
          <a:p>
            <a:endParaRPr lang="en-GB"/>
          </a:p>
        </p:txBody>
      </p:sp>
    </p:spTree>
    <p:extLst>
      <p:ext uri="{BB962C8B-B14F-4D97-AF65-F5344CB8AC3E}">
        <p14:creationId xmlns:p14="http://schemas.microsoft.com/office/powerpoint/2010/main" val="903845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487980-C4E7-4D82-ABCF-1727DA1F3ED8}"/>
              </a:ext>
            </a:extLst>
          </p:cNvPr>
          <p:cNvSpPr>
            <a:spLocks noGrp="1"/>
          </p:cNvSpPr>
          <p:nvPr>
            <p:ph type="title"/>
          </p:nvPr>
        </p:nvSpPr>
        <p:spPr>
          <a:xfrm>
            <a:off x="686834" y="1153572"/>
            <a:ext cx="3200400" cy="4461163"/>
          </a:xfrm>
        </p:spPr>
        <p:txBody>
          <a:bodyPr>
            <a:normAutofit/>
          </a:bodyPr>
          <a:lstStyle/>
          <a:p>
            <a:r>
              <a:rPr lang="en-GB">
                <a:solidFill>
                  <a:srgbClr val="FFFFFF"/>
                </a:solidFill>
              </a:rPr>
              <a:t>“Long term supply”</a:t>
            </a:r>
          </a:p>
        </p:txBody>
      </p:sp>
      <p:sp>
        <p:nvSpPr>
          <p:cNvPr id="23" name="Arc 2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893E71A-F150-46BC-B769-7E13289D529A}"/>
              </a:ext>
            </a:extLst>
          </p:cNvPr>
          <p:cNvSpPr>
            <a:spLocks noGrp="1"/>
          </p:cNvSpPr>
          <p:nvPr>
            <p:ph idx="1"/>
          </p:nvPr>
        </p:nvSpPr>
        <p:spPr>
          <a:xfrm>
            <a:off x="4447308" y="591344"/>
            <a:ext cx="6906491" cy="5585619"/>
          </a:xfrm>
        </p:spPr>
        <p:txBody>
          <a:bodyPr anchor="ctr">
            <a:normAutofit/>
          </a:bodyPr>
          <a:lstStyle/>
          <a:p>
            <a:pPr marL="0" indent="0">
              <a:buNone/>
            </a:pPr>
            <a:r>
              <a:rPr lang="en-GB" sz="2600" i="1"/>
              <a:t>Long term supply – according to the SNCT, there is no such thing.  As soon as you are doing more than 2 days in one school (including the same day each week) you are on a fixed term contract…</a:t>
            </a:r>
          </a:p>
          <a:p>
            <a:pPr marL="0" indent="0">
              <a:buNone/>
            </a:pPr>
            <a:r>
              <a:rPr lang="en-GB" sz="2600" i="1"/>
              <a:t>However, reality is more messy…</a:t>
            </a:r>
          </a:p>
          <a:p>
            <a:pPr marL="0" indent="0">
              <a:buNone/>
            </a:pPr>
            <a:r>
              <a:rPr lang="en-GB" sz="2600"/>
              <a:t>If you are in a school for MORE than 2 days, then this is what </a:t>
            </a:r>
            <a:r>
              <a:rPr lang="en-GB" sz="2600" u="sng"/>
              <a:t>should</a:t>
            </a:r>
            <a:r>
              <a:rPr lang="en-GB" sz="2600"/>
              <a:t> happen:</a:t>
            </a:r>
          </a:p>
          <a:p>
            <a:r>
              <a:rPr lang="en-GB" sz="2600"/>
              <a:t>22.5 hours contact time, but working full 35 week (or it can be part time – check!)</a:t>
            </a:r>
          </a:p>
          <a:p>
            <a:r>
              <a:rPr lang="en-GB" sz="2600"/>
              <a:t>Still do timesheets – but different multiplier (keep copies!!!)</a:t>
            </a:r>
          </a:p>
          <a:p>
            <a:r>
              <a:rPr lang="en-GB" sz="2600"/>
              <a:t>Not usually issued with written contract, but can request it</a:t>
            </a:r>
          </a:p>
          <a:p>
            <a:endParaRPr lang="en-GB" sz="2600"/>
          </a:p>
        </p:txBody>
      </p:sp>
    </p:spTree>
    <p:extLst>
      <p:ext uri="{BB962C8B-B14F-4D97-AF65-F5344CB8AC3E}">
        <p14:creationId xmlns:p14="http://schemas.microsoft.com/office/powerpoint/2010/main" val="2900994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90D5AE-6B88-4BD9-B4BA-EFB6022014B5}"/>
              </a:ext>
            </a:extLst>
          </p:cNvPr>
          <p:cNvSpPr>
            <a:spLocks noGrp="1"/>
          </p:cNvSpPr>
          <p:nvPr>
            <p:ph type="title"/>
          </p:nvPr>
        </p:nvSpPr>
        <p:spPr>
          <a:xfrm>
            <a:off x="314973" y="617869"/>
            <a:ext cx="10388555" cy="1188950"/>
          </a:xfrm>
        </p:spPr>
        <p:txBody>
          <a:bodyPr anchor="b">
            <a:normAutofit fontScale="90000"/>
          </a:bodyPr>
          <a:lstStyle/>
          <a:p>
            <a:r>
              <a:rPr lang="en-GB" sz="6000" b="1" dirty="0"/>
              <a:t>What to Expect From Your Employer:</a:t>
            </a:r>
            <a:br>
              <a:rPr lang="en-GB" sz="3800" b="1" dirty="0"/>
            </a:br>
            <a:endParaRPr lang="en-GB" sz="3800" dirty="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E05934B-BC0F-4861-8097-DA0726C0B4A2}"/>
              </a:ext>
            </a:extLst>
          </p:cNvPr>
          <p:cNvSpPr>
            <a:spLocks noGrp="1"/>
          </p:cNvSpPr>
          <p:nvPr>
            <p:ph idx="1"/>
          </p:nvPr>
        </p:nvSpPr>
        <p:spPr>
          <a:xfrm>
            <a:off x="314974" y="2599509"/>
            <a:ext cx="8677561" cy="3640622"/>
          </a:xfrm>
        </p:spPr>
        <p:txBody>
          <a:bodyPr anchor="ctr">
            <a:normAutofit fontScale="77500" lnSpcReduction="20000"/>
          </a:bodyPr>
          <a:lstStyle/>
          <a:p>
            <a:pPr marL="0" indent="0">
              <a:buNone/>
            </a:pPr>
            <a:r>
              <a:rPr lang="en-GB" sz="2000" b="1" dirty="0"/>
              <a:t>Short-Term Supply </a:t>
            </a:r>
          </a:p>
          <a:p>
            <a:pPr marL="0" indent="0">
              <a:buNone/>
            </a:pPr>
            <a:r>
              <a:rPr lang="en-GB" sz="2000" dirty="0"/>
              <a:t>Local authority employers </a:t>
            </a:r>
            <a:r>
              <a:rPr lang="en-GB" sz="2000" b="1" dirty="0"/>
              <a:t>must</a:t>
            </a:r>
            <a:r>
              <a:rPr lang="en-GB" sz="2000" dirty="0"/>
              <a:t>: – </a:t>
            </a:r>
          </a:p>
          <a:p>
            <a:r>
              <a:rPr lang="en-GB" sz="2000" b="1" dirty="0"/>
              <a:t>ensure</a:t>
            </a:r>
            <a:r>
              <a:rPr lang="en-GB" sz="2000" dirty="0"/>
              <a:t> short-term supply is managed </a:t>
            </a:r>
            <a:r>
              <a:rPr lang="en-GB" sz="2000" b="1" dirty="0"/>
              <a:t>correctly and efficiently</a:t>
            </a:r>
            <a:r>
              <a:rPr lang="en-GB" sz="2000" dirty="0"/>
              <a:t>. </a:t>
            </a:r>
          </a:p>
          <a:p>
            <a:r>
              <a:rPr lang="en-GB" sz="2000" b="1" dirty="0"/>
              <a:t>must</a:t>
            </a:r>
            <a:r>
              <a:rPr lang="en-GB" sz="2000" dirty="0"/>
              <a:t> carry out the actions as set out in Code of Practice on Short-Term Supply (SNCT </a:t>
            </a:r>
            <a:r>
              <a:rPr lang="en-GB" sz="2000" b="1" dirty="0"/>
              <a:t>Appendix 2.8A</a:t>
            </a:r>
            <a:endParaRPr lang="en-GB" sz="2000" dirty="0"/>
          </a:p>
          <a:p>
            <a:pPr marL="0" indent="0">
              <a:buNone/>
            </a:pPr>
            <a:endParaRPr lang="en-GB" sz="2000" b="1" dirty="0"/>
          </a:p>
          <a:p>
            <a:pPr marL="0" indent="0">
              <a:buNone/>
            </a:pPr>
            <a:r>
              <a:rPr lang="en-GB" sz="2000" b="1" dirty="0"/>
              <a:t>Fixed Term Contracts</a:t>
            </a:r>
          </a:p>
          <a:p>
            <a:pPr marL="0" indent="0">
              <a:buNone/>
            </a:pPr>
            <a:r>
              <a:rPr lang="en-GB" sz="2000" dirty="0"/>
              <a:t>Local authority employers should: - </a:t>
            </a:r>
          </a:p>
          <a:p>
            <a:r>
              <a:rPr lang="en-GB" sz="2000" dirty="0"/>
              <a:t>ensure a fixed term or temporary contract is</a:t>
            </a:r>
            <a:r>
              <a:rPr lang="en-GB" sz="2000" b="1" dirty="0"/>
              <a:t> issued in accordance with nationally agreed SNCT conditions of service </a:t>
            </a:r>
            <a:r>
              <a:rPr lang="en-GB" sz="2000" dirty="0"/>
              <a:t>and the relevant </a:t>
            </a:r>
            <a:r>
              <a:rPr lang="en-GB" sz="2000" b="1" dirty="0"/>
              <a:t>local devolved procedures</a:t>
            </a:r>
            <a:r>
              <a:rPr lang="en-GB" sz="2000" dirty="0"/>
              <a:t>.</a:t>
            </a:r>
          </a:p>
          <a:p>
            <a:endParaRPr lang="en-GB" sz="2000" dirty="0"/>
          </a:p>
          <a:p>
            <a:pPr marL="0" indent="0">
              <a:buNone/>
            </a:pPr>
            <a:r>
              <a:rPr lang="en-GB" sz="2000" b="1" dirty="0">
                <a:highlight>
                  <a:srgbClr val="FFFF00"/>
                </a:highlight>
              </a:rPr>
              <a:t>* Edinburgh have a Local Agreement about permanency after 2 years.</a:t>
            </a:r>
          </a:p>
          <a:p>
            <a:pPr marL="0" indent="0">
              <a:buNone/>
            </a:pPr>
            <a:r>
              <a:rPr lang="en-GB" sz="2000" b="1" dirty="0"/>
              <a:t>* Employers need to make any contract permanent after four years consecutive service.  </a:t>
            </a:r>
          </a:p>
          <a:p>
            <a:pPr marL="0" indent="0">
              <a:buNone/>
            </a:pPr>
            <a:endParaRPr lang="en-GB" sz="2000" dirty="0"/>
          </a:p>
          <a:p>
            <a:endParaRPr lang="en-GB" sz="1700" dirty="0"/>
          </a:p>
        </p:txBody>
      </p:sp>
      <p:pic>
        <p:nvPicPr>
          <p:cNvPr id="9" name="Picture 8">
            <a:extLst>
              <a:ext uri="{FF2B5EF4-FFF2-40B4-BE49-F238E27FC236}">
                <a16:creationId xmlns:a16="http://schemas.microsoft.com/office/drawing/2014/main" id="{EF745294-DC58-4CE3-AA18-153014FA7CAF}"/>
              </a:ext>
            </a:extLst>
          </p:cNvPr>
          <p:cNvPicPr>
            <a:picLocks noChangeAspect="1"/>
          </p:cNvPicPr>
          <p:nvPr/>
        </p:nvPicPr>
        <p:blipFill>
          <a:blip r:embed="rId3"/>
          <a:stretch>
            <a:fillRect/>
          </a:stretch>
        </p:blipFill>
        <p:spPr>
          <a:xfrm>
            <a:off x="8736295" y="2626604"/>
            <a:ext cx="2505135" cy="2989321"/>
          </a:xfrm>
          <a:prstGeom prst="rect">
            <a:avLst/>
          </a:prstGeom>
        </p:spPr>
      </p:pic>
    </p:spTree>
    <p:extLst>
      <p:ext uri="{BB962C8B-B14F-4D97-AF65-F5344CB8AC3E}">
        <p14:creationId xmlns:p14="http://schemas.microsoft.com/office/powerpoint/2010/main" val="27111279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6B1F18-1D98-4A86-A3E1-2C7F9E441896}"/>
              </a:ext>
            </a:extLst>
          </p:cNvPr>
          <p:cNvSpPr>
            <a:spLocks noGrp="1"/>
          </p:cNvSpPr>
          <p:nvPr>
            <p:ph type="title"/>
          </p:nvPr>
        </p:nvSpPr>
        <p:spPr>
          <a:xfrm>
            <a:off x="264486" y="598911"/>
            <a:ext cx="10304408" cy="1564963"/>
          </a:xfrm>
        </p:spPr>
        <p:txBody>
          <a:bodyPr anchor="b">
            <a:normAutofit/>
          </a:bodyPr>
          <a:lstStyle/>
          <a:p>
            <a:r>
              <a:rPr lang="en-GB" sz="5400" b="1" dirty="0"/>
              <a:t>What to Expect From Each School:</a:t>
            </a:r>
            <a:br>
              <a:rPr lang="en-GB" sz="3800" b="1" dirty="0"/>
            </a:br>
            <a:endParaRPr lang="en-GB" sz="3800" dirty="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D3D111E-68F7-478C-9FAD-8CE66AE5CC74}"/>
              </a:ext>
            </a:extLst>
          </p:cNvPr>
          <p:cNvSpPr>
            <a:spLocks noGrp="1"/>
          </p:cNvSpPr>
          <p:nvPr>
            <p:ph idx="1"/>
          </p:nvPr>
        </p:nvSpPr>
        <p:spPr>
          <a:xfrm>
            <a:off x="608536" y="2356184"/>
            <a:ext cx="9251678" cy="3902906"/>
          </a:xfrm>
        </p:spPr>
        <p:txBody>
          <a:bodyPr anchor="ctr">
            <a:normAutofit lnSpcReduction="10000"/>
          </a:bodyPr>
          <a:lstStyle/>
          <a:p>
            <a:pPr marL="0" indent="0">
              <a:buNone/>
            </a:pPr>
            <a:r>
              <a:rPr lang="en-GB" sz="2000" b="1" dirty="0"/>
              <a:t>Headteacher – responsibility to ensure engaged in accordance with Code of Practice. </a:t>
            </a:r>
            <a:endParaRPr lang="en-GB" sz="2000" dirty="0"/>
          </a:p>
          <a:p>
            <a:pPr marL="0" indent="0">
              <a:buNone/>
            </a:pPr>
            <a:r>
              <a:rPr lang="en-GB" sz="2000" dirty="0"/>
              <a:t>You should be </a:t>
            </a:r>
            <a:r>
              <a:rPr lang="en-GB" sz="2000" b="1" dirty="0"/>
              <a:t>afforded all the relevant information you require including</a:t>
            </a:r>
            <a:r>
              <a:rPr lang="en-GB" sz="2000" dirty="0"/>
              <a:t>:</a:t>
            </a:r>
          </a:p>
          <a:p>
            <a:endParaRPr lang="en-GB" sz="2000" dirty="0"/>
          </a:p>
          <a:p>
            <a:pPr marL="342900" indent="-342900"/>
            <a:r>
              <a:rPr lang="en-GB" sz="2000" dirty="0"/>
              <a:t>School day timings. </a:t>
            </a:r>
          </a:p>
          <a:p>
            <a:pPr marL="342900" indent="-342900"/>
            <a:r>
              <a:rPr lang="en-GB" sz="2000" dirty="0"/>
              <a:t>Class timetable</a:t>
            </a:r>
          </a:p>
          <a:p>
            <a:pPr marL="342900" indent="-342900"/>
            <a:r>
              <a:rPr lang="en-GB" sz="2000" dirty="0"/>
              <a:t>Planned work / lesson plans. </a:t>
            </a:r>
          </a:p>
          <a:p>
            <a:pPr marL="342900" indent="-342900"/>
            <a:r>
              <a:rPr lang="en-GB" sz="2000" dirty="0"/>
              <a:t>Medical Action Plans and Additional Support for Learning information</a:t>
            </a:r>
          </a:p>
          <a:p>
            <a:pPr marL="342900" indent="-342900"/>
            <a:r>
              <a:rPr lang="en-GB" sz="2000" dirty="0"/>
              <a:t>Relevant Child Protection documentation. </a:t>
            </a:r>
          </a:p>
          <a:p>
            <a:pPr marL="342900" indent="-342900"/>
            <a:r>
              <a:rPr lang="en-GB" sz="2000" dirty="0"/>
              <a:t>Class registration details / details of registration process. </a:t>
            </a:r>
          </a:p>
          <a:p>
            <a:pPr marL="342900" indent="-342900"/>
            <a:r>
              <a:rPr lang="en-GB" sz="2000" dirty="0"/>
              <a:t>Access to Resources such as stationery and IT equipment. </a:t>
            </a:r>
          </a:p>
          <a:p>
            <a:endParaRPr lang="en-GB" sz="1000" dirty="0"/>
          </a:p>
        </p:txBody>
      </p:sp>
      <p:pic>
        <p:nvPicPr>
          <p:cNvPr id="4" name="Picture 3">
            <a:extLst>
              <a:ext uri="{FF2B5EF4-FFF2-40B4-BE49-F238E27FC236}">
                <a16:creationId xmlns:a16="http://schemas.microsoft.com/office/drawing/2014/main" id="{CB4A4A06-EA62-442C-9FE7-94B7CFB2080B}"/>
              </a:ext>
            </a:extLst>
          </p:cNvPr>
          <p:cNvPicPr>
            <a:picLocks noChangeAspect="1"/>
          </p:cNvPicPr>
          <p:nvPr/>
        </p:nvPicPr>
        <p:blipFill>
          <a:blip r:embed="rId3"/>
          <a:stretch>
            <a:fillRect/>
          </a:stretch>
        </p:blipFill>
        <p:spPr>
          <a:xfrm>
            <a:off x="8295493" y="2984778"/>
            <a:ext cx="3092960" cy="2875433"/>
          </a:xfrm>
          <a:prstGeom prst="rect">
            <a:avLst/>
          </a:prstGeom>
        </p:spPr>
      </p:pic>
    </p:spTree>
    <p:extLst>
      <p:ext uri="{BB962C8B-B14F-4D97-AF65-F5344CB8AC3E}">
        <p14:creationId xmlns:p14="http://schemas.microsoft.com/office/powerpoint/2010/main" val="2525413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C76E5EFD-44D8-46BC-8783-76D7ED27D0E2}"/>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38753" b="1632"/>
          <a:stretch/>
        </p:blipFill>
        <p:spPr bwMode="auto">
          <a:xfrm>
            <a:off x="4038599" y="17822"/>
            <a:ext cx="8160026" cy="6857997"/>
          </a:xfrm>
          <a:prstGeom prst="rect">
            <a:avLst/>
          </a:prstGeom>
          <a:noFill/>
          <a:extLst>
            <a:ext uri="{909E8E84-426E-40DD-AFC4-6F175D3DCCD1}">
              <a14:hiddenFill xmlns:a14="http://schemas.microsoft.com/office/drawing/2010/main">
                <a:solidFill>
                  <a:srgbClr val="FFFFFF"/>
                </a:solidFill>
              </a14:hiddenFill>
            </a:ext>
          </a:extLst>
        </p:spPr>
      </p:pic>
      <p:sp>
        <p:nvSpPr>
          <p:cNvPr id="77" name="Freeform: Shape 76">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F8748516-AFEE-46AF-BCF2-2BAD5039C955}"/>
              </a:ext>
            </a:extLst>
          </p:cNvPr>
          <p:cNvSpPr>
            <a:spLocks noGrp="1"/>
          </p:cNvSpPr>
          <p:nvPr>
            <p:ph type="title"/>
          </p:nvPr>
        </p:nvSpPr>
        <p:spPr>
          <a:xfrm>
            <a:off x="534473" y="2950387"/>
            <a:ext cx="3052293" cy="3531403"/>
          </a:xfrm>
        </p:spPr>
        <p:txBody>
          <a:bodyPr vert="horz" lIns="91440" tIns="45720" rIns="91440" bIns="45720" rtlCol="0" anchor="t">
            <a:normAutofit/>
          </a:bodyPr>
          <a:lstStyle/>
          <a:p>
            <a:pPr algn="r"/>
            <a:r>
              <a:rPr lang="en-US" sz="4000">
                <a:solidFill>
                  <a:srgbClr val="FFFFFF"/>
                </a:solidFill>
              </a:rPr>
              <a:t>GTCS Elections</a:t>
            </a:r>
          </a:p>
        </p:txBody>
      </p:sp>
    </p:spTree>
    <p:extLst>
      <p:ext uri="{BB962C8B-B14F-4D97-AF65-F5344CB8AC3E}">
        <p14:creationId xmlns:p14="http://schemas.microsoft.com/office/powerpoint/2010/main" val="37179560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B1F18-1D98-4A86-A3E1-2C7F9E441896}"/>
              </a:ext>
            </a:extLst>
          </p:cNvPr>
          <p:cNvSpPr>
            <a:spLocks noGrp="1"/>
          </p:cNvSpPr>
          <p:nvPr>
            <p:ph type="title"/>
          </p:nvPr>
        </p:nvSpPr>
        <p:spPr>
          <a:xfrm>
            <a:off x="648929" y="629266"/>
            <a:ext cx="3505495" cy="1622321"/>
          </a:xfrm>
        </p:spPr>
        <p:txBody>
          <a:bodyPr>
            <a:normAutofit/>
          </a:bodyPr>
          <a:lstStyle/>
          <a:p>
            <a:r>
              <a:rPr lang="en-GB" sz="3700" b="1"/>
              <a:t>What is Expected of You?</a:t>
            </a:r>
            <a:br>
              <a:rPr lang="en-GB" sz="3700" b="1"/>
            </a:br>
            <a:endParaRPr lang="en-GB" sz="3700"/>
          </a:p>
        </p:txBody>
      </p:sp>
      <p:sp>
        <p:nvSpPr>
          <p:cNvPr id="3" name="Content Placeholder 2">
            <a:extLst>
              <a:ext uri="{FF2B5EF4-FFF2-40B4-BE49-F238E27FC236}">
                <a16:creationId xmlns:a16="http://schemas.microsoft.com/office/drawing/2014/main" id="{3D3D111E-68F7-478C-9FAD-8CE66AE5CC74}"/>
              </a:ext>
            </a:extLst>
          </p:cNvPr>
          <p:cNvSpPr>
            <a:spLocks noGrp="1"/>
          </p:cNvSpPr>
          <p:nvPr>
            <p:ph idx="1"/>
          </p:nvPr>
        </p:nvSpPr>
        <p:spPr>
          <a:xfrm>
            <a:off x="648931" y="2438400"/>
            <a:ext cx="3505494" cy="3785419"/>
          </a:xfrm>
        </p:spPr>
        <p:txBody>
          <a:bodyPr>
            <a:normAutofit/>
          </a:bodyPr>
          <a:lstStyle/>
          <a:p>
            <a:pPr marL="0" indent="0">
              <a:buNone/>
            </a:pPr>
            <a:endParaRPr lang="en-GB" sz="1400" dirty="0"/>
          </a:p>
          <a:p>
            <a:pPr marL="0" indent="0">
              <a:buNone/>
            </a:pPr>
            <a:r>
              <a:rPr lang="en-GB" sz="2000" b="1" dirty="0">
                <a:solidFill>
                  <a:schemeClr val="accent4"/>
                </a:solidFill>
              </a:rPr>
              <a:t>City of Edinburgh Council has produced a handbook for supply teachers working in Edinburgh schools.</a:t>
            </a:r>
          </a:p>
          <a:p>
            <a:pPr marL="0" indent="0">
              <a:buNone/>
            </a:pPr>
            <a:endParaRPr lang="en-GB" sz="2000" b="1" dirty="0">
              <a:solidFill>
                <a:schemeClr val="accent4"/>
              </a:solidFill>
            </a:endParaRPr>
          </a:p>
          <a:p>
            <a:pPr marL="0" indent="0">
              <a:buNone/>
            </a:pPr>
            <a:r>
              <a:rPr lang="en-GB" sz="2000" b="1" dirty="0">
                <a:solidFill>
                  <a:schemeClr val="accent4"/>
                </a:solidFill>
              </a:rPr>
              <a:t>Information will come to you from CEC so please check your emails!</a:t>
            </a:r>
          </a:p>
          <a:p>
            <a:pPr marL="0" indent="0">
              <a:buNone/>
            </a:pPr>
            <a:endParaRPr lang="en-GB" sz="2000" b="1" dirty="0">
              <a:solidFill>
                <a:schemeClr val="accent4"/>
              </a:solidFill>
            </a:endParaRPr>
          </a:p>
          <a:p>
            <a:pPr marL="0" indent="0">
              <a:buNone/>
            </a:pPr>
            <a:endParaRPr lang="en-GB" sz="1400" dirty="0"/>
          </a:p>
          <a:p>
            <a:pPr marL="0" indent="0">
              <a:buNone/>
            </a:pPr>
            <a:endParaRPr lang="en-GB" sz="1400" dirty="0"/>
          </a:p>
          <a:p>
            <a:pPr marL="0" indent="0">
              <a:buNone/>
            </a:pPr>
            <a:endParaRPr lang="en-GB" sz="1400" dirty="0"/>
          </a:p>
          <a:p>
            <a:pPr marL="0" indent="0">
              <a:buNone/>
            </a:pPr>
            <a:endParaRPr lang="en-GB" sz="1400" dirty="0"/>
          </a:p>
          <a:p>
            <a:pPr marL="0" indent="0">
              <a:buNone/>
            </a:pPr>
            <a:endParaRPr lang="en-GB" sz="1400" dirty="0"/>
          </a:p>
          <a:p>
            <a:pPr marL="0" indent="0">
              <a:buNone/>
            </a:pPr>
            <a:endParaRPr lang="en-GB" sz="1400" dirty="0"/>
          </a:p>
          <a:p>
            <a:pPr marL="0" indent="0">
              <a:buNone/>
            </a:pPr>
            <a:endParaRPr lang="en-GB" sz="1400" dirty="0"/>
          </a:p>
          <a:p>
            <a:pPr marL="0" indent="0">
              <a:buNone/>
            </a:pPr>
            <a:endParaRPr lang="en-GB" sz="1400" dirty="0"/>
          </a:p>
        </p:txBody>
      </p:sp>
      <p:sp>
        <p:nvSpPr>
          <p:cNvPr id="19" name="Rectangle 18">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77CE34EF-DD60-4386-9826-3D930C242FFB}"/>
              </a:ext>
            </a:extLst>
          </p:cNvPr>
          <p:cNvPicPr>
            <a:picLocks noChangeAspect="1"/>
          </p:cNvPicPr>
          <p:nvPr/>
        </p:nvPicPr>
        <p:blipFill>
          <a:blip r:embed="rId3"/>
          <a:stretch>
            <a:fillRect/>
          </a:stretch>
        </p:blipFill>
        <p:spPr>
          <a:xfrm>
            <a:off x="5405862" y="1456046"/>
            <a:ext cx="6019331" cy="3942661"/>
          </a:xfrm>
          <a:prstGeom prst="rect">
            <a:avLst/>
          </a:prstGeom>
          <a:effectLst/>
        </p:spPr>
      </p:pic>
    </p:spTree>
    <p:extLst>
      <p:ext uri="{BB962C8B-B14F-4D97-AF65-F5344CB8AC3E}">
        <p14:creationId xmlns:p14="http://schemas.microsoft.com/office/powerpoint/2010/main" val="19723482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9A7F3BF-8763-4074-AD77-92790AF314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F666B2-A9B7-4102-A731-575B88E55C30}"/>
              </a:ext>
            </a:extLst>
          </p:cNvPr>
          <p:cNvSpPr>
            <a:spLocks noGrp="1"/>
          </p:cNvSpPr>
          <p:nvPr>
            <p:ph type="title"/>
          </p:nvPr>
        </p:nvSpPr>
        <p:spPr>
          <a:xfrm>
            <a:off x="1188069" y="381935"/>
            <a:ext cx="9356106" cy="1200329"/>
          </a:xfrm>
        </p:spPr>
        <p:txBody>
          <a:bodyPr anchor="t">
            <a:normAutofit/>
          </a:bodyPr>
          <a:lstStyle/>
          <a:p>
            <a:r>
              <a:rPr lang="en-GB" sz="3800"/>
              <a:t>What we’re doing in Edinburgh to support supply teachers:</a:t>
            </a:r>
          </a:p>
        </p:txBody>
      </p:sp>
      <p:grpSp>
        <p:nvGrpSpPr>
          <p:cNvPr id="11" name="Group 10">
            <a:extLst>
              <a:ext uri="{FF2B5EF4-FFF2-40B4-BE49-F238E27FC236}">
                <a16:creationId xmlns:a16="http://schemas.microsoft.com/office/drawing/2014/main" id="{7A9648D6-B41B-42D0-A817-AE2607B0B5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4200" y="554152"/>
            <a:ext cx="574177" cy="1075866"/>
            <a:chOff x="10994200" y="554152"/>
            <a:chExt cx="574177" cy="1075866"/>
          </a:xfrm>
        </p:grpSpPr>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13369"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3"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55951"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94200"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grpSp>
      <p:cxnSp>
        <p:nvCxnSpPr>
          <p:cNvPr id="16" name="Straight Connector 15">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E55CAE47-1129-4F05-908E-749FE30C3CB1}"/>
              </a:ext>
            </a:extLst>
          </p:cNvPr>
          <p:cNvGraphicFramePr>
            <a:graphicFrameLocks noGrp="1"/>
          </p:cNvGraphicFramePr>
          <p:nvPr>
            <p:ph idx="1"/>
            <p:extLst>
              <p:ext uri="{D42A27DB-BD31-4B8C-83A1-F6EECF244321}">
                <p14:modId xmlns:p14="http://schemas.microsoft.com/office/powerpoint/2010/main" val="2659436609"/>
              </p:ext>
            </p:extLst>
          </p:nvPr>
        </p:nvGraphicFramePr>
        <p:xfrm>
          <a:off x="1188062" y="1825625"/>
          <a:ext cx="9356107" cy="439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79877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ight Triangle 23">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5FDDEB-D442-4352-A85E-438F31C62B52}"/>
              </a:ext>
            </a:extLst>
          </p:cNvPr>
          <p:cNvSpPr>
            <a:spLocks noGrp="1"/>
          </p:cNvSpPr>
          <p:nvPr>
            <p:ph type="title"/>
          </p:nvPr>
        </p:nvSpPr>
        <p:spPr>
          <a:xfrm>
            <a:off x="787884" y="1119625"/>
            <a:ext cx="3643012" cy="3665159"/>
          </a:xfrm>
        </p:spPr>
        <p:txBody>
          <a:bodyPr>
            <a:normAutofit/>
          </a:bodyPr>
          <a:lstStyle/>
          <a:p>
            <a:pPr algn="r"/>
            <a:r>
              <a:rPr lang="en-GB" sz="5100" b="1" dirty="0"/>
              <a:t>What To Do If Things Aren’t Right:</a:t>
            </a:r>
            <a:br>
              <a:rPr lang="en-GB" sz="5100" b="1" dirty="0"/>
            </a:br>
            <a:endParaRPr lang="en-GB" sz="5100" dirty="0"/>
          </a:p>
        </p:txBody>
      </p:sp>
      <p:cxnSp>
        <p:nvCxnSpPr>
          <p:cNvPr id="28" name="Straight Connector 27">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E4ED2A3-E089-4272-AD5D-7DB2CF19AF9A}"/>
              </a:ext>
            </a:extLst>
          </p:cNvPr>
          <p:cNvSpPr>
            <a:spLocks noGrp="1"/>
          </p:cNvSpPr>
          <p:nvPr>
            <p:ph idx="1"/>
          </p:nvPr>
        </p:nvSpPr>
        <p:spPr>
          <a:xfrm>
            <a:off x="4796293" y="1897810"/>
            <a:ext cx="5952214" cy="3634597"/>
          </a:xfrm>
        </p:spPr>
        <p:txBody>
          <a:bodyPr anchor="ctr">
            <a:normAutofit/>
          </a:bodyPr>
          <a:lstStyle/>
          <a:p>
            <a:pPr marL="0" indent="0">
              <a:buNone/>
            </a:pPr>
            <a:r>
              <a:rPr lang="en-GB" sz="2000" b="1" dirty="0"/>
              <a:t>Check</a:t>
            </a:r>
            <a:r>
              <a:rPr lang="en-GB" sz="2000" dirty="0"/>
              <a:t> - is practice in line with </a:t>
            </a:r>
            <a:r>
              <a:rPr lang="en-GB" sz="2000" b="1" dirty="0"/>
              <a:t>SNCT Appendix 2.8 </a:t>
            </a:r>
            <a:r>
              <a:rPr lang="en-GB" sz="2000" dirty="0"/>
              <a:t>(fixed term / temporary contracts) or </a:t>
            </a:r>
            <a:r>
              <a:rPr lang="en-GB" sz="2000" b="1" dirty="0"/>
              <a:t>Appendix 2.8A </a:t>
            </a:r>
            <a:r>
              <a:rPr lang="en-GB" sz="2000" dirty="0"/>
              <a:t>(short-term supply)</a:t>
            </a:r>
          </a:p>
          <a:p>
            <a:pPr marL="342900" indent="-342900"/>
            <a:endParaRPr lang="en-GB" sz="2000" dirty="0"/>
          </a:p>
          <a:p>
            <a:pPr marL="0" indent="0">
              <a:buNone/>
            </a:pPr>
            <a:r>
              <a:rPr lang="en-GB" sz="2000" dirty="0"/>
              <a:t>If there are issues make contact with your </a:t>
            </a:r>
            <a:r>
              <a:rPr lang="en-GB" sz="2000" b="1" dirty="0"/>
              <a:t>EIS School Representative</a:t>
            </a:r>
            <a:r>
              <a:rPr lang="en-GB" sz="2000" dirty="0"/>
              <a:t>.</a:t>
            </a:r>
            <a:endParaRPr lang="en-GB" sz="2000" i="1" dirty="0"/>
          </a:p>
          <a:p>
            <a:endParaRPr lang="en-GB" sz="2000" i="1" dirty="0"/>
          </a:p>
          <a:p>
            <a:pPr marL="342900" indent="-342900"/>
            <a:r>
              <a:rPr lang="en-GB" sz="2000" dirty="0"/>
              <a:t>For advice contact your</a:t>
            </a:r>
            <a:r>
              <a:rPr lang="en-GB" sz="2000" b="1" dirty="0"/>
              <a:t> EIS Local Association Secretary, Alison Murphy </a:t>
            </a:r>
            <a:r>
              <a:rPr lang="en-GB" sz="2000" u="sng" dirty="0">
                <a:solidFill>
                  <a:srgbClr val="92D050"/>
                </a:solidFill>
              </a:rPr>
              <a:t>edinburghla@eis.org.uk</a:t>
            </a:r>
            <a:endParaRPr lang="en-GB" sz="1700" u="sng" dirty="0">
              <a:solidFill>
                <a:srgbClr val="92D050"/>
              </a:solidFill>
            </a:endParaRPr>
          </a:p>
          <a:p>
            <a:pPr marL="0" indent="0">
              <a:buNone/>
            </a:pPr>
            <a:endParaRPr lang="en-GB" sz="1700" i="1" dirty="0"/>
          </a:p>
          <a:p>
            <a:endParaRPr lang="en-GB" sz="1700" dirty="0"/>
          </a:p>
        </p:txBody>
      </p:sp>
      <p:pic>
        <p:nvPicPr>
          <p:cNvPr id="4" name="Picture 3">
            <a:extLst>
              <a:ext uri="{FF2B5EF4-FFF2-40B4-BE49-F238E27FC236}">
                <a16:creationId xmlns:a16="http://schemas.microsoft.com/office/drawing/2014/main" id="{415EDECA-475F-4360-BBDB-7EA4FFB54526}"/>
              </a:ext>
            </a:extLst>
          </p:cNvPr>
          <p:cNvPicPr>
            <a:picLocks noChangeAspect="1"/>
          </p:cNvPicPr>
          <p:nvPr/>
        </p:nvPicPr>
        <p:blipFill>
          <a:blip r:embed="rId3"/>
          <a:stretch>
            <a:fillRect/>
          </a:stretch>
        </p:blipFill>
        <p:spPr>
          <a:xfrm>
            <a:off x="955274" y="3761117"/>
            <a:ext cx="3109865" cy="2370887"/>
          </a:xfrm>
          <a:prstGeom prst="rect">
            <a:avLst/>
          </a:prstGeom>
        </p:spPr>
      </p:pic>
    </p:spTree>
    <p:extLst>
      <p:ext uri="{BB962C8B-B14F-4D97-AF65-F5344CB8AC3E}">
        <p14:creationId xmlns:p14="http://schemas.microsoft.com/office/powerpoint/2010/main" val="18159340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9AB89E-CAB0-4200-8BA4-DA088C328071}"/>
              </a:ext>
            </a:extLst>
          </p:cNvPr>
          <p:cNvSpPr>
            <a:spLocks noGrp="1"/>
          </p:cNvSpPr>
          <p:nvPr>
            <p:ph type="title"/>
          </p:nvPr>
        </p:nvSpPr>
        <p:spPr>
          <a:xfrm>
            <a:off x="757072" y="807440"/>
            <a:ext cx="3781926" cy="3702540"/>
          </a:xfrm>
        </p:spPr>
        <p:txBody>
          <a:bodyPr>
            <a:normAutofit/>
          </a:bodyPr>
          <a:lstStyle/>
          <a:p>
            <a:pPr algn="r"/>
            <a:r>
              <a:rPr lang="en-GB" sz="6000" b="1" dirty="0"/>
              <a:t>EIS Support and Getting Involved </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EF0C21D-9945-46C3-BC36-4934A999D27B}"/>
              </a:ext>
            </a:extLst>
          </p:cNvPr>
          <p:cNvSpPr>
            <a:spLocks noGrp="1"/>
          </p:cNvSpPr>
          <p:nvPr>
            <p:ph idx="1"/>
          </p:nvPr>
        </p:nvSpPr>
        <p:spPr>
          <a:xfrm>
            <a:off x="4727280" y="1323036"/>
            <a:ext cx="6055737" cy="4025661"/>
          </a:xfrm>
        </p:spPr>
        <p:txBody>
          <a:bodyPr anchor="ctr">
            <a:normAutofit lnSpcReduction="10000"/>
          </a:bodyPr>
          <a:lstStyle/>
          <a:p>
            <a:r>
              <a:rPr lang="en-GB" sz="2400" dirty="0"/>
              <a:t>Find out who the EIS Reps are in your school </a:t>
            </a:r>
          </a:p>
          <a:p>
            <a:r>
              <a:rPr lang="en-GB" sz="2400" dirty="0"/>
              <a:t>Identify your EIS Local Association Secretary  </a:t>
            </a:r>
          </a:p>
          <a:p>
            <a:r>
              <a:rPr lang="en-GB" sz="2400" dirty="0"/>
              <a:t>Visit the LNCT sections of the SNCT website- know where to go for local agreements </a:t>
            </a:r>
            <a:r>
              <a:rPr lang="en-GB" sz="2400" dirty="0">
                <a:hlinkClick r:id="rId3"/>
              </a:rPr>
              <a:t>www.snct.org.uk</a:t>
            </a:r>
            <a:endParaRPr lang="en-GB" sz="2400" dirty="0"/>
          </a:p>
          <a:p>
            <a:r>
              <a:rPr lang="en-GB" sz="2400" dirty="0"/>
              <a:t>Attend EIS Branch meetings </a:t>
            </a:r>
          </a:p>
          <a:p>
            <a:r>
              <a:rPr lang="en-GB" sz="2400" dirty="0"/>
              <a:t>Find out about events/ training on offer through your EIS Local Association</a:t>
            </a:r>
          </a:p>
          <a:p>
            <a:r>
              <a:rPr lang="en-GB" sz="2400" dirty="0"/>
              <a:t>If your school does not have a rep contact your Local Association Secretary and Organiser </a:t>
            </a:r>
            <a:r>
              <a:rPr lang="en-GB" sz="2400" u="sng" dirty="0">
                <a:solidFill>
                  <a:srgbClr val="92D050"/>
                </a:solidFill>
              </a:rPr>
              <a:t>egittus@eis.org.uk</a:t>
            </a:r>
          </a:p>
        </p:txBody>
      </p:sp>
      <p:pic>
        <p:nvPicPr>
          <p:cNvPr id="4" name="Picture 3">
            <a:extLst>
              <a:ext uri="{FF2B5EF4-FFF2-40B4-BE49-F238E27FC236}">
                <a16:creationId xmlns:a16="http://schemas.microsoft.com/office/drawing/2014/main" id="{5D0D3E32-F93A-4A9A-BF7A-3A2A92A24507}"/>
              </a:ext>
            </a:extLst>
          </p:cNvPr>
          <p:cNvPicPr>
            <a:picLocks noChangeAspect="1"/>
          </p:cNvPicPr>
          <p:nvPr/>
        </p:nvPicPr>
        <p:blipFill>
          <a:blip r:embed="rId4"/>
          <a:stretch>
            <a:fillRect/>
          </a:stretch>
        </p:blipFill>
        <p:spPr>
          <a:xfrm>
            <a:off x="757072" y="3824377"/>
            <a:ext cx="2240693" cy="2115107"/>
          </a:xfrm>
          <a:prstGeom prst="rect">
            <a:avLst/>
          </a:prstGeom>
        </p:spPr>
      </p:pic>
    </p:spTree>
    <p:extLst>
      <p:ext uri="{BB962C8B-B14F-4D97-AF65-F5344CB8AC3E}">
        <p14:creationId xmlns:p14="http://schemas.microsoft.com/office/powerpoint/2010/main" val="37785564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79EECFE-814E-4B68-96A7-86A795BD22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AF180F00-B4B2-4196-BB1C-ECD21B03F0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DCFE84-B0F3-4866-8E5C-633DAD2B758F}"/>
              </a:ext>
            </a:extLst>
          </p:cNvPr>
          <p:cNvSpPr>
            <a:spLocks noGrp="1"/>
          </p:cNvSpPr>
          <p:nvPr>
            <p:ph type="title"/>
          </p:nvPr>
        </p:nvSpPr>
        <p:spPr>
          <a:xfrm>
            <a:off x="1096611" y="1667022"/>
            <a:ext cx="6117158" cy="4175166"/>
          </a:xfrm>
        </p:spPr>
        <p:txBody>
          <a:bodyPr vert="horz" lIns="91440" tIns="45720" rIns="91440" bIns="45720" rtlCol="0" anchor="ctr">
            <a:normAutofit/>
          </a:bodyPr>
          <a:lstStyle/>
          <a:p>
            <a:pPr algn="r"/>
            <a:r>
              <a:rPr lang="en-US" sz="8800" b="1" dirty="0"/>
              <a:t>Over </a:t>
            </a:r>
            <a:r>
              <a:rPr lang="en-US" sz="8800" b="1"/>
              <a:t>to you…</a:t>
            </a:r>
            <a:endParaRPr lang="en-US" sz="8800" b="1" kern="1200" dirty="0">
              <a:solidFill>
                <a:schemeClr val="tx1"/>
              </a:solidFill>
              <a:latin typeface="+mj-lt"/>
              <a:ea typeface="+mj-ea"/>
              <a:cs typeface="+mj-cs"/>
            </a:endParaRPr>
          </a:p>
        </p:txBody>
      </p:sp>
      <p:cxnSp>
        <p:nvCxnSpPr>
          <p:cNvPr id="14" name="Straight Connector 13">
            <a:extLst>
              <a:ext uri="{FF2B5EF4-FFF2-40B4-BE49-F238E27FC236}">
                <a16:creationId xmlns:a16="http://schemas.microsoft.com/office/drawing/2014/main" id="{BDF0D3DE-EC74-4C9F-AFA1-DC5CE5236B1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94A81C91-ED7C-4AAF-8AFC-105134122135}"/>
              </a:ext>
            </a:extLst>
          </p:cNvPr>
          <p:cNvPicPr>
            <a:picLocks noChangeAspect="1"/>
          </p:cNvPicPr>
          <p:nvPr/>
        </p:nvPicPr>
        <p:blipFill>
          <a:blip r:embed="rId3"/>
          <a:stretch>
            <a:fillRect/>
          </a:stretch>
        </p:blipFill>
        <p:spPr>
          <a:xfrm>
            <a:off x="995759" y="877636"/>
            <a:ext cx="6318862" cy="1394742"/>
          </a:xfrm>
          <a:prstGeom prst="rect">
            <a:avLst/>
          </a:prstGeom>
        </p:spPr>
      </p:pic>
    </p:spTree>
    <p:extLst>
      <p:ext uri="{BB962C8B-B14F-4D97-AF65-F5344CB8AC3E}">
        <p14:creationId xmlns:p14="http://schemas.microsoft.com/office/powerpoint/2010/main" val="1227401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1">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Triangle 13">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5">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1E9421-69AD-490A-A7C5-74D92B6E90F7}"/>
              </a:ext>
            </a:extLst>
          </p:cNvPr>
          <p:cNvSpPr>
            <a:spLocks noGrp="1"/>
          </p:cNvSpPr>
          <p:nvPr>
            <p:ph type="ctrTitle"/>
          </p:nvPr>
        </p:nvSpPr>
        <p:spPr>
          <a:xfrm>
            <a:off x="965201" y="709712"/>
            <a:ext cx="7524458" cy="3167510"/>
          </a:xfrm>
        </p:spPr>
        <p:txBody>
          <a:bodyPr anchor="b">
            <a:normAutofit/>
          </a:bodyPr>
          <a:lstStyle/>
          <a:p>
            <a:pPr algn="l"/>
            <a:r>
              <a:rPr lang="en-GB" sz="7400" b="1" dirty="0"/>
              <a:t>Permanent, Supply and Temporary Teaching Jobs: </a:t>
            </a:r>
          </a:p>
        </p:txBody>
      </p:sp>
      <p:sp>
        <p:nvSpPr>
          <p:cNvPr id="3" name="Subtitle 2">
            <a:extLst>
              <a:ext uri="{FF2B5EF4-FFF2-40B4-BE49-F238E27FC236}">
                <a16:creationId xmlns:a16="http://schemas.microsoft.com/office/drawing/2014/main" id="{3ECE830A-E615-4672-A7C8-563F0F2C6B8E}"/>
              </a:ext>
            </a:extLst>
          </p:cNvPr>
          <p:cNvSpPr>
            <a:spLocks noGrp="1"/>
          </p:cNvSpPr>
          <p:nvPr>
            <p:ph type="subTitle" idx="1"/>
          </p:nvPr>
        </p:nvSpPr>
        <p:spPr>
          <a:xfrm>
            <a:off x="965203" y="3844168"/>
            <a:ext cx="8596047" cy="2139382"/>
          </a:xfrm>
        </p:spPr>
        <p:txBody>
          <a:bodyPr anchor="t">
            <a:normAutofit fontScale="85000" lnSpcReduction="20000"/>
          </a:bodyPr>
          <a:lstStyle/>
          <a:p>
            <a:pPr algn="l"/>
            <a:r>
              <a:rPr lang="en-GB" sz="5200" b="1" dirty="0"/>
              <a:t>Knowing Your Terms and Conditions</a:t>
            </a:r>
          </a:p>
          <a:p>
            <a:pPr algn="l"/>
            <a:endParaRPr lang="en-GB" sz="2800" dirty="0"/>
          </a:p>
          <a:p>
            <a:pPr algn="l"/>
            <a:r>
              <a:rPr lang="en-GB" sz="2800" b="1" dirty="0">
                <a:solidFill>
                  <a:schemeClr val="accent2"/>
                </a:solidFill>
              </a:rPr>
              <a:t>Eilidh Gittus (Edinburgh Organiser)</a:t>
            </a:r>
          </a:p>
          <a:p>
            <a:pPr algn="l"/>
            <a:r>
              <a:rPr lang="en-GB" sz="2800" b="1" dirty="0">
                <a:solidFill>
                  <a:schemeClr val="accent2"/>
                </a:solidFill>
              </a:rPr>
              <a:t>Alison Murphy (Edinburgh LA Secretary)</a:t>
            </a:r>
          </a:p>
          <a:p>
            <a:pPr algn="r"/>
            <a:r>
              <a:rPr lang="en-GB" sz="2800" dirty="0"/>
              <a:t> </a:t>
            </a:r>
          </a:p>
        </p:txBody>
      </p:sp>
      <p:pic>
        <p:nvPicPr>
          <p:cNvPr id="15" name="Picture 2" descr="Whole and holistic organising in the classroom - RADICAL SCOTTISH ...">
            <a:extLst>
              <a:ext uri="{FF2B5EF4-FFF2-40B4-BE49-F238E27FC236}">
                <a16:creationId xmlns:a16="http://schemas.microsoft.com/office/drawing/2014/main" id="{BDEEB7D9-7749-4702-BA11-82C7935A48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00348" y="703882"/>
            <a:ext cx="1579572" cy="142161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89FC844F-BAA8-4985-A12E-2C08881519DD}"/>
              </a:ext>
            </a:extLst>
          </p:cNvPr>
          <p:cNvPicPr>
            <a:picLocks noChangeAspect="1"/>
          </p:cNvPicPr>
          <p:nvPr/>
        </p:nvPicPr>
        <p:blipFill>
          <a:blip r:embed="rId4"/>
          <a:stretch>
            <a:fillRect/>
          </a:stretch>
        </p:blipFill>
        <p:spPr>
          <a:xfrm>
            <a:off x="6978251" y="4500496"/>
            <a:ext cx="4401669" cy="1562100"/>
          </a:xfrm>
          <a:prstGeom prst="rect">
            <a:avLst/>
          </a:prstGeom>
        </p:spPr>
      </p:pic>
    </p:spTree>
    <p:extLst>
      <p:ext uri="{BB962C8B-B14F-4D97-AF65-F5344CB8AC3E}">
        <p14:creationId xmlns:p14="http://schemas.microsoft.com/office/powerpoint/2010/main" val="2460268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58BBC7-B262-46ED-A894-9D1D0689405D}"/>
              </a:ext>
            </a:extLst>
          </p:cNvPr>
          <p:cNvSpPr>
            <a:spLocks noGrp="1"/>
          </p:cNvSpPr>
          <p:nvPr>
            <p:ph type="title"/>
          </p:nvPr>
        </p:nvSpPr>
        <p:spPr>
          <a:xfrm>
            <a:off x="1075767" y="1188637"/>
            <a:ext cx="2988234" cy="4480726"/>
          </a:xfrm>
        </p:spPr>
        <p:txBody>
          <a:bodyPr>
            <a:normAutofit/>
          </a:bodyPr>
          <a:lstStyle/>
          <a:p>
            <a:pPr algn="r"/>
            <a:r>
              <a:rPr lang="en-GB" sz="6600" b="1" dirty="0"/>
              <a:t>What We Will Cover </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F1EC62A-1083-4EFB-9914-30DB66F7611C}"/>
              </a:ext>
            </a:extLst>
          </p:cNvPr>
          <p:cNvSpPr>
            <a:spLocks noGrp="1"/>
          </p:cNvSpPr>
          <p:nvPr>
            <p:ph idx="1"/>
          </p:nvPr>
        </p:nvSpPr>
        <p:spPr>
          <a:xfrm>
            <a:off x="4840134" y="842875"/>
            <a:ext cx="5397775" cy="5172250"/>
          </a:xfrm>
        </p:spPr>
        <p:txBody>
          <a:bodyPr anchor="ctr">
            <a:normAutofit/>
          </a:bodyPr>
          <a:lstStyle/>
          <a:p>
            <a:r>
              <a:rPr lang="en-GB" sz="2400" dirty="0"/>
              <a:t>A Look at the Definitions </a:t>
            </a:r>
          </a:p>
          <a:p>
            <a:r>
              <a:rPr lang="en-GB" sz="2400" dirty="0"/>
              <a:t>National and Local Negotiations </a:t>
            </a:r>
          </a:p>
          <a:p>
            <a:r>
              <a:rPr lang="en-GB" sz="2400" dirty="0"/>
              <a:t>SNCT Code of Practice</a:t>
            </a:r>
          </a:p>
          <a:p>
            <a:r>
              <a:rPr lang="en-GB" sz="2400" dirty="0"/>
              <a:t>Permanent Contracts-Duties and Pay</a:t>
            </a:r>
          </a:p>
          <a:p>
            <a:r>
              <a:rPr lang="en-GB" sz="2400" dirty="0"/>
              <a:t>Short Term Supply- Duties and Pay </a:t>
            </a:r>
          </a:p>
          <a:p>
            <a:r>
              <a:rPr lang="en-GB" sz="2400" dirty="0"/>
              <a:t>Fixed Term/Temporary Contracts- Duties and Pay </a:t>
            </a:r>
          </a:p>
          <a:p>
            <a:r>
              <a:rPr lang="en-GB" sz="2400" dirty="0"/>
              <a:t>What to Expect from the Employer </a:t>
            </a:r>
          </a:p>
          <a:p>
            <a:r>
              <a:rPr lang="en-GB" sz="2400" dirty="0"/>
              <a:t>EIS Structures and How to Get Involved </a:t>
            </a:r>
          </a:p>
          <a:p>
            <a:r>
              <a:rPr lang="en-GB" sz="2400" dirty="0"/>
              <a:t>Over to you…  </a:t>
            </a:r>
          </a:p>
        </p:txBody>
      </p:sp>
    </p:spTree>
    <p:extLst>
      <p:ext uri="{BB962C8B-B14F-4D97-AF65-F5344CB8AC3E}">
        <p14:creationId xmlns:p14="http://schemas.microsoft.com/office/powerpoint/2010/main" val="526349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21">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23">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25" name="Rectangle 24">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5">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Rectangle 28">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B5F39A-A780-4DE9-A5FD-46D48A0B0C8C}"/>
              </a:ext>
            </a:extLst>
          </p:cNvPr>
          <p:cNvSpPr>
            <a:spLocks noGrp="1"/>
          </p:cNvSpPr>
          <p:nvPr>
            <p:ph type="title"/>
          </p:nvPr>
        </p:nvSpPr>
        <p:spPr>
          <a:xfrm>
            <a:off x="1043631" y="809898"/>
            <a:ext cx="9942716" cy="1554480"/>
          </a:xfrm>
        </p:spPr>
        <p:txBody>
          <a:bodyPr anchor="ctr">
            <a:normAutofit fontScale="90000"/>
          </a:bodyPr>
          <a:lstStyle/>
          <a:p>
            <a:br>
              <a:rPr lang="en-GB" sz="4900" b="1" dirty="0"/>
            </a:br>
            <a:r>
              <a:rPr lang="en-GB" sz="5300" b="1" dirty="0"/>
              <a:t>Definitions </a:t>
            </a:r>
            <a:br>
              <a:rPr lang="en-GB" sz="5300" b="1" dirty="0"/>
            </a:br>
            <a:r>
              <a:rPr lang="en-GB" sz="5300" b="1" dirty="0"/>
              <a:t>Permanent…Supply … or Fixed Term/Temporary Contract? </a:t>
            </a:r>
            <a:br>
              <a:rPr lang="en-GB" sz="2600" b="1" dirty="0"/>
            </a:br>
            <a:endParaRPr lang="en-GB" sz="2600" dirty="0"/>
          </a:p>
        </p:txBody>
      </p:sp>
      <p:sp>
        <p:nvSpPr>
          <p:cNvPr id="3" name="Content Placeholder 2">
            <a:extLst>
              <a:ext uri="{FF2B5EF4-FFF2-40B4-BE49-F238E27FC236}">
                <a16:creationId xmlns:a16="http://schemas.microsoft.com/office/drawing/2014/main" id="{E7A8E56E-23A5-4BA8-B01A-1008ABD1A952}"/>
              </a:ext>
            </a:extLst>
          </p:cNvPr>
          <p:cNvSpPr>
            <a:spLocks noGrp="1"/>
          </p:cNvSpPr>
          <p:nvPr>
            <p:ph idx="1"/>
          </p:nvPr>
        </p:nvSpPr>
        <p:spPr>
          <a:xfrm>
            <a:off x="1045028" y="3017522"/>
            <a:ext cx="9941319" cy="3124658"/>
          </a:xfrm>
        </p:spPr>
        <p:txBody>
          <a:bodyPr anchor="ctr">
            <a:normAutofit fontScale="55000" lnSpcReduction="20000"/>
          </a:bodyPr>
          <a:lstStyle/>
          <a:p>
            <a:endParaRPr lang="en-GB" b="1" dirty="0"/>
          </a:p>
          <a:p>
            <a:r>
              <a:rPr lang="en-GB" b="1" dirty="0"/>
              <a:t>Permanent:</a:t>
            </a:r>
          </a:p>
          <a:p>
            <a:pPr marL="0" indent="0">
              <a:buNone/>
            </a:pPr>
            <a:r>
              <a:rPr lang="en-GB" i="1" dirty="0"/>
              <a:t>No fixed end-date. Full or part-time contract. Full Time (FTE)=35 hours. </a:t>
            </a:r>
          </a:p>
          <a:p>
            <a:pPr marL="0" indent="0">
              <a:buNone/>
            </a:pPr>
            <a:r>
              <a:rPr lang="en-GB" i="1" dirty="0"/>
              <a:t>Part Time (PT)=pro rata of 35 hour week.</a:t>
            </a:r>
          </a:p>
          <a:p>
            <a:pPr marL="0" indent="0">
              <a:buNone/>
            </a:pPr>
            <a:endParaRPr lang="en-GB" b="1" dirty="0"/>
          </a:p>
          <a:p>
            <a:pPr marL="0" indent="0">
              <a:buNone/>
            </a:pPr>
            <a:r>
              <a:rPr lang="en-GB" b="1" dirty="0"/>
              <a:t>Short-Term Supply:</a:t>
            </a:r>
          </a:p>
          <a:p>
            <a:pPr marL="0" indent="0">
              <a:buNone/>
            </a:pPr>
            <a:r>
              <a:rPr lang="en-GB" i="1" dirty="0"/>
              <a:t>Short term engagements of up to two days.</a:t>
            </a:r>
          </a:p>
          <a:p>
            <a:endParaRPr lang="en-GB" dirty="0"/>
          </a:p>
          <a:p>
            <a:r>
              <a:rPr lang="en-GB" b="1" dirty="0"/>
              <a:t>Fixed Term / Temporary:</a:t>
            </a:r>
          </a:p>
          <a:p>
            <a:pPr marL="0" indent="0">
              <a:buNone/>
            </a:pPr>
            <a:r>
              <a:rPr lang="en-GB" i="1" dirty="0"/>
              <a:t>Engagement of three days and over.</a:t>
            </a:r>
          </a:p>
          <a:p>
            <a:pPr marL="0" indent="0">
              <a:buNone/>
            </a:pPr>
            <a:endParaRPr lang="en-GB" i="1" dirty="0"/>
          </a:p>
          <a:p>
            <a:endParaRPr lang="en-GB" sz="2400" dirty="0"/>
          </a:p>
        </p:txBody>
      </p:sp>
      <p:cxnSp>
        <p:nvCxnSpPr>
          <p:cNvPr id="31" name="Straight Connector 30">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51908658-C041-465D-A86E-F101DD481A4D}"/>
              </a:ext>
            </a:extLst>
          </p:cNvPr>
          <p:cNvPicPr>
            <a:picLocks noChangeAspect="1"/>
          </p:cNvPicPr>
          <p:nvPr/>
        </p:nvPicPr>
        <p:blipFill>
          <a:blip r:embed="rId3"/>
          <a:stretch>
            <a:fillRect/>
          </a:stretch>
        </p:blipFill>
        <p:spPr>
          <a:xfrm rot="18673725">
            <a:off x="8463038" y="3406699"/>
            <a:ext cx="3231597" cy="2208101"/>
          </a:xfrm>
          <a:prstGeom prst="rect">
            <a:avLst/>
          </a:prstGeom>
        </p:spPr>
      </p:pic>
    </p:spTree>
    <p:extLst>
      <p:ext uri="{BB962C8B-B14F-4D97-AF65-F5344CB8AC3E}">
        <p14:creationId xmlns:p14="http://schemas.microsoft.com/office/powerpoint/2010/main" val="4100554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7">
            <a:extLst>
              <a:ext uri="{FF2B5EF4-FFF2-40B4-BE49-F238E27FC236}">
                <a16:creationId xmlns:a16="http://schemas.microsoft.com/office/drawing/2014/main" id="{6AB33354-5302-409E-90BF-4E7A98AFB5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EEDC06-DE0E-4455-BB11-A443FC3AA9CE}"/>
              </a:ext>
            </a:extLst>
          </p:cNvPr>
          <p:cNvSpPr>
            <a:spLocks noGrp="1"/>
          </p:cNvSpPr>
          <p:nvPr>
            <p:ph type="title"/>
          </p:nvPr>
        </p:nvSpPr>
        <p:spPr>
          <a:xfrm>
            <a:off x="668699" y="587830"/>
            <a:ext cx="3912013" cy="3215626"/>
          </a:xfrm>
        </p:spPr>
        <p:txBody>
          <a:bodyPr anchor="ctr">
            <a:normAutofit/>
          </a:bodyPr>
          <a:lstStyle/>
          <a:p>
            <a:r>
              <a:rPr lang="en-GB" sz="4800" b="1" u="sng" dirty="0"/>
              <a:t>Nationally</a:t>
            </a:r>
            <a:r>
              <a:rPr lang="en-GB" sz="4800" b="1" dirty="0"/>
              <a:t> Negotiated Terms and Conditions</a:t>
            </a:r>
            <a:endParaRPr lang="en-GB" sz="4800" dirty="0"/>
          </a:p>
        </p:txBody>
      </p:sp>
      <p:grpSp>
        <p:nvGrpSpPr>
          <p:cNvPr id="32" name="Group 9">
            <a:extLst>
              <a:ext uri="{FF2B5EF4-FFF2-40B4-BE49-F238E27FC236}">
                <a16:creationId xmlns:a16="http://schemas.microsoft.com/office/drawing/2014/main" id="{0C66A8B6-1F6E-4FCC-93B9-B9986B6FD1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576" y="5945955"/>
            <a:ext cx="12109423" cy="525780"/>
            <a:chOff x="82576" y="5945955"/>
            <a:chExt cx="12109423" cy="525780"/>
          </a:xfrm>
        </p:grpSpPr>
        <p:sp>
          <p:nvSpPr>
            <p:cNvPr id="33" name="Rectangle 10">
              <a:extLst>
                <a:ext uri="{FF2B5EF4-FFF2-40B4-BE49-F238E27FC236}">
                  <a16:creationId xmlns:a16="http://schemas.microsoft.com/office/drawing/2014/main" id="{CAF7C4FD-65AD-4BBE-886A-D2E923F94C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3361" y="6131892"/>
              <a:ext cx="524256"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BA8278B-6DF7-481F-B1FA-FFE7D6C3C7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5998176" y="277912"/>
              <a:ext cx="524256" cy="118633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F808697-7A9B-4F40-B729-636A41F912DA}"/>
              </a:ext>
            </a:extLst>
          </p:cNvPr>
          <p:cNvSpPr>
            <a:spLocks noGrp="1"/>
          </p:cNvSpPr>
          <p:nvPr>
            <p:ph idx="1"/>
          </p:nvPr>
        </p:nvSpPr>
        <p:spPr>
          <a:xfrm>
            <a:off x="5239568" y="925620"/>
            <a:ext cx="6493088" cy="5385424"/>
          </a:xfrm>
        </p:spPr>
        <p:txBody>
          <a:bodyPr anchor="ctr">
            <a:normAutofit lnSpcReduction="10000"/>
          </a:bodyPr>
          <a:lstStyle/>
          <a:p>
            <a:r>
              <a:rPr lang="en-GB" sz="1800" dirty="0"/>
              <a:t>The </a:t>
            </a:r>
            <a:r>
              <a:rPr lang="en-GB" sz="1800" b="1" dirty="0"/>
              <a:t>Conditions of Service </a:t>
            </a:r>
            <a:r>
              <a:rPr lang="en-GB" sz="1800" dirty="0"/>
              <a:t>for </a:t>
            </a:r>
            <a:r>
              <a:rPr lang="en-GB" sz="1800" i="1" dirty="0"/>
              <a:t>all </a:t>
            </a:r>
            <a:r>
              <a:rPr lang="en-GB" sz="1800" dirty="0"/>
              <a:t>teachers working in local authorities in Scotland are determined through the </a:t>
            </a:r>
            <a:r>
              <a:rPr lang="en-GB" sz="1800" b="1" dirty="0"/>
              <a:t>Scottish Negotiating Committee for Teachers </a:t>
            </a:r>
            <a:r>
              <a:rPr lang="en-GB" sz="1800" dirty="0"/>
              <a:t>(SNCT). </a:t>
            </a:r>
          </a:p>
          <a:p>
            <a:r>
              <a:rPr lang="en-GB" sz="1800" dirty="0"/>
              <a:t>The SNCT sets a number of your </a:t>
            </a:r>
            <a:r>
              <a:rPr lang="en-GB" sz="1800" b="1" dirty="0"/>
              <a:t>contractual terms and conditions </a:t>
            </a:r>
            <a:r>
              <a:rPr lang="en-GB" sz="1800" dirty="0"/>
              <a:t>at national level, including:</a:t>
            </a:r>
          </a:p>
          <a:p>
            <a:pPr marL="0" indent="0">
              <a:buNone/>
            </a:pPr>
            <a:r>
              <a:rPr lang="en-GB" sz="1800" dirty="0"/>
              <a:t>  </a:t>
            </a:r>
          </a:p>
          <a:p>
            <a:pPr marL="742950" lvl="1" indent="-285750">
              <a:buFont typeface="Courier New" panose="02070309020205020404" pitchFamily="49" charset="0"/>
              <a:buChar char="o"/>
            </a:pPr>
            <a:r>
              <a:rPr lang="en-GB" sz="1800" dirty="0"/>
              <a:t>Pay</a:t>
            </a:r>
          </a:p>
          <a:p>
            <a:pPr marL="742950" lvl="1" indent="-285750">
              <a:buFont typeface="Courier New" panose="02070309020205020404" pitchFamily="49" charset="0"/>
              <a:buChar char="o"/>
            </a:pPr>
            <a:r>
              <a:rPr lang="en-GB" sz="1800" dirty="0"/>
              <a:t>Sickness Allowances </a:t>
            </a:r>
          </a:p>
          <a:p>
            <a:pPr marL="742950" lvl="1" indent="-285750">
              <a:buFont typeface="Courier New" panose="02070309020205020404" pitchFamily="49" charset="0"/>
              <a:buChar char="o"/>
            </a:pPr>
            <a:r>
              <a:rPr lang="en-GB" sz="1800" dirty="0"/>
              <a:t>Class Size Maxima </a:t>
            </a:r>
          </a:p>
          <a:p>
            <a:pPr marL="742950" lvl="1" indent="-285750">
              <a:buFont typeface="Courier New" panose="02070309020205020404" pitchFamily="49" charset="0"/>
              <a:buChar char="o"/>
            </a:pPr>
            <a:r>
              <a:rPr lang="en-GB" sz="1800" dirty="0"/>
              <a:t>Maternity/ Parental Leave and Pay </a:t>
            </a:r>
          </a:p>
          <a:p>
            <a:pPr marL="0" indent="0">
              <a:buNone/>
            </a:pPr>
            <a:endParaRPr lang="en-GB" sz="1800" dirty="0"/>
          </a:p>
          <a:p>
            <a:r>
              <a:rPr lang="en-GB" sz="1800" dirty="0"/>
              <a:t>The EIS has the largest number of representatives on the </a:t>
            </a:r>
            <a:r>
              <a:rPr lang="en-GB" sz="1800" i="1" dirty="0"/>
              <a:t>teachers’ panel</a:t>
            </a:r>
            <a:r>
              <a:rPr lang="en-GB" sz="1800" dirty="0"/>
              <a:t> of the SNCT. </a:t>
            </a:r>
          </a:p>
          <a:p>
            <a:r>
              <a:rPr lang="en-GB" sz="1800" dirty="0"/>
              <a:t>EIS representatives are </a:t>
            </a:r>
            <a:r>
              <a:rPr lang="en-GB" sz="1800" b="1" dirty="0"/>
              <a:t>elected teachers</a:t>
            </a:r>
            <a:r>
              <a:rPr lang="en-GB" sz="1800" dirty="0"/>
              <a:t>, ensuring a strong link between those negotiating your terms and conditions and the </a:t>
            </a:r>
            <a:r>
              <a:rPr lang="en-GB" sz="1800" b="1" dirty="0"/>
              <a:t>realities in the classroom</a:t>
            </a:r>
            <a:r>
              <a:rPr lang="en-GB" sz="1800" dirty="0"/>
              <a:t>.</a:t>
            </a:r>
          </a:p>
          <a:p>
            <a:r>
              <a:rPr lang="en-GB" sz="1800" dirty="0"/>
              <a:t>Your full terms and conditions are contained in the SNCT handbook and can be accessed via </a:t>
            </a:r>
            <a:r>
              <a:rPr lang="en-GB" sz="1800" dirty="0">
                <a:hlinkClick r:id="rId3"/>
              </a:rPr>
              <a:t>www.snct.org.uk</a:t>
            </a:r>
            <a:r>
              <a:rPr lang="en-GB" sz="1800" dirty="0"/>
              <a:t>.</a:t>
            </a:r>
          </a:p>
          <a:p>
            <a:endParaRPr lang="en-GB" sz="1400" dirty="0"/>
          </a:p>
        </p:txBody>
      </p:sp>
      <p:pic>
        <p:nvPicPr>
          <p:cNvPr id="4" name="Picture 3">
            <a:extLst>
              <a:ext uri="{FF2B5EF4-FFF2-40B4-BE49-F238E27FC236}">
                <a16:creationId xmlns:a16="http://schemas.microsoft.com/office/drawing/2014/main" id="{0A2B6447-608D-419B-BBD1-4F33F4EB3D4A}"/>
              </a:ext>
            </a:extLst>
          </p:cNvPr>
          <p:cNvPicPr>
            <a:picLocks noChangeAspect="1"/>
          </p:cNvPicPr>
          <p:nvPr/>
        </p:nvPicPr>
        <p:blipFill>
          <a:blip r:embed="rId4"/>
          <a:stretch>
            <a:fillRect/>
          </a:stretch>
        </p:blipFill>
        <p:spPr>
          <a:xfrm>
            <a:off x="2253108" y="3685649"/>
            <a:ext cx="2786948" cy="2179328"/>
          </a:xfrm>
          <a:prstGeom prst="rect">
            <a:avLst/>
          </a:prstGeom>
        </p:spPr>
      </p:pic>
    </p:spTree>
    <p:extLst>
      <p:ext uri="{BB962C8B-B14F-4D97-AF65-F5344CB8AC3E}">
        <p14:creationId xmlns:p14="http://schemas.microsoft.com/office/powerpoint/2010/main" val="4016871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B33354-5302-409E-90BF-4E7A98AFB5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BE0FC2-10E0-40A7-92EB-D465EF67F661}"/>
              </a:ext>
            </a:extLst>
          </p:cNvPr>
          <p:cNvSpPr>
            <a:spLocks noGrp="1"/>
          </p:cNvSpPr>
          <p:nvPr>
            <p:ph type="title"/>
          </p:nvPr>
        </p:nvSpPr>
        <p:spPr>
          <a:xfrm>
            <a:off x="833004" y="587829"/>
            <a:ext cx="3796306" cy="3273144"/>
          </a:xfrm>
        </p:spPr>
        <p:txBody>
          <a:bodyPr anchor="ctr">
            <a:normAutofit/>
          </a:bodyPr>
          <a:lstStyle/>
          <a:p>
            <a:r>
              <a:rPr lang="en-GB" sz="4800" b="1" u="sng" dirty="0"/>
              <a:t>Locally</a:t>
            </a:r>
            <a:r>
              <a:rPr lang="en-GB" sz="4800" b="1" dirty="0"/>
              <a:t> Negotiated Terms and Conditions</a:t>
            </a:r>
            <a:endParaRPr lang="en-GB" sz="4800" dirty="0"/>
          </a:p>
        </p:txBody>
      </p:sp>
      <p:grpSp>
        <p:nvGrpSpPr>
          <p:cNvPr id="10" name="Group 9">
            <a:extLst>
              <a:ext uri="{FF2B5EF4-FFF2-40B4-BE49-F238E27FC236}">
                <a16:creationId xmlns:a16="http://schemas.microsoft.com/office/drawing/2014/main" id="{0C66A8B6-1F6E-4FCC-93B9-B9986B6FD1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576" y="5945955"/>
            <a:ext cx="12109423" cy="525780"/>
            <a:chOff x="82576" y="5945955"/>
            <a:chExt cx="12109423" cy="525780"/>
          </a:xfrm>
        </p:grpSpPr>
        <p:sp>
          <p:nvSpPr>
            <p:cNvPr id="11" name="Rectangle 10">
              <a:extLst>
                <a:ext uri="{FF2B5EF4-FFF2-40B4-BE49-F238E27FC236}">
                  <a16:creationId xmlns:a16="http://schemas.microsoft.com/office/drawing/2014/main" id="{CAF7C4FD-65AD-4BBE-886A-D2E923F94C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3361" y="6131892"/>
              <a:ext cx="524256"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BA8278B-6DF7-481F-B1FA-FFE7D6C3C7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5998176" y="277912"/>
              <a:ext cx="524256" cy="118633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56B64F6-E499-4488-A37F-C24F0EF002FB}"/>
              </a:ext>
            </a:extLst>
          </p:cNvPr>
          <p:cNvSpPr>
            <a:spLocks noGrp="1"/>
          </p:cNvSpPr>
          <p:nvPr>
            <p:ph idx="1"/>
          </p:nvPr>
        </p:nvSpPr>
        <p:spPr>
          <a:xfrm>
            <a:off x="5245178" y="869521"/>
            <a:ext cx="6301757" cy="5516907"/>
          </a:xfrm>
        </p:spPr>
        <p:txBody>
          <a:bodyPr anchor="ctr">
            <a:normAutofit/>
          </a:bodyPr>
          <a:lstStyle/>
          <a:p>
            <a:pPr marL="285750" indent="-285750"/>
            <a:r>
              <a:rPr lang="en-GB" sz="1800" dirty="0"/>
              <a:t>SNCT </a:t>
            </a:r>
            <a:r>
              <a:rPr lang="en-GB" sz="1800" b="1" dirty="0"/>
              <a:t>devolves</a:t>
            </a:r>
            <a:r>
              <a:rPr lang="en-GB" sz="1800" dirty="0"/>
              <a:t> a number of matters to </a:t>
            </a:r>
            <a:r>
              <a:rPr lang="en-GB" sz="1800" b="1" dirty="0"/>
              <a:t>Local Negotiating Committees for Teachers </a:t>
            </a:r>
            <a:r>
              <a:rPr lang="en-GB" sz="1800" dirty="0"/>
              <a:t>(LNCTs)</a:t>
            </a:r>
          </a:p>
          <a:p>
            <a:pPr marL="285750" indent="-285750"/>
            <a:r>
              <a:rPr lang="en-GB" sz="1800" dirty="0"/>
              <a:t>EIS representatives negotiating at LNCT level are </a:t>
            </a:r>
            <a:r>
              <a:rPr lang="en-GB" sz="1800" b="1" dirty="0"/>
              <a:t>practicing teachers</a:t>
            </a:r>
            <a:endParaRPr lang="en-GB" sz="1800" dirty="0"/>
          </a:p>
          <a:p>
            <a:pPr marL="285750" indent="-285750"/>
            <a:r>
              <a:rPr lang="en-GB" sz="1800" dirty="0"/>
              <a:t>Many of these devolved matters have particular relevance for those engaged in supply work or fixed term contracts </a:t>
            </a:r>
          </a:p>
          <a:p>
            <a:pPr marL="285750" indent="-285750"/>
            <a:r>
              <a:rPr lang="en-GB" sz="1800" dirty="0"/>
              <a:t>They include: </a:t>
            </a:r>
          </a:p>
          <a:p>
            <a:pPr marL="742950" lvl="1" indent="-285750">
              <a:buFont typeface="Courier New" panose="02070309020205020404" pitchFamily="49" charset="0"/>
              <a:buChar char="o"/>
            </a:pPr>
            <a:r>
              <a:rPr lang="en-GB" sz="1800" dirty="0"/>
              <a:t>cover agreements, </a:t>
            </a:r>
          </a:p>
          <a:p>
            <a:pPr marL="742950" lvl="1" indent="-285750">
              <a:buFont typeface="Courier New" panose="02070309020205020404" pitchFamily="49" charset="0"/>
              <a:buChar char="o"/>
            </a:pPr>
            <a:r>
              <a:rPr lang="en-GB" sz="1800" dirty="0"/>
              <a:t>appointment procedures, </a:t>
            </a:r>
          </a:p>
          <a:p>
            <a:pPr marL="742950" lvl="1" indent="-285750">
              <a:buFont typeface="Courier New" panose="02070309020205020404" pitchFamily="49" charset="0"/>
              <a:buChar char="o"/>
            </a:pPr>
            <a:r>
              <a:rPr lang="en-GB" sz="1800" dirty="0"/>
              <a:t>specific duties and job remits, </a:t>
            </a:r>
          </a:p>
          <a:p>
            <a:pPr marL="742950" lvl="1" indent="-285750">
              <a:buFont typeface="Courier New" panose="02070309020205020404" pitchFamily="49" charset="0"/>
              <a:buChar char="o"/>
            </a:pPr>
            <a:r>
              <a:rPr lang="en-GB" sz="1800" dirty="0"/>
              <a:t>transfer of temporary teachers to permanent staff, </a:t>
            </a:r>
          </a:p>
          <a:p>
            <a:pPr marL="742950" lvl="1" indent="-285750">
              <a:buFont typeface="Courier New" panose="02070309020205020404" pitchFamily="49" charset="0"/>
              <a:buChar char="o"/>
            </a:pPr>
            <a:r>
              <a:rPr lang="en-GB" sz="1800" dirty="0"/>
              <a:t>leave and absence arrangements and </a:t>
            </a:r>
          </a:p>
          <a:p>
            <a:pPr marL="742950" lvl="1" indent="-285750">
              <a:buFont typeface="Courier New" panose="02070309020205020404" pitchFamily="49" charset="0"/>
              <a:buChar char="o"/>
            </a:pPr>
            <a:r>
              <a:rPr lang="en-GB" sz="1800" dirty="0"/>
              <a:t>disciplinary and grievance procedures. </a:t>
            </a:r>
          </a:p>
          <a:p>
            <a:pPr marL="285750" indent="-285750"/>
            <a:endParaRPr lang="en-GB" sz="1800" dirty="0"/>
          </a:p>
          <a:p>
            <a:pPr marL="285750" indent="-285750"/>
            <a:r>
              <a:rPr lang="en-GB" sz="1800" dirty="0"/>
              <a:t>They can be found in the LNCT section of the SNCT website: </a:t>
            </a:r>
            <a:r>
              <a:rPr lang="en-GB" sz="1800" dirty="0">
                <a:hlinkClick r:id="rId3"/>
              </a:rPr>
              <a:t>https://www.snct.org.uk/lnctAgreements.php</a:t>
            </a:r>
            <a:endParaRPr lang="en-GB" sz="1800" dirty="0"/>
          </a:p>
          <a:p>
            <a:endParaRPr lang="en-GB" sz="1600" dirty="0"/>
          </a:p>
        </p:txBody>
      </p:sp>
      <p:pic>
        <p:nvPicPr>
          <p:cNvPr id="4" name="Picture 3">
            <a:extLst>
              <a:ext uri="{FF2B5EF4-FFF2-40B4-BE49-F238E27FC236}">
                <a16:creationId xmlns:a16="http://schemas.microsoft.com/office/drawing/2014/main" id="{0077CE4E-DB46-4A67-A5C4-0CB28033A105}"/>
              </a:ext>
            </a:extLst>
          </p:cNvPr>
          <p:cNvPicPr>
            <a:picLocks noChangeAspect="1"/>
          </p:cNvPicPr>
          <p:nvPr/>
        </p:nvPicPr>
        <p:blipFill>
          <a:blip r:embed="rId4"/>
          <a:stretch>
            <a:fillRect/>
          </a:stretch>
        </p:blipFill>
        <p:spPr>
          <a:xfrm>
            <a:off x="2201816" y="3584672"/>
            <a:ext cx="2876154" cy="2249086"/>
          </a:xfrm>
          <a:prstGeom prst="rect">
            <a:avLst/>
          </a:prstGeom>
        </p:spPr>
      </p:pic>
    </p:spTree>
    <p:extLst>
      <p:ext uri="{BB962C8B-B14F-4D97-AF65-F5344CB8AC3E}">
        <p14:creationId xmlns:p14="http://schemas.microsoft.com/office/powerpoint/2010/main" val="310399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D674C3D6-05A3-40FF-82DB-C360BFF2EE20}"/>
              </a:ext>
            </a:extLst>
          </p:cNvPr>
          <p:cNvSpPr>
            <a:spLocks noGrp="1"/>
          </p:cNvSpPr>
          <p:nvPr>
            <p:ph type="title"/>
          </p:nvPr>
        </p:nvSpPr>
        <p:spPr>
          <a:xfrm>
            <a:off x="958506" y="800392"/>
            <a:ext cx="10264697" cy="1212102"/>
          </a:xfrm>
        </p:spPr>
        <p:txBody>
          <a:bodyPr>
            <a:normAutofit/>
          </a:bodyPr>
          <a:lstStyle/>
          <a:p>
            <a:r>
              <a:rPr lang="en-GB" sz="4000" b="1">
                <a:solidFill>
                  <a:srgbClr val="FFFFFF"/>
                </a:solidFill>
              </a:rPr>
              <a:t>Working Year and Working Week</a:t>
            </a:r>
          </a:p>
        </p:txBody>
      </p:sp>
      <p:sp>
        <p:nvSpPr>
          <p:cNvPr id="32" name="Content Placeholder 2">
            <a:extLst>
              <a:ext uri="{FF2B5EF4-FFF2-40B4-BE49-F238E27FC236}">
                <a16:creationId xmlns:a16="http://schemas.microsoft.com/office/drawing/2014/main" id="{CA5DB631-2923-4833-B1A9-6C0CF955E350}"/>
              </a:ext>
            </a:extLst>
          </p:cNvPr>
          <p:cNvSpPr>
            <a:spLocks noGrp="1"/>
          </p:cNvSpPr>
          <p:nvPr>
            <p:ph idx="1"/>
          </p:nvPr>
        </p:nvSpPr>
        <p:spPr>
          <a:xfrm>
            <a:off x="1367624" y="2490436"/>
            <a:ext cx="9708995" cy="3567173"/>
          </a:xfrm>
        </p:spPr>
        <p:txBody>
          <a:bodyPr anchor="ctr">
            <a:normAutofit/>
          </a:bodyPr>
          <a:lstStyle/>
          <a:p>
            <a:r>
              <a:rPr lang="en-GB" sz="2000" b="0" i="0" dirty="0">
                <a:effectLst/>
              </a:rPr>
              <a:t>Teachers (other than short term supply teachers) shall have a 35 hour working week. The working week shall apply on a pro rata basis to teachers on part-time contracts.</a:t>
            </a:r>
          </a:p>
          <a:p>
            <a:r>
              <a:rPr lang="en-GB" sz="2000" b="0" i="0" dirty="0">
                <a:effectLst/>
              </a:rPr>
              <a:t>Within the 35-hour week, a maximum of 22.5 hours will be devoted to class contact.</a:t>
            </a:r>
          </a:p>
          <a:p>
            <a:r>
              <a:rPr lang="en-GB" sz="2000" b="0" i="0" dirty="0">
                <a:effectLst/>
              </a:rPr>
              <a:t>An allowance of no less than one third of your actual class contact commitment is for preparation and marking (7.5 hours). The use of remaining time (5 hours per week) will be subject to negotiation in your annual </a:t>
            </a:r>
            <a:r>
              <a:rPr lang="en-GB" sz="2000" b="1" i="0" dirty="0">
                <a:effectLst/>
              </a:rPr>
              <a:t>Working Time Agreement</a:t>
            </a:r>
            <a:r>
              <a:rPr lang="en-GB" sz="2000" b="0" i="0" dirty="0">
                <a:effectLst/>
              </a:rPr>
              <a:t>.</a:t>
            </a:r>
          </a:p>
          <a:p>
            <a:r>
              <a:rPr lang="en-GB" sz="2000" b="0" i="0" dirty="0">
                <a:effectLst/>
              </a:rPr>
              <a:t>All tasks which do not require the teacher to be on the school premises can be carried out at a </a:t>
            </a:r>
            <a:r>
              <a:rPr lang="en-GB" sz="2000" b="1" i="0" dirty="0">
                <a:effectLst/>
              </a:rPr>
              <a:t>time and place </a:t>
            </a:r>
            <a:r>
              <a:rPr lang="en-GB" sz="2000" b="0" i="0" dirty="0">
                <a:effectLst/>
              </a:rPr>
              <a:t>of your choosing</a:t>
            </a:r>
          </a:p>
          <a:p>
            <a:r>
              <a:rPr lang="en-GB" sz="2000" dirty="0"/>
              <a:t>If you are required to </a:t>
            </a:r>
            <a:r>
              <a:rPr lang="en-GB" sz="2000" b="1" dirty="0"/>
              <a:t>travel between schools </a:t>
            </a:r>
            <a:r>
              <a:rPr lang="en-GB" sz="2000" dirty="0"/>
              <a:t>during the school day, that time is </a:t>
            </a:r>
            <a:r>
              <a:rPr lang="en-GB" sz="2000" b="0" i="0" dirty="0">
                <a:effectLst/>
              </a:rPr>
              <a:t>regarded as pupil contact time.</a:t>
            </a:r>
          </a:p>
          <a:p>
            <a:pPr marL="0" indent="0">
              <a:buNone/>
            </a:pPr>
            <a:endParaRPr lang="en-GB" sz="2000" dirty="0"/>
          </a:p>
        </p:txBody>
      </p:sp>
    </p:spTree>
    <p:extLst>
      <p:ext uri="{BB962C8B-B14F-4D97-AF65-F5344CB8AC3E}">
        <p14:creationId xmlns:p14="http://schemas.microsoft.com/office/powerpoint/2010/main" val="1128765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20" name="Rectangle 19">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Rectangle 22">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46AF8B-3FB0-4BCD-8D26-38E56AEB1251}"/>
              </a:ext>
            </a:extLst>
          </p:cNvPr>
          <p:cNvSpPr>
            <a:spLocks noGrp="1"/>
          </p:cNvSpPr>
          <p:nvPr>
            <p:ph type="title"/>
          </p:nvPr>
        </p:nvSpPr>
        <p:spPr>
          <a:xfrm>
            <a:off x="1880812" y="382743"/>
            <a:ext cx="9849751" cy="1349671"/>
          </a:xfrm>
        </p:spPr>
        <p:txBody>
          <a:bodyPr anchor="b">
            <a:normAutofit fontScale="90000"/>
          </a:bodyPr>
          <a:lstStyle/>
          <a:p>
            <a:r>
              <a:rPr lang="en-GB" sz="4800" b="1" dirty="0"/>
              <a:t>Permanent and Fixed Term Contracts: Duties</a:t>
            </a:r>
            <a:br>
              <a:rPr lang="en-GB" sz="4200" b="1" dirty="0"/>
            </a:br>
            <a:endParaRPr lang="en-GB" sz="4200" dirty="0"/>
          </a:p>
        </p:txBody>
      </p:sp>
      <p:sp>
        <p:nvSpPr>
          <p:cNvPr id="3" name="Content Placeholder 2">
            <a:extLst>
              <a:ext uri="{FF2B5EF4-FFF2-40B4-BE49-F238E27FC236}">
                <a16:creationId xmlns:a16="http://schemas.microsoft.com/office/drawing/2014/main" id="{9AA44F8D-CBEE-4BE7-83FE-3DE6E665B0C2}"/>
              </a:ext>
            </a:extLst>
          </p:cNvPr>
          <p:cNvSpPr>
            <a:spLocks noGrp="1"/>
          </p:cNvSpPr>
          <p:nvPr>
            <p:ph idx="1"/>
          </p:nvPr>
        </p:nvSpPr>
        <p:spPr>
          <a:xfrm>
            <a:off x="892747" y="1567515"/>
            <a:ext cx="8349019" cy="4737917"/>
          </a:xfrm>
        </p:spPr>
        <p:txBody>
          <a:bodyPr anchor="ctr">
            <a:normAutofit lnSpcReduction="10000"/>
          </a:bodyPr>
          <a:lstStyle/>
          <a:p>
            <a:pPr>
              <a:buFont typeface="Wingdings" panose="05000000000000000000" pitchFamily="2" charset="2"/>
              <a:buChar char="ü"/>
            </a:pPr>
            <a:r>
              <a:rPr lang="en-GB" sz="1800" b="1" dirty="0"/>
              <a:t>Expected to carry out the main duties of all class teacher</a:t>
            </a:r>
          </a:p>
          <a:p>
            <a:pPr>
              <a:buFont typeface="Wingdings" panose="05000000000000000000" pitchFamily="2" charset="2"/>
              <a:buChar char="ü"/>
            </a:pPr>
            <a:r>
              <a:rPr lang="en-GB" sz="1800" b="1" dirty="0"/>
              <a:t>Subject to the policies/practice of the school/local authority</a:t>
            </a:r>
          </a:p>
          <a:p>
            <a:pPr>
              <a:buFont typeface="Wingdings" panose="05000000000000000000" pitchFamily="2" charset="2"/>
              <a:buChar char="ü"/>
            </a:pPr>
            <a:endParaRPr lang="en-GB" sz="1800" dirty="0"/>
          </a:p>
          <a:p>
            <a:pPr marL="0" indent="0">
              <a:buNone/>
            </a:pPr>
            <a:r>
              <a:rPr lang="en-GB" sz="1800" dirty="0"/>
              <a:t>These duties include: - </a:t>
            </a:r>
          </a:p>
          <a:p>
            <a:pPr marL="342900" indent="-342900"/>
            <a:r>
              <a:rPr lang="en-GB" sz="1800" dirty="0"/>
              <a:t>manage and organise classes through planning and preparing for teaching and learning</a:t>
            </a:r>
          </a:p>
          <a:p>
            <a:pPr marL="342900" indent="-342900"/>
            <a:r>
              <a:rPr lang="en-GB" sz="1800" dirty="0"/>
              <a:t>assess, record and report on the work of pupils’ progress to inform a range of teaching and learning approaches</a:t>
            </a:r>
          </a:p>
          <a:p>
            <a:pPr marL="342900" indent="-342900"/>
            <a:r>
              <a:rPr lang="en-GB" sz="1800" dirty="0"/>
              <a:t>prepare pupils for examinations and where required, assist with their administration </a:t>
            </a:r>
          </a:p>
          <a:p>
            <a:pPr marL="342900" indent="-342900"/>
            <a:r>
              <a:rPr lang="en-GB" sz="1800" dirty="0"/>
              <a:t>contribute towards good order and the wider needs of the school </a:t>
            </a:r>
          </a:p>
          <a:p>
            <a:pPr marL="342900" indent="-342900"/>
            <a:r>
              <a:rPr lang="en-GB" sz="1800" dirty="0"/>
              <a:t>develop the school curriculum </a:t>
            </a:r>
          </a:p>
          <a:p>
            <a:pPr marL="342900" indent="-342900"/>
            <a:r>
              <a:rPr lang="en-GB" sz="1800" dirty="0"/>
              <a:t>contribute to the school and council planning and improvement processes. </a:t>
            </a:r>
          </a:p>
          <a:p>
            <a:pPr marL="342900" indent="-342900"/>
            <a:r>
              <a:rPr lang="en-GB" sz="1800" dirty="0"/>
              <a:t>maintain and develop knowledge and skills and contribute to the professional development of colleagues including probationary and student teachers. </a:t>
            </a:r>
          </a:p>
          <a:p>
            <a:endParaRPr lang="en-GB" sz="1100" dirty="0"/>
          </a:p>
        </p:txBody>
      </p:sp>
      <p:pic>
        <p:nvPicPr>
          <p:cNvPr id="13" name="Picture 12">
            <a:extLst>
              <a:ext uri="{FF2B5EF4-FFF2-40B4-BE49-F238E27FC236}">
                <a16:creationId xmlns:a16="http://schemas.microsoft.com/office/drawing/2014/main" id="{8207B433-5E9A-43C0-92E3-6FEF0B038AA9}"/>
              </a:ext>
            </a:extLst>
          </p:cNvPr>
          <p:cNvPicPr>
            <a:picLocks noChangeAspect="1"/>
          </p:cNvPicPr>
          <p:nvPr/>
        </p:nvPicPr>
        <p:blipFill>
          <a:blip r:embed="rId3"/>
          <a:stretch>
            <a:fillRect/>
          </a:stretch>
        </p:blipFill>
        <p:spPr>
          <a:xfrm>
            <a:off x="7492743" y="1192237"/>
            <a:ext cx="4119729" cy="1578242"/>
          </a:xfrm>
          <a:prstGeom prst="rect">
            <a:avLst/>
          </a:prstGeom>
        </p:spPr>
      </p:pic>
    </p:spTree>
    <p:extLst>
      <p:ext uri="{BB962C8B-B14F-4D97-AF65-F5344CB8AC3E}">
        <p14:creationId xmlns:p14="http://schemas.microsoft.com/office/powerpoint/2010/main" val="3451813509"/>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54551"/>
      </a:dk2>
      <a:lt2>
        <a:srgbClr val="D8D9DC"/>
      </a:lt2>
      <a:accent1>
        <a:srgbClr val="E32D91"/>
      </a:accent1>
      <a:accent2>
        <a:srgbClr val="C830CC"/>
      </a:accent2>
      <a:accent3>
        <a:srgbClr val="B4176D"/>
      </a:accent3>
      <a:accent4>
        <a:srgbClr val="E32D91"/>
      </a:accent4>
      <a:accent5>
        <a:srgbClr val="8971E1"/>
      </a:accent5>
      <a:accent6>
        <a:srgbClr val="D54773"/>
      </a:accent6>
      <a:hlink>
        <a:srgbClr val="6B9F25"/>
      </a:hlink>
      <a:folHlink>
        <a:srgbClr val="8C8C8C"/>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367</TotalTime>
  <Words>2014</Words>
  <Application>Microsoft Office PowerPoint</Application>
  <PresentationFormat>Widescreen</PresentationFormat>
  <Paragraphs>233</Paragraphs>
  <Slides>24</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Calibri Light</vt:lpstr>
      <vt:lpstr>Courier New</vt:lpstr>
      <vt:lpstr>Symbol</vt:lpstr>
      <vt:lpstr>Wingdings</vt:lpstr>
      <vt:lpstr>Office Theme</vt:lpstr>
      <vt:lpstr>PowerPoint Presentation</vt:lpstr>
      <vt:lpstr>GTCS Elections</vt:lpstr>
      <vt:lpstr>Permanent, Supply and Temporary Teaching Jobs: </vt:lpstr>
      <vt:lpstr>What We Will Cover </vt:lpstr>
      <vt:lpstr> Definitions  Permanent…Supply … or Fixed Term/Temporary Contract?  </vt:lpstr>
      <vt:lpstr>Nationally Negotiated Terms and Conditions</vt:lpstr>
      <vt:lpstr>Locally Negotiated Terms and Conditions</vt:lpstr>
      <vt:lpstr>Working Year and Working Week</vt:lpstr>
      <vt:lpstr>Permanent and Fixed Term Contracts: Duties </vt:lpstr>
      <vt:lpstr>Fixed Term Temporary Contracts</vt:lpstr>
      <vt:lpstr>Permanent and Fixed Term Contracts: Pay </vt:lpstr>
      <vt:lpstr>SNCT Codes of Practice for Supply Teachers </vt:lpstr>
      <vt:lpstr>Short Term Supply: Duties </vt:lpstr>
      <vt:lpstr>Short Term Supply: Pay </vt:lpstr>
      <vt:lpstr>The reality of supply work in Edinburgh</vt:lpstr>
      <vt:lpstr>Fixed term contracts</vt:lpstr>
      <vt:lpstr>“Long term supply”</vt:lpstr>
      <vt:lpstr>What to Expect From Your Employer: </vt:lpstr>
      <vt:lpstr>What to Expect From Each School: </vt:lpstr>
      <vt:lpstr>What is Expected of You? </vt:lpstr>
      <vt:lpstr>What we’re doing in Edinburgh to support supply teachers:</vt:lpstr>
      <vt:lpstr>What To Do If Things Aren’t Right: </vt:lpstr>
      <vt:lpstr>EIS Support and Getting Involved </vt:lpstr>
      <vt:lpstr>Over to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Supply Short Term and Fixed Term Contracts</dc:title>
  <dc:creator>Suki Sangha</dc:creator>
  <cp:lastModifiedBy>Eilidh Gittus</cp:lastModifiedBy>
  <cp:revision>16</cp:revision>
  <dcterms:created xsi:type="dcterms:W3CDTF">2020-06-23T10:35:02Z</dcterms:created>
  <dcterms:modified xsi:type="dcterms:W3CDTF">2022-01-18T11:36:22Z</dcterms:modified>
</cp:coreProperties>
</file>