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68" r:id="rId4"/>
    <p:sldId id="257" r:id="rId5"/>
    <p:sldId id="265" r:id="rId6"/>
    <p:sldId id="266" r:id="rId7"/>
    <p:sldId id="267" r:id="rId8"/>
    <p:sldId id="261" r:id="rId9"/>
    <p:sldId id="269"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67949" autoAdjust="0"/>
  </p:normalViewPr>
  <p:slideViewPr>
    <p:cSldViewPr snapToGrid="0">
      <p:cViewPr varScale="1">
        <p:scale>
          <a:sx n="52" d="100"/>
          <a:sy n="52" d="100"/>
        </p:scale>
        <p:origin x="2052" y="78"/>
      </p:cViewPr>
      <p:guideLst/>
    </p:cSldViewPr>
  </p:slideViewPr>
  <p:notesTextViewPr>
    <p:cViewPr>
      <p:scale>
        <a:sx n="1" d="1"/>
        <a:sy n="1" d="1"/>
      </p:scale>
      <p:origin x="0" y="-138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46902-6A48-4594-B736-9F1773B58068}" type="datetimeFigureOut">
              <a:rPr lang="en-GB" smtClean="0"/>
              <a:t>13/06/2023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03F5A-7663-49C4-A3C7-B553A76A0D87}" type="slidenum">
              <a:rPr lang="en-GB" smtClean="0"/>
              <a:t>‹#›</a:t>
            </a:fld>
            <a:endParaRPr lang="en-GB"/>
          </a:p>
        </p:txBody>
      </p:sp>
    </p:spTree>
    <p:extLst>
      <p:ext uri="{BB962C8B-B14F-4D97-AF65-F5344CB8AC3E}">
        <p14:creationId xmlns:p14="http://schemas.microsoft.com/office/powerpoint/2010/main" val="56073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Title: Strident but inclusive. It’s a call for all – for everyone who cares about education- to support for our campaign. </a:t>
            </a:r>
          </a:p>
          <a:p>
            <a:endParaRPr lang="en-GB" sz="1600" b="1" dirty="0"/>
          </a:p>
          <a:p>
            <a:r>
              <a:rPr lang="en-GB" sz="1600" b="1" dirty="0"/>
              <a:t>Colours- bright palette. Eye-catching. Hopefully will appeal widely. </a:t>
            </a:r>
          </a:p>
          <a:p>
            <a:endParaRPr lang="en-GB" sz="1600" b="1" dirty="0"/>
          </a:p>
          <a:p>
            <a:r>
              <a:rPr lang="en-GB" sz="1600" b="1" dirty="0"/>
              <a:t>Shade of red is ‘Vivid Magenta’.</a:t>
            </a:r>
          </a:p>
          <a:p>
            <a:endParaRPr lang="en-GB" sz="1600" b="1" dirty="0"/>
          </a:p>
          <a:p>
            <a:r>
              <a:rPr lang="en-GB" sz="1600" b="1" dirty="0"/>
              <a:t>Blue is ‘Persian Jewel’.</a:t>
            </a:r>
          </a:p>
          <a:p>
            <a:endParaRPr lang="en-GB" sz="1600" b="1" dirty="0"/>
          </a:p>
          <a:p>
            <a:r>
              <a:rPr lang="en-GB" sz="1600" b="1" dirty="0"/>
              <a:t>Yellow is ‘High Visibility’.</a:t>
            </a:r>
          </a:p>
          <a:p>
            <a:endParaRPr lang="en-GB" sz="1600" b="1" dirty="0"/>
          </a:p>
          <a:p>
            <a:r>
              <a:rPr lang="en-GB" sz="1600" b="1" dirty="0"/>
              <a:t>Green is ‘Carnival Glass’.</a:t>
            </a:r>
          </a:p>
          <a:p>
            <a:endParaRPr lang="en-GB" sz="1600" b="1" dirty="0"/>
          </a:p>
          <a:p>
            <a:r>
              <a:rPr lang="en-GB" sz="1600" b="1" dirty="0"/>
              <a:t>Raised fist holding a pencil- reflects the power that we hold as educators and as teacher trade unionists. Symbol of empowerment. </a:t>
            </a:r>
          </a:p>
          <a:p>
            <a:r>
              <a:rPr lang="en-GB" sz="1600" b="1" dirty="0"/>
              <a:t>  </a:t>
            </a:r>
          </a:p>
          <a:p>
            <a:r>
              <a:rPr lang="en-GB" sz="1600" b="1" dirty="0"/>
              <a:t>Quality Education – teachers and schools are providing quality education right now. But we’ve spent AGM debating how things could and must be better- more teachers, smaller classes, better funded ASN provision… are needed to realise the EIS vision of quality education. </a:t>
            </a:r>
          </a:p>
          <a:p>
            <a:endParaRPr lang="en-GB" sz="1600" dirty="0"/>
          </a:p>
        </p:txBody>
      </p:sp>
      <p:sp>
        <p:nvSpPr>
          <p:cNvPr id="4" name="Slide Number Placeholder 3"/>
          <p:cNvSpPr>
            <a:spLocks noGrp="1"/>
          </p:cNvSpPr>
          <p:nvPr>
            <p:ph type="sldNum" sz="quarter" idx="5"/>
          </p:nvPr>
        </p:nvSpPr>
        <p:spPr/>
        <p:txBody>
          <a:bodyPr/>
          <a:lstStyle/>
          <a:p>
            <a:fld id="{D1F03F5A-7663-49C4-A3C7-B553A76A0D87}" type="slidenum">
              <a:rPr lang="en-GB" smtClean="0"/>
              <a:t>1</a:t>
            </a:fld>
            <a:endParaRPr lang="en-GB"/>
          </a:p>
        </p:txBody>
      </p:sp>
    </p:spTree>
    <p:extLst>
      <p:ext uri="{BB962C8B-B14F-4D97-AF65-F5344CB8AC3E}">
        <p14:creationId xmlns:p14="http://schemas.microsoft.com/office/powerpoint/2010/main" val="115159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GB" sz="1200" b="1" dirty="0">
                <a:solidFill>
                  <a:schemeClr val="accent1"/>
                </a:solidFill>
              </a:rPr>
              <a:t>Primary strategic aim </a:t>
            </a:r>
          </a:p>
          <a:p>
            <a:pPr marL="0" indent="0" algn="ctr">
              <a:buNone/>
            </a:pPr>
            <a:endParaRPr lang="en-GB" sz="1200" b="1" dirty="0">
              <a:solidFill>
                <a:schemeClr val="accent1"/>
              </a:solidFill>
            </a:endParaRPr>
          </a:p>
          <a:p>
            <a:pPr marL="0" indent="0" algn="ctr">
              <a:buNone/>
            </a:pPr>
            <a:r>
              <a:rPr lang="en-GB" sz="1200" b="1" dirty="0">
                <a:solidFill>
                  <a:srgbClr val="C00000"/>
                </a:solidFill>
              </a:rPr>
              <a:t>To significantly improve teachers' working conditions, and health, safety and wellbeing at work and by so doing, the quality of learning experiences for learners.</a:t>
            </a:r>
          </a:p>
          <a:p>
            <a:pPr marL="0" indent="0" algn="ctr">
              <a:buNone/>
            </a:pPr>
            <a:r>
              <a:rPr lang="en-GB" sz="1200" b="1" dirty="0">
                <a:solidFill>
                  <a:srgbClr val="C00000"/>
                </a:solidFill>
              </a:rPr>
              <a:t>This needs resources- more money, people and time. The campaign will highlight this to members, the public, stakeholders, politicians, local authorities… and seek to build support and pressure that will lead to better resourcing to enable the realisation of our primary strategic aim. </a:t>
            </a:r>
          </a:p>
          <a:p>
            <a:endParaRPr lang="en-GB" dirty="0"/>
          </a:p>
        </p:txBody>
      </p:sp>
      <p:sp>
        <p:nvSpPr>
          <p:cNvPr id="4" name="Slide Number Placeholder 3"/>
          <p:cNvSpPr>
            <a:spLocks noGrp="1"/>
          </p:cNvSpPr>
          <p:nvPr>
            <p:ph type="sldNum" sz="quarter" idx="5"/>
          </p:nvPr>
        </p:nvSpPr>
        <p:spPr/>
        <p:txBody>
          <a:bodyPr/>
          <a:lstStyle/>
          <a:p>
            <a:fld id="{D1F03F5A-7663-49C4-A3C7-B553A76A0D87}" type="slidenum">
              <a:rPr lang="en-GB" smtClean="0"/>
              <a:t>2</a:t>
            </a:fld>
            <a:endParaRPr lang="en-GB"/>
          </a:p>
        </p:txBody>
      </p:sp>
    </p:spTree>
    <p:extLst>
      <p:ext uri="{BB962C8B-B14F-4D97-AF65-F5344CB8AC3E}">
        <p14:creationId xmlns:p14="http://schemas.microsoft.com/office/powerpoint/2010/main" val="140209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campaign will aim to build up support from a range of stakeholders i.e. political parties, parent groups, young people’s originations, support staff trade unions and other education stakeholders.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Stand Up for Quality Education- an irresistible campaign objective.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Draw and encourage people and organisations in as we intensify the pressure on the Scottish Government and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 you’d expect, there will be some direct campaign comms to SG, COSLA and local authorities- they make the political decisions that determine the levels of funding for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Campaign will also speak directly to our members- empowerment agenda will be 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D1F03F5A-7663-49C4-A3C7-B553A76A0D87}" type="slidenum">
              <a:rPr lang="en-GB" smtClean="0"/>
              <a:t>3</a:t>
            </a:fld>
            <a:endParaRPr lang="en-GB"/>
          </a:p>
        </p:txBody>
      </p:sp>
    </p:spTree>
    <p:extLst>
      <p:ext uri="{BB962C8B-B14F-4D97-AF65-F5344CB8AC3E}">
        <p14:creationId xmlns:p14="http://schemas.microsoft.com/office/powerpoint/2010/main" val="11926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 single holistic campaign with 3 key themes focused on improving the quality of learning, specifically through </a:t>
            </a:r>
          </a:p>
          <a:p>
            <a:endParaRPr lang="en-GB" b="1" dirty="0"/>
          </a:p>
          <a:p>
            <a:pPr marL="171450" indent="-171450">
              <a:buFont typeface="Arial" panose="020B0604020202020204" pitchFamily="34" charset="0"/>
              <a:buChar char="•"/>
            </a:pPr>
            <a:r>
              <a:rPr lang="en-GB" b="1" dirty="0"/>
              <a:t>enhanced funding for ASN provision</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reducing workload </a:t>
            </a:r>
          </a:p>
          <a:p>
            <a:pPr marL="171450" indent="-171450">
              <a:buFont typeface="Arial" panose="020B0604020202020204" pitchFamily="34" charset="0"/>
              <a:buChar char="•"/>
            </a:pPr>
            <a:endParaRPr lang="en-GB" b="1" dirty="0"/>
          </a:p>
          <a:p>
            <a:pPr marL="171450" indent="-171450">
              <a:buFont typeface="Arial" panose="020B0604020202020204" pitchFamily="34" charset="0"/>
              <a:buChar char="•"/>
            </a:pPr>
            <a:r>
              <a:rPr lang="en-GB" b="1" dirty="0"/>
              <a:t>and making learning and teaching environments safer for teachers, other school staff and even students themselves. </a:t>
            </a:r>
          </a:p>
          <a:p>
            <a:pPr marL="0" indent="0">
              <a:buFont typeface="Arial" panose="020B0604020202020204" pitchFamily="34" charset="0"/>
              <a:buNone/>
            </a:pPr>
            <a:endParaRPr lang="en-GB" b="1" dirty="0"/>
          </a:p>
          <a:p>
            <a:r>
              <a:rPr lang="en-GB" b="1" dirty="0"/>
              <a:t>Inter-related and co-dependent themes.</a:t>
            </a:r>
          </a:p>
          <a:p>
            <a:endParaRPr lang="en-GB" b="1" dirty="0"/>
          </a:p>
          <a:p>
            <a:r>
              <a:rPr lang="en-GB" b="1" dirty="0"/>
              <a:t>A multi-faceted campaign with member activity at branch and LA level, as well as national activities for members.</a:t>
            </a:r>
          </a:p>
          <a:p>
            <a:endParaRPr lang="en-GB" b="1" dirty="0"/>
          </a:p>
          <a:p>
            <a:r>
              <a:rPr lang="en-GB" b="1" dirty="0"/>
              <a:t>Three national themes were identified by the latest EIS survey by members:</a:t>
            </a:r>
          </a:p>
          <a:p>
            <a:endParaRPr lang="en-GB" b="1" dirty="0"/>
          </a:p>
          <a:p>
            <a:r>
              <a:rPr lang="en-GB" b="1" dirty="0"/>
              <a:t>Survey highlights workload, pupil behaviour and ASN provision as key issues that are the top 3 drivers of teachers’ professional dissatisfaction and workload.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Dual platformed campaign- national activity and local activity, Local= local association and branch.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Opportunities for synchronicity of focus across national and local platforms- for example, pupil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Also opportunities for local focus to be on one of the other key themes at any given time while the national body activity and comms focus on another- for example, ASN being the local issue whilst the national focus is on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All themes come under the same banner- Stand Up for Quality Education. All are inter-related.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dirty="0"/>
          </a:p>
        </p:txBody>
      </p:sp>
      <p:sp>
        <p:nvSpPr>
          <p:cNvPr id="4" name="Slide Number Placeholder 3"/>
          <p:cNvSpPr>
            <a:spLocks noGrp="1"/>
          </p:cNvSpPr>
          <p:nvPr>
            <p:ph type="sldNum" sz="quarter" idx="5"/>
          </p:nvPr>
        </p:nvSpPr>
        <p:spPr/>
        <p:txBody>
          <a:bodyPr/>
          <a:lstStyle/>
          <a:p>
            <a:fld id="{D1F03F5A-7663-49C4-A3C7-B553A76A0D87}" type="slidenum">
              <a:rPr lang="en-GB" smtClean="0"/>
              <a:t>4</a:t>
            </a:fld>
            <a:endParaRPr lang="en-GB"/>
          </a:p>
        </p:txBody>
      </p:sp>
    </p:spTree>
    <p:extLst>
      <p:ext uri="{BB962C8B-B14F-4D97-AF65-F5344CB8AC3E}">
        <p14:creationId xmlns:p14="http://schemas.microsoft.com/office/powerpoint/2010/main" val="63438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Revive the messages of the 20:20 Campaign:</a:t>
            </a:r>
          </a:p>
          <a:p>
            <a:endParaRPr lang="en-GB" b="1" dirty="0"/>
          </a:p>
          <a:p>
            <a:r>
              <a:rPr lang="en-GB" b="1" dirty="0"/>
              <a:t>Class sizes of 20</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Class contact reduction to 20 hours- start with the 21 hours manifesto promise….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Use international comparisons to illustrate how Scotland's class sizes are large by international norms and teachers have high weekly class contact.</a:t>
            </a:r>
          </a:p>
          <a:p>
            <a:endParaRPr lang="en-GB" b="1" dirty="0"/>
          </a:p>
          <a:p>
            <a:r>
              <a:rPr lang="en-GB" b="1" dirty="0"/>
              <a:t>Reduce bureaucracy.</a:t>
            </a:r>
          </a:p>
          <a:p>
            <a:endParaRPr lang="en-GB" b="1" dirty="0"/>
          </a:p>
          <a:p>
            <a:r>
              <a:rPr lang="en-GB" b="1" dirty="0"/>
              <a:t>Enhancing understanding and application of WTAs will be critical- WTA training will be provided.</a:t>
            </a:r>
          </a:p>
          <a:p>
            <a:endParaRPr lang="en-GB" b="1" dirty="0"/>
          </a:p>
          <a:p>
            <a:r>
              <a:rPr lang="en-GB" b="1" dirty="0"/>
              <a:t>Empowerment agenda will be critical. </a:t>
            </a:r>
            <a:endParaRPr lang="en-GB" dirty="0"/>
          </a:p>
          <a:p>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r>
              <a:rPr lang="en-GB" sz="1200" b="1" kern="100" dirty="0">
                <a:effectLst/>
                <a:latin typeface="Calibri" panose="020F0502020204030204" pitchFamily="34" charset="0"/>
                <a:ea typeface="Calibri" panose="020F0502020204030204" pitchFamily="34" charset="0"/>
                <a:cs typeface="Arial" panose="020B0604020202020204" pitchFamily="34" charset="0"/>
              </a:rPr>
              <a:t>Emphasis must be on empowering teachers and changing the culture of the workplace to allow them to make and/ or directly contribute to the decisions that affect their work.</a:t>
            </a:r>
          </a:p>
          <a:p>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Schools to audit their existing practice and collectively agree as to what can be done to reduce workload and bureaucracy. </a:t>
            </a:r>
          </a:p>
          <a:p>
            <a:pPr>
              <a:lnSpc>
                <a:spcPct val="107000"/>
              </a:lnSpc>
              <a:spcAft>
                <a:spcPts val="80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LAs to audit existing Council practices and collectively agree (at LNCT if possible)  as to what can be done to reduce workload and bureaucracy. </a:t>
            </a:r>
          </a:p>
          <a:p>
            <a:pPr>
              <a:lnSpc>
                <a:spcPct val="107000"/>
              </a:lnSpc>
              <a:spcAft>
                <a:spcPts val="800"/>
              </a:spcAft>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EIS to nationally audit existing practices and requirements of Education Scotland, SQA, GTCS  and other national initiatives. </a:t>
            </a:r>
            <a:endParaRPr lang="en-GB" b="1" dirty="0"/>
          </a:p>
          <a:p>
            <a:endParaRPr lang="en-GB" b="1" dirty="0"/>
          </a:p>
          <a:p>
            <a:r>
              <a:rPr lang="en-GB" b="1" dirty="0"/>
              <a:t>Local disputes…?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National ballot on ASOS…?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Exec will be reviewing where we are with progress on implementing the class contact reduction to 21 hours. Might be that later in the year, we’ll be balloting on action short of strike that’s carefully designed to highlight how much free work teachers are doing and how Education would barely function without the extra unpaid work that teachers are doing.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Overall- a range of national collective and local collective actions that will build to a potential national industrial action of ASOS in pursuit of workload reduction.</a:t>
            </a:r>
          </a:p>
          <a:p>
            <a:endParaRPr lang="en-GB" b="1" dirty="0"/>
          </a:p>
          <a:p>
            <a:r>
              <a:rPr lang="en-GB" b="1" dirty="0"/>
              <a:t>The "small asks" made locally will lead to local "wins" that will build towards national "wins"; national ‘wins’ will help deliver local ‘wins’.</a:t>
            </a:r>
          </a:p>
          <a:p>
            <a:endParaRPr lang="en-GB" b="1" dirty="0"/>
          </a:p>
          <a:p>
            <a:r>
              <a:rPr lang="en-GB" b="1" dirty="0"/>
              <a:t>All of this is to take us a step closer to the realising our vision of quality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endParaRPr lang="en-GB" b="1" dirty="0"/>
          </a:p>
          <a:p>
            <a:endParaRPr lang="en-GB" b="1" dirty="0"/>
          </a:p>
          <a:p>
            <a:endParaRPr lang="en-GB" dirty="0"/>
          </a:p>
        </p:txBody>
      </p:sp>
      <p:sp>
        <p:nvSpPr>
          <p:cNvPr id="4" name="Slide Number Placeholder 3"/>
          <p:cNvSpPr>
            <a:spLocks noGrp="1"/>
          </p:cNvSpPr>
          <p:nvPr>
            <p:ph type="sldNum" sz="quarter" idx="5"/>
          </p:nvPr>
        </p:nvSpPr>
        <p:spPr/>
        <p:txBody>
          <a:bodyPr/>
          <a:lstStyle/>
          <a:p>
            <a:fld id="{D1F03F5A-7663-49C4-A3C7-B553A76A0D87}" type="slidenum">
              <a:rPr lang="en-GB" smtClean="0"/>
              <a:t>5</a:t>
            </a:fld>
            <a:endParaRPr lang="en-GB"/>
          </a:p>
        </p:txBody>
      </p:sp>
    </p:spTree>
    <p:extLst>
      <p:ext uri="{BB962C8B-B14F-4D97-AF65-F5344CB8AC3E}">
        <p14:creationId xmlns:p14="http://schemas.microsoft.com/office/powerpoint/2010/main" val="2180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r>
              <a:rPr lang="en-GB" b="1" dirty="0"/>
              <a:t>The campaign will stress the need for additional funding to deliver the additional support for the 34% of young people in our schools who have a recognised need.</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Seeking to establish national expectations and local resources – with the aim of increased support and consistent ASN delivery across Scotland.</a:t>
            </a:r>
            <a:endParaRPr lang="en-GB" b="1" dirty="0"/>
          </a:p>
          <a:p>
            <a:endParaRPr lang="en-GB" b="1" dirty="0"/>
          </a:p>
          <a:p>
            <a:r>
              <a:rPr lang="en-GB" b="1" dirty="0"/>
              <a:t>Huge correlation between incidence of poverty and incidence of ASN so this campaign has strong relevance to our anti-poverty agenda, also. </a:t>
            </a:r>
          </a:p>
          <a:p>
            <a:endParaRPr lang="en-GB" dirty="0"/>
          </a:p>
          <a:p>
            <a:r>
              <a:rPr lang="en-GB" b="1" dirty="0"/>
              <a:t>Scandalous underfunding over almost two decades. </a:t>
            </a:r>
          </a:p>
          <a:p>
            <a:endParaRPr lang="en-GB" b="1" dirty="0"/>
          </a:p>
          <a:p>
            <a:r>
              <a:rPr lang="en-GB" b="1" dirty="0"/>
              <a:t>This undermining the right to education of young people with ASN.</a:t>
            </a:r>
          </a:p>
          <a:p>
            <a:endParaRPr lang="en-GB" b="1" dirty="0"/>
          </a:p>
          <a:p>
            <a:r>
              <a:rPr lang="en-GB" b="1" dirty="0"/>
              <a:t>And impacting on the quality of education for the young people who don’t have additional needs at any given time</a:t>
            </a:r>
          </a:p>
          <a:p>
            <a:endParaRPr lang="en-GB" b="1" dirty="0"/>
          </a:p>
          <a:p>
            <a:r>
              <a:rPr lang="en-GB" b="1" dirty="0"/>
              <a:t>And massively impacting the workload and health and wellbeing of staff.</a:t>
            </a:r>
          </a:p>
          <a:p>
            <a:endParaRPr lang="en-GB" b="1" dirty="0"/>
          </a:p>
          <a:p>
            <a:r>
              <a:rPr lang="en-GB" b="1" dirty="0"/>
              <a:t>This campaign will expose the reality of ASN provision and press for appropriate funding for such a massive need. </a:t>
            </a:r>
          </a:p>
          <a:p>
            <a:endParaRPr lang="en-GB" b="1" dirty="0"/>
          </a:p>
          <a:p>
            <a:r>
              <a:rPr lang="en-GB" b="1" dirty="0"/>
              <a:t>So that we can deliver the quality of education that we want to for all young people.</a:t>
            </a:r>
          </a:p>
        </p:txBody>
      </p:sp>
      <p:sp>
        <p:nvSpPr>
          <p:cNvPr id="4" name="Slide Number Placeholder 3"/>
          <p:cNvSpPr>
            <a:spLocks noGrp="1"/>
          </p:cNvSpPr>
          <p:nvPr>
            <p:ph type="sldNum" sz="quarter" idx="5"/>
          </p:nvPr>
        </p:nvSpPr>
        <p:spPr/>
        <p:txBody>
          <a:bodyPr/>
          <a:lstStyle/>
          <a:p>
            <a:fld id="{D1F03F5A-7663-49C4-A3C7-B553A76A0D87}" type="slidenum">
              <a:rPr lang="en-GB" smtClean="0"/>
              <a:t>6</a:t>
            </a:fld>
            <a:endParaRPr lang="en-GB"/>
          </a:p>
        </p:txBody>
      </p:sp>
    </p:spTree>
    <p:extLst>
      <p:ext uri="{BB962C8B-B14F-4D97-AF65-F5344CB8AC3E}">
        <p14:creationId xmlns:p14="http://schemas.microsoft.com/office/powerpoint/2010/main" val="3419894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Calibri" panose="020F0502020204030204" pitchFamily="34" charset="0"/>
                <a:ea typeface="Calibri" panose="020F0502020204030204" pitchFamily="34" charset="0"/>
                <a:cs typeface="Arial" panose="020B0604020202020204" pitchFamily="34" charset="0"/>
              </a:rPr>
              <a:t>The focus of this theme is to build the skills, resources and school culture to address distressed, violent and aggressive pupil behaviour.  It’s not focussed on the pupils, but the support that teachers have to foster good relationships and positive pupil behaviour, and how schools and councils respond to pupil behaviour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Calibri" panose="020F0502020204030204" pitchFamily="34" charset="0"/>
                <a:ea typeface="Calibri" panose="020F0502020204030204" pitchFamily="34" charset="0"/>
                <a:cs typeface="Arial" panose="020B0604020202020204" pitchFamily="34" charset="0"/>
              </a:rPr>
              <a:t>It’s about prevention as far as possible and appropriate responses when violent, aggressive, distressed behaviour does occur.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r>
              <a:rPr lang="en-GB" b="1" dirty="0"/>
              <a:t>There have always been issues with pupil behaviour.</a:t>
            </a:r>
          </a:p>
          <a:p>
            <a:endParaRPr lang="en-GB" b="1" dirty="0"/>
          </a:p>
          <a:p>
            <a:r>
              <a:rPr lang="en-GB" b="1" dirty="0"/>
              <a:t>Relatively few serious incidents but a growing number of the past couple of years- rising levels of poverty, social deprivation, poor mental health, social media influence, then Covid and ongoing under-resourcing in schools…</a:t>
            </a:r>
          </a:p>
          <a:p>
            <a:endParaRPr lang="en-GB" b="1" dirty="0"/>
          </a:p>
          <a:p>
            <a:r>
              <a:rPr lang="en-GB" b="1" dirty="0"/>
              <a:t>Lower level disruption is a perennial issue in some settings.</a:t>
            </a:r>
          </a:p>
          <a:p>
            <a:endParaRPr lang="en-GB" b="1" dirty="0"/>
          </a:p>
          <a:p>
            <a:r>
              <a:rPr lang="en-GB" b="1" dirty="0"/>
              <a:t>Post-covid it’s become more universally experienced as young people have struggled to re-acclimatise back into school environments. </a:t>
            </a:r>
          </a:p>
          <a:p>
            <a:endParaRPr lang="en-GB" b="1" dirty="0"/>
          </a:p>
          <a:p>
            <a:r>
              <a:rPr lang="en-GB" b="1" dirty="0"/>
              <a:t>Teachers spending more time on behaviour-related matters and associated paperwork.</a:t>
            </a:r>
          </a:p>
          <a:p>
            <a:endParaRPr lang="en-GB" b="1" dirty="0"/>
          </a:p>
          <a:p>
            <a:r>
              <a:rPr lang="en-GB" b="1" dirty="0"/>
              <a:t>Some very worrying incidents of violence where teachers and young people have been injured at school.</a:t>
            </a:r>
          </a:p>
          <a:p>
            <a:endParaRPr lang="en-GB" b="1" dirty="0"/>
          </a:p>
          <a:p>
            <a:r>
              <a:rPr lang="en-GB" b="1" dirty="0"/>
              <a:t>Serious health and safety issue. </a:t>
            </a:r>
          </a:p>
          <a:p>
            <a:endParaRPr lang="en-GB" b="1" dirty="0"/>
          </a:p>
          <a:p>
            <a:r>
              <a:rPr lang="en-GB" b="1" dirty="0"/>
              <a:t>Not just the most serious of </a:t>
            </a:r>
            <a:r>
              <a:rPr lang="en-GB" b="1"/>
              <a:t>these incidents </a:t>
            </a:r>
            <a:r>
              <a:rPr lang="en-GB" b="1" dirty="0"/>
              <a:t>but the ongoing lower-level disruption that has a cumulative stress impact on teachers.</a:t>
            </a:r>
          </a:p>
          <a:p>
            <a:endParaRPr lang="en-GB" b="1" dirty="0"/>
          </a:p>
          <a:p>
            <a:r>
              <a:rPr lang="en-GB" b="1" dirty="0"/>
              <a:t>We know that resources are critical to creating learning environments that are safe and nurturing for learners, and that are free of violence, aggression and abuse for teachers.</a:t>
            </a:r>
          </a:p>
          <a:p>
            <a:endParaRPr lang="en-GB" b="1" dirty="0"/>
          </a:p>
          <a:p>
            <a:r>
              <a:rPr lang="en-GB" b="1" dirty="0"/>
              <a:t>Links to ASN, class size, teacher workload…</a:t>
            </a:r>
          </a:p>
          <a:p>
            <a:endParaRPr lang="en-GB" b="1" dirty="0"/>
          </a:p>
          <a:p>
            <a:r>
              <a:rPr lang="en-GB" b="1" dirty="0"/>
              <a:t>We’ll be applying a health and safety legislative lens to this dimension of the campaign- equipping our school branches to use risk assessments and other elements of health and safety legislation so that we see greater prevention of poor behaviour and if it does happen, so that we see appropriate responses at school and local authority level- and critically that those responses are supportive of teachers. That employers are fulfilling their duty of care to protect the health and safety of school staff. </a:t>
            </a:r>
          </a:p>
          <a:p>
            <a:endParaRPr lang="en-GB" b="1" dirty="0"/>
          </a:p>
          <a:p>
            <a:r>
              <a:rPr lang="en-GB" b="1" dirty="0"/>
              <a:t>Take us a step closer to quality education. </a:t>
            </a:r>
          </a:p>
          <a:p>
            <a:endParaRPr lang="en-GB" b="1" dirty="0"/>
          </a:p>
          <a:p>
            <a:endParaRPr lang="en-GB" dirty="0"/>
          </a:p>
          <a:p>
            <a:pPr>
              <a:lnSpc>
                <a:spcPct val="107000"/>
              </a:lnSpc>
              <a:spcAft>
                <a:spcPts val="800"/>
              </a:spcAft>
            </a:pPr>
            <a:r>
              <a:rPr lang="en-GB" sz="1200" b="1" kern="100" dirty="0">
                <a:effectLst/>
                <a:latin typeface="Calibri" panose="020F0502020204030204" pitchFamily="34" charset="0"/>
                <a:ea typeface="Calibri" panose="020F0502020204030204" pitchFamily="34" charset="0"/>
                <a:cs typeface="Arial" panose="020B0604020202020204" pitchFamily="34" charset="0"/>
              </a:rPr>
              <a:t>Likely that first national focus will be this- supporting local associations to Identify local priorities - survey schools via reps in a collective activity  - to identify their needs and concerns. The data can be used for within the campaign both at national and local levels. </a:t>
            </a:r>
          </a:p>
          <a:p>
            <a:endParaRPr lang="en-GB" b="1" dirty="0"/>
          </a:p>
          <a:p>
            <a:endParaRPr lang="en-GB" b="1" dirty="0"/>
          </a:p>
          <a:p>
            <a:endParaRPr lang="en-GB" dirty="0"/>
          </a:p>
        </p:txBody>
      </p:sp>
      <p:sp>
        <p:nvSpPr>
          <p:cNvPr id="4" name="Slide Number Placeholder 3"/>
          <p:cNvSpPr>
            <a:spLocks noGrp="1"/>
          </p:cNvSpPr>
          <p:nvPr>
            <p:ph type="sldNum" sz="quarter" idx="5"/>
          </p:nvPr>
        </p:nvSpPr>
        <p:spPr/>
        <p:txBody>
          <a:bodyPr/>
          <a:lstStyle/>
          <a:p>
            <a:fld id="{D1F03F5A-7663-49C4-A3C7-B553A76A0D87}" type="slidenum">
              <a:rPr lang="en-GB" smtClean="0"/>
              <a:t>7</a:t>
            </a:fld>
            <a:endParaRPr lang="en-GB"/>
          </a:p>
        </p:txBody>
      </p:sp>
    </p:spTree>
    <p:extLst>
      <p:ext uri="{BB962C8B-B14F-4D97-AF65-F5344CB8AC3E}">
        <p14:creationId xmlns:p14="http://schemas.microsoft.com/office/powerpoint/2010/main" val="13095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4= First national all-member collective activity.</a:t>
            </a:r>
          </a:p>
          <a:p>
            <a:endParaRPr lang="en-GB" b="1" dirty="0"/>
          </a:p>
          <a:p>
            <a:r>
              <a:rPr lang="en-GB" b="1" dirty="0"/>
              <a:t>Relevant materials will be sent out to schools before the summer holidays start so that branches can get started on the collective activity as soon as they’re back.</a:t>
            </a:r>
          </a:p>
        </p:txBody>
      </p:sp>
      <p:sp>
        <p:nvSpPr>
          <p:cNvPr id="4" name="Slide Number Placeholder 3"/>
          <p:cNvSpPr>
            <a:spLocks noGrp="1"/>
          </p:cNvSpPr>
          <p:nvPr>
            <p:ph type="sldNum" sz="quarter" idx="5"/>
          </p:nvPr>
        </p:nvSpPr>
        <p:spPr/>
        <p:txBody>
          <a:bodyPr/>
          <a:lstStyle/>
          <a:p>
            <a:fld id="{D1F03F5A-7663-49C4-A3C7-B553A76A0D87}" type="slidenum">
              <a:rPr lang="en-GB" smtClean="0"/>
              <a:t>8</a:t>
            </a:fld>
            <a:endParaRPr lang="en-GB"/>
          </a:p>
        </p:txBody>
      </p:sp>
    </p:spTree>
    <p:extLst>
      <p:ext uri="{BB962C8B-B14F-4D97-AF65-F5344CB8AC3E}">
        <p14:creationId xmlns:p14="http://schemas.microsoft.com/office/powerpoint/2010/main" val="272524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t>Now we’re going to take care of Number 1 on the list.</a:t>
            </a:r>
          </a:p>
          <a:p>
            <a:endParaRPr lang="en-GB" sz="1600" b="0" dirty="0"/>
          </a:p>
          <a:p>
            <a:r>
              <a:rPr lang="en-GB" sz="1600" b="1" dirty="0"/>
              <a:t>Literally.</a:t>
            </a:r>
          </a:p>
          <a:p>
            <a:endParaRPr lang="en-GB" sz="1600" b="1" dirty="0"/>
          </a:p>
          <a:p>
            <a:r>
              <a:rPr lang="en-GB" sz="1600" b="1" dirty="0"/>
              <a:t>You will need a pen or a pencil, a fist, a placard and… </a:t>
            </a:r>
          </a:p>
          <a:p>
            <a:endParaRPr lang="en-GB" sz="1600" b="1" dirty="0"/>
          </a:p>
          <a:p>
            <a:r>
              <a:rPr lang="en-GB" sz="1600" b="1" dirty="0"/>
              <a:t>for what’s going to be another winning campaign…</a:t>
            </a:r>
          </a:p>
          <a:p>
            <a:endParaRPr lang="en-GB" sz="1600" b="1" dirty="0"/>
          </a:p>
          <a:p>
            <a:r>
              <a:rPr lang="en-GB" sz="1600" b="1" dirty="0"/>
              <a:t>a winning smile! </a:t>
            </a:r>
          </a:p>
          <a:p>
            <a:endParaRPr lang="en-GB" sz="1600" b="1" dirty="0"/>
          </a:p>
          <a:p>
            <a:r>
              <a:rPr lang="en-GB" sz="1600" b="1" dirty="0"/>
              <a:t>Photo and social media!</a:t>
            </a:r>
          </a:p>
        </p:txBody>
      </p:sp>
      <p:sp>
        <p:nvSpPr>
          <p:cNvPr id="4" name="Slide Number Placeholder 3"/>
          <p:cNvSpPr>
            <a:spLocks noGrp="1"/>
          </p:cNvSpPr>
          <p:nvPr>
            <p:ph type="sldNum" sz="quarter" idx="5"/>
          </p:nvPr>
        </p:nvSpPr>
        <p:spPr/>
        <p:txBody>
          <a:bodyPr/>
          <a:lstStyle/>
          <a:p>
            <a:fld id="{D1F03F5A-7663-49C4-A3C7-B553A76A0D87}" type="slidenum">
              <a:rPr lang="en-GB" smtClean="0"/>
              <a:t>9</a:t>
            </a:fld>
            <a:endParaRPr lang="en-GB"/>
          </a:p>
        </p:txBody>
      </p:sp>
    </p:spTree>
    <p:extLst>
      <p:ext uri="{BB962C8B-B14F-4D97-AF65-F5344CB8AC3E}">
        <p14:creationId xmlns:p14="http://schemas.microsoft.com/office/powerpoint/2010/main" val="60841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130290-71C1-4C25-848A-AB9DDFD05E26}"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3284876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30290-71C1-4C25-848A-AB9DDFD05E26}"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301947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30290-71C1-4C25-848A-AB9DDFD05E26}"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74958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30290-71C1-4C25-848A-AB9DDFD05E26}"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953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30290-71C1-4C25-848A-AB9DDFD05E26}" type="datetimeFigureOut">
              <a:rPr lang="en-GB" smtClean="0"/>
              <a:t>13/06/2023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54511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130290-71C1-4C25-848A-AB9DDFD05E26}"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216683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30290-71C1-4C25-848A-AB9DDFD05E26}" type="datetimeFigureOut">
              <a:rPr lang="en-GB" smtClean="0"/>
              <a:t>13/06/2023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9428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130290-71C1-4C25-848A-AB9DDFD05E26}" type="datetimeFigureOut">
              <a:rPr lang="en-GB" smtClean="0"/>
              <a:t>13/06/2023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37892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30290-71C1-4C25-848A-AB9DDFD05E26}" type="datetimeFigureOut">
              <a:rPr lang="en-GB" smtClean="0"/>
              <a:t>13/06/2023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335964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30290-71C1-4C25-848A-AB9DDFD05E26}"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2979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30290-71C1-4C25-848A-AB9DDFD05E26}" type="datetimeFigureOut">
              <a:rPr lang="en-GB" smtClean="0"/>
              <a:t>13/06/2023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3151FF-CD3F-4B96-9638-52C49F1A2068}" type="slidenum">
              <a:rPr lang="en-GB" smtClean="0"/>
              <a:t>‹#›</a:t>
            </a:fld>
            <a:endParaRPr lang="en-GB"/>
          </a:p>
        </p:txBody>
      </p:sp>
    </p:spTree>
    <p:extLst>
      <p:ext uri="{BB962C8B-B14F-4D97-AF65-F5344CB8AC3E}">
        <p14:creationId xmlns:p14="http://schemas.microsoft.com/office/powerpoint/2010/main" val="124133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30290-71C1-4C25-848A-AB9DDFD05E26}" type="datetimeFigureOut">
              <a:rPr lang="en-GB" smtClean="0"/>
              <a:t>13/06/2023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151FF-CD3F-4B96-9638-52C49F1A2068}" type="slidenum">
              <a:rPr lang="en-GB" smtClean="0"/>
              <a:t>‹#›</a:t>
            </a:fld>
            <a:endParaRPr lang="en-GB"/>
          </a:p>
        </p:txBody>
      </p:sp>
    </p:spTree>
    <p:extLst>
      <p:ext uri="{BB962C8B-B14F-4D97-AF65-F5344CB8AC3E}">
        <p14:creationId xmlns:p14="http://schemas.microsoft.com/office/powerpoint/2010/main" val="104542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sign with a hand holding a pencil&#10;&#10;Description automatically generated with low confidence">
            <a:extLst>
              <a:ext uri="{FF2B5EF4-FFF2-40B4-BE49-F238E27FC236}">
                <a16:creationId xmlns:a16="http://schemas.microsoft.com/office/drawing/2014/main" id="{6A318619-0C64-1E00-E0D4-DAB3AA737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84973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sp>
        <p:nvSpPr>
          <p:cNvPr id="6" name="Content Placeholder 5">
            <a:extLst>
              <a:ext uri="{FF2B5EF4-FFF2-40B4-BE49-F238E27FC236}">
                <a16:creationId xmlns:a16="http://schemas.microsoft.com/office/drawing/2014/main" id="{6ED24C62-1194-472C-13F3-AFEA56C05FAB}"/>
              </a:ext>
            </a:extLst>
          </p:cNvPr>
          <p:cNvSpPr>
            <a:spLocks noGrp="1"/>
          </p:cNvSpPr>
          <p:nvPr>
            <p:ph idx="1"/>
          </p:nvPr>
        </p:nvSpPr>
        <p:spPr>
          <a:xfrm>
            <a:off x="579789" y="1531693"/>
            <a:ext cx="7886700" cy="4351338"/>
          </a:xfrm>
        </p:spPr>
        <p:txBody>
          <a:bodyPr/>
          <a:lstStyle/>
          <a:p>
            <a:pPr marL="0" indent="0" algn="ctr">
              <a:buNone/>
            </a:pPr>
            <a:r>
              <a:rPr lang="en-GB" sz="4000" b="1" dirty="0">
                <a:solidFill>
                  <a:schemeClr val="accent1"/>
                </a:solidFill>
              </a:rPr>
              <a:t>Primary strategic aim:</a:t>
            </a:r>
          </a:p>
          <a:p>
            <a:pPr marL="0" indent="0" algn="ctr">
              <a:buNone/>
            </a:pPr>
            <a:r>
              <a:rPr lang="en-GB" sz="4000" dirty="0">
                <a:solidFill>
                  <a:srgbClr val="C00000"/>
                </a:solidFill>
              </a:rPr>
              <a:t>To significantly improve teachers' working conditions, and health, safety and wellbeing at work, and by so doing, improve the quality of learning experiences for learners</a:t>
            </a:r>
          </a:p>
          <a:p>
            <a:pPr marL="0" indent="0">
              <a:buNone/>
            </a:pPr>
            <a:endParaRPr lang="en-GB" dirty="0"/>
          </a:p>
        </p:txBody>
      </p:sp>
    </p:spTree>
    <p:extLst>
      <p:ext uri="{BB962C8B-B14F-4D97-AF65-F5344CB8AC3E}">
        <p14:creationId xmlns:p14="http://schemas.microsoft.com/office/powerpoint/2010/main" val="178884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sp>
        <p:nvSpPr>
          <p:cNvPr id="6" name="Content Placeholder 5">
            <a:extLst>
              <a:ext uri="{FF2B5EF4-FFF2-40B4-BE49-F238E27FC236}">
                <a16:creationId xmlns:a16="http://schemas.microsoft.com/office/drawing/2014/main" id="{6ED24C62-1194-472C-13F3-AFEA56C05FAB}"/>
              </a:ext>
            </a:extLst>
          </p:cNvPr>
          <p:cNvSpPr>
            <a:spLocks noGrp="1"/>
          </p:cNvSpPr>
          <p:nvPr>
            <p:ph idx="1"/>
          </p:nvPr>
        </p:nvSpPr>
        <p:spPr>
          <a:xfrm>
            <a:off x="579789" y="1531693"/>
            <a:ext cx="7886700" cy="4351338"/>
          </a:xfrm>
        </p:spPr>
        <p:txBody>
          <a:bodyPr>
            <a:normAutofit lnSpcReduction="10000"/>
          </a:bodyPr>
          <a:lstStyle/>
          <a:p>
            <a:pPr marL="0" indent="0">
              <a:buNone/>
            </a:pPr>
            <a:r>
              <a:rPr lang="en-GB" sz="4400" b="1" dirty="0">
                <a:solidFill>
                  <a:schemeClr val="accent1"/>
                </a:solidFill>
              </a:rPr>
              <a:t>Reach:</a:t>
            </a:r>
          </a:p>
          <a:p>
            <a:pPr marL="0" indent="0">
              <a:buNone/>
            </a:pPr>
            <a:r>
              <a:rPr lang="en-GB" sz="4400" dirty="0">
                <a:solidFill>
                  <a:srgbClr val="C00000"/>
                </a:solidFill>
              </a:rPr>
              <a:t>Build a wide alliance of support for government and local authorities to prioritise education and increase funding for education at national and local levels.</a:t>
            </a:r>
          </a:p>
          <a:p>
            <a:pPr marL="0" indent="0">
              <a:buNone/>
            </a:pPr>
            <a:endParaRPr lang="en-GB" dirty="0"/>
          </a:p>
        </p:txBody>
      </p:sp>
    </p:spTree>
    <p:extLst>
      <p:ext uri="{BB962C8B-B14F-4D97-AF65-F5344CB8AC3E}">
        <p14:creationId xmlns:p14="http://schemas.microsoft.com/office/powerpoint/2010/main" val="311976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pic>
        <p:nvPicPr>
          <p:cNvPr id="5" name="Picture 4" descr="A picture containing text, clothing, human face, person&#10;&#10;Description automatically generated">
            <a:extLst>
              <a:ext uri="{FF2B5EF4-FFF2-40B4-BE49-F238E27FC236}">
                <a16:creationId xmlns:a16="http://schemas.microsoft.com/office/drawing/2014/main" id="{A9736631-5C21-E8C3-C0DD-B3B82C6D664F}"/>
              </a:ext>
            </a:extLst>
          </p:cNvPr>
          <p:cNvPicPr>
            <a:picLocks noChangeAspect="1"/>
          </p:cNvPicPr>
          <p:nvPr/>
        </p:nvPicPr>
        <p:blipFill rotWithShape="1">
          <a:blip r:embed="rId4">
            <a:extLst>
              <a:ext uri="{28A0092B-C50C-407E-A947-70E740481C1C}">
                <a14:useLocalDpi xmlns:a14="http://schemas.microsoft.com/office/drawing/2010/main" val="0"/>
              </a:ext>
            </a:extLst>
          </a:blip>
          <a:srcRect r="3690" b="22878"/>
          <a:stretch/>
        </p:blipFill>
        <p:spPr>
          <a:xfrm>
            <a:off x="393063" y="1513776"/>
            <a:ext cx="2474849" cy="2804224"/>
          </a:xfrm>
          <a:prstGeom prst="rect">
            <a:avLst/>
          </a:prstGeom>
        </p:spPr>
      </p:pic>
      <p:pic>
        <p:nvPicPr>
          <p:cNvPr id="8" name="Picture 7" descr="A picture containing text, clothing, human face, person&#10;&#10;Description automatically generated">
            <a:extLst>
              <a:ext uri="{FF2B5EF4-FFF2-40B4-BE49-F238E27FC236}">
                <a16:creationId xmlns:a16="http://schemas.microsoft.com/office/drawing/2014/main" id="{A8E91B4C-65E5-65B5-7409-1AD848CDFD79}"/>
              </a:ext>
            </a:extLst>
          </p:cNvPr>
          <p:cNvPicPr>
            <a:picLocks noChangeAspect="1"/>
          </p:cNvPicPr>
          <p:nvPr/>
        </p:nvPicPr>
        <p:blipFill rotWithShape="1">
          <a:blip r:embed="rId5">
            <a:extLst>
              <a:ext uri="{28A0092B-C50C-407E-A947-70E740481C1C}">
                <a14:useLocalDpi xmlns:a14="http://schemas.microsoft.com/office/drawing/2010/main" val="0"/>
              </a:ext>
            </a:extLst>
          </a:blip>
          <a:srcRect r="3690" b="22878"/>
          <a:stretch/>
        </p:blipFill>
        <p:spPr>
          <a:xfrm>
            <a:off x="3334575" y="1513776"/>
            <a:ext cx="2474849" cy="2804224"/>
          </a:xfrm>
          <a:prstGeom prst="rect">
            <a:avLst/>
          </a:prstGeom>
        </p:spPr>
      </p:pic>
      <p:pic>
        <p:nvPicPr>
          <p:cNvPr id="10" name="Picture 9" descr="A picture containing text, clothing, human face, person&#10;&#10;Description automatically generated">
            <a:extLst>
              <a:ext uri="{FF2B5EF4-FFF2-40B4-BE49-F238E27FC236}">
                <a16:creationId xmlns:a16="http://schemas.microsoft.com/office/drawing/2014/main" id="{D43469D1-C92F-3085-C97A-6AD7FDD3B1DB}"/>
              </a:ext>
            </a:extLst>
          </p:cNvPr>
          <p:cNvPicPr>
            <a:picLocks noChangeAspect="1"/>
          </p:cNvPicPr>
          <p:nvPr/>
        </p:nvPicPr>
        <p:blipFill rotWithShape="1">
          <a:blip r:embed="rId6">
            <a:extLst>
              <a:ext uri="{28A0092B-C50C-407E-A947-70E740481C1C}">
                <a14:useLocalDpi xmlns:a14="http://schemas.microsoft.com/office/drawing/2010/main" val="0"/>
              </a:ext>
            </a:extLst>
          </a:blip>
          <a:srcRect b="22878"/>
          <a:stretch/>
        </p:blipFill>
        <p:spPr>
          <a:xfrm>
            <a:off x="6202883" y="1513776"/>
            <a:ext cx="2548054" cy="2804222"/>
          </a:xfrm>
          <a:prstGeom prst="rect">
            <a:avLst/>
          </a:prstGeom>
        </p:spPr>
      </p:pic>
    </p:spTree>
    <p:extLst>
      <p:ext uri="{BB962C8B-B14F-4D97-AF65-F5344CB8AC3E}">
        <p14:creationId xmlns:p14="http://schemas.microsoft.com/office/powerpoint/2010/main" val="100245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pic>
        <p:nvPicPr>
          <p:cNvPr id="5" name="Picture 4" descr="A picture containing text, clothing, human face, person&#10;&#10;Description automatically generated">
            <a:extLst>
              <a:ext uri="{FF2B5EF4-FFF2-40B4-BE49-F238E27FC236}">
                <a16:creationId xmlns:a16="http://schemas.microsoft.com/office/drawing/2014/main" id="{A9736631-5C21-E8C3-C0DD-B3B82C6D664F}"/>
              </a:ext>
            </a:extLst>
          </p:cNvPr>
          <p:cNvPicPr>
            <a:picLocks noChangeAspect="1"/>
          </p:cNvPicPr>
          <p:nvPr/>
        </p:nvPicPr>
        <p:blipFill rotWithShape="1">
          <a:blip r:embed="rId4">
            <a:extLst>
              <a:ext uri="{28A0092B-C50C-407E-A947-70E740481C1C}">
                <a14:useLocalDpi xmlns:a14="http://schemas.microsoft.com/office/drawing/2010/main" val="0"/>
              </a:ext>
            </a:extLst>
          </a:blip>
          <a:srcRect r="3690" b="22878"/>
          <a:stretch/>
        </p:blipFill>
        <p:spPr>
          <a:xfrm>
            <a:off x="2585356" y="375557"/>
            <a:ext cx="4435929" cy="4724400"/>
          </a:xfrm>
          <a:prstGeom prst="rect">
            <a:avLst/>
          </a:prstGeom>
        </p:spPr>
      </p:pic>
    </p:spTree>
    <p:extLst>
      <p:ext uri="{BB962C8B-B14F-4D97-AF65-F5344CB8AC3E}">
        <p14:creationId xmlns:p14="http://schemas.microsoft.com/office/powerpoint/2010/main" val="259958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pic>
        <p:nvPicPr>
          <p:cNvPr id="8" name="Picture 7" descr="A picture containing text, clothing, human face, person&#10;&#10;Description automatically generated">
            <a:extLst>
              <a:ext uri="{FF2B5EF4-FFF2-40B4-BE49-F238E27FC236}">
                <a16:creationId xmlns:a16="http://schemas.microsoft.com/office/drawing/2014/main" id="{A8E91B4C-65E5-65B5-7409-1AD848CDFD79}"/>
              </a:ext>
            </a:extLst>
          </p:cNvPr>
          <p:cNvPicPr>
            <a:picLocks noChangeAspect="1"/>
          </p:cNvPicPr>
          <p:nvPr/>
        </p:nvPicPr>
        <p:blipFill rotWithShape="1">
          <a:blip r:embed="rId4">
            <a:extLst>
              <a:ext uri="{28A0092B-C50C-407E-A947-70E740481C1C}">
                <a14:useLocalDpi xmlns:a14="http://schemas.microsoft.com/office/drawing/2010/main" val="0"/>
              </a:ext>
            </a:extLst>
          </a:blip>
          <a:srcRect r="3690" b="22878"/>
          <a:stretch/>
        </p:blipFill>
        <p:spPr>
          <a:xfrm>
            <a:off x="2351314" y="370114"/>
            <a:ext cx="4316186" cy="4740727"/>
          </a:xfrm>
          <a:prstGeom prst="rect">
            <a:avLst/>
          </a:prstGeom>
        </p:spPr>
      </p:pic>
    </p:spTree>
    <p:extLst>
      <p:ext uri="{BB962C8B-B14F-4D97-AF65-F5344CB8AC3E}">
        <p14:creationId xmlns:p14="http://schemas.microsoft.com/office/powerpoint/2010/main" val="166132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pic>
        <p:nvPicPr>
          <p:cNvPr id="10" name="Picture 9" descr="A picture containing text, clothing, human face, person&#10;&#10;Description automatically generated">
            <a:extLst>
              <a:ext uri="{FF2B5EF4-FFF2-40B4-BE49-F238E27FC236}">
                <a16:creationId xmlns:a16="http://schemas.microsoft.com/office/drawing/2014/main" id="{D43469D1-C92F-3085-C97A-6AD7FDD3B1DB}"/>
              </a:ext>
            </a:extLst>
          </p:cNvPr>
          <p:cNvPicPr>
            <a:picLocks noChangeAspect="1"/>
          </p:cNvPicPr>
          <p:nvPr/>
        </p:nvPicPr>
        <p:blipFill rotWithShape="1">
          <a:blip r:embed="rId4">
            <a:extLst>
              <a:ext uri="{28A0092B-C50C-407E-A947-70E740481C1C}">
                <a14:useLocalDpi xmlns:a14="http://schemas.microsoft.com/office/drawing/2010/main" val="0"/>
              </a:ext>
            </a:extLst>
          </a:blip>
          <a:srcRect b="22878"/>
          <a:stretch/>
        </p:blipFill>
        <p:spPr>
          <a:xfrm>
            <a:off x="2286000" y="560613"/>
            <a:ext cx="4299857" cy="4528457"/>
          </a:xfrm>
          <a:prstGeom prst="rect">
            <a:avLst/>
          </a:prstGeom>
        </p:spPr>
      </p:pic>
    </p:spTree>
    <p:extLst>
      <p:ext uri="{BB962C8B-B14F-4D97-AF65-F5344CB8AC3E}">
        <p14:creationId xmlns:p14="http://schemas.microsoft.com/office/powerpoint/2010/main" val="388920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sign with white text&#10;&#10;Description automatically generated with medium confidence">
            <a:extLst>
              <a:ext uri="{FF2B5EF4-FFF2-40B4-BE49-F238E27FC236}">
                <a16:creationId xmlns:a16="http://schemas.microsoft.com/office/drawing/2014/main" id="{75814D6C-200C-43C7-47FA-EA62B9F78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26157"/>
            <a:ext cx="9144000" cy="1331843"/>
          </a:xfrm>
          <a:prstGeom prst="rect">
            <a:avLst/>
          </a:prstGeom>
        </p:spPr>
      </p:pic>
      <p:sp>
        <p:nvSpPr>
          <p:cNvPr id="4" name="Title 3">
            <a:extLst>
              <a:ext uri="{FF2B5EF4-FFF2-40B4-BE49-F238E27FC236}">
                <a16:creationId xmlns:a16="http://schemas.microsoft.com/office/drawing/2014/main" id="{2A068498-ABDE-F140-A0F8-C0036B16ED89}"/>
              </a:ext>
            </a:extLst>
          </p:cNvPr>
          <p:cNvSpPr>
            <a:spLocks noGrp="1"/>
          </p:cNvSpPr>
          <p:nvPr>
            <p:ph type="ctrTitle"/>
          </p:nvPr>
        </p:nvSpPr>
        <p:spPr>
          <a:xfrm>
            <a:off x="685800" y="615916"/>
            <a:ext cx="7772400" cy="744537"/>
          </a:xfrm>
        </p:spPr>
        <p:txBody>
          <a:bodyPr>
            <a:normAutofit/>
          </a:bodyPr>
          <a:lstStyle/>
          <a:p>
            <a:r>
              <a:rPr lang="en-GB" sz="3600" b="1" dirty="0">
                <a:solidFill>
                  <a:srgbClr val="C00000"/>
                </a:solidFill>
              </a:rPr>
              <a:t>Next Steps…</a:t>
            </a:r>
          </a:p>
        </p:txBody>
      </p:sp>
      <p:sp>
        <p:nvSpPr>
          <p:cNvPr id="5" name="Subtitle 4">
            <a:extLst>
              <a:ext uri="{FF2B5EF4-FFF2-40B4-BE49-F238E27FC236}">
                <a16:creationId xmlns:a16="http://schemas.microsoft.com/office/drawing/2014/main" id="{0DFD9BAE-22F7-407F-D9A1-BFF74DECBD76}"/>
              </a:ext>
            </a:extLst>
          </p:cNvPr>
          <p:cNvSpPr>
            <a:spLocks noGrp="1"/>
          </p:cNvSpPr>
          <p:nvPr>
            <p:ph type="subTitle" idx="1"/>
          </p:nvPr>
        </p:nvSpPr>
        <p:spPr>
          <a:xfrm>
            <a:off x="1143000" y="1866900"/>
            <a:ext cx="6858000" cy="3390900"/>
          </a:xfrm>
        </p:spPr>
        <p:txBody>
          <a:bodyPr>
            <a:normAutofit fontScale="77500" lnSpcReduction="20000"/>
          </a:bodyPr>
          <a:lstStyle/>
          <a:p>
            <a:endParaRPr lang="en-GB" dirty="0"/>
          </a:p>
          <a:p>
            <a:pPr algn="l"/>
            <a:r>
              <a:rPr lang="en-GB" sz="3000" b="1" dirty="0">
                <a:solidFill>
                  <a:schemeClr val="accent1"/>
                </a:solidFill>
              </a:rPr>
              <a:t>1.  Launch the Campaign </a:t>
            </a:r>
          </a:p>
          <a:p>
            <a:pPr algn="l"/>
            <a:r>
              <a:rPr lang="en-GB" sz="3000" dirty="0">
                <a:solidFill>
                  <a:srgbClr val="00B050"/>
                </a:solidFill>
              </a:rPr>
              <a:t>2. Take part in the Scottish Parliament roundtable on pupil behaviour week beg. 12</a:t>
            </a:r>
            <a:r>
              <a:rPr lang="en-GB" sz="3000" baseline="30000" dirty="0">
                <a:solidFill>
                  <a:srgbClr val="00B050"/>
                </a:solidFill>
              </a:rPr>
              <a:t>th</a:t>
            </a:r>
            <a:r>
              <a:rPr lang="en-GB" sz="3000" dirty="0">
                <a:solidFill>
                  <a:srgbClr val="00B050"/>
                </a:solidFill>
              </a:rPr>
              <a:t> June</a:t>
            </a:r>
          </a:p>
          <a:p>
            <a:pPr algn="l"/>
            <a:r>
              <a:rPr lang="en-GB" sz="3000" b="1" dirty="0">
                <a:solidFill>
                  <a:schemeClr val="accent4"/>
                </a:solidFill>
              </a:rPr>
              <a:t>3. Prepare for the National Summit on behaviour. Date </a:t>
            </a:r>
            <a:r>
              <a:rPr lang="en-GB" sz="3000" b="1" dirty="0" err="1">
                <a:solidFill>
                  <a:schemeClr val="accent4"/>
                </a:solidFill>
              </a:rPr>
              <a:t>tbd</a:t>
            </a:r>
            <a:r>
              <a:rPr lang="en-GB" sz="3000" b="1" dirty="0">
                <a:solidFill>
                  <a:schemeClr val="accent4"/>
                </a:solidFill>
              </a:rPr>
              <a:t>…?</a:t>
            </a:r>
            <a:endParaRPr lang="en-GB" sz="3000" dirty="0">
              <a:solidFill>
                <a:srgbClr val="C00000"/>
              </a:solidFill>
            </a:endParaRPr>
          </a:p>
          <a:p>
            <a:pPr algn="l"/>
            <a:r>
              <a:rPr lang="en-GB" sz="3000" b="1" dirty="0">
                <a:solidFill>
                  <a:srgbClr val="C00000"/>
                </a:solidFill>
              </a:rPr>
              <a:t>4. Survey branches on pupil behaviour post-summer. </a:t>
            </a:r>
            <a:endParaRPr lang="en-GB" sz="3000" dirty="0">
              <a:solidFill>
                <a:srgbClr val="C00000"/>
              </a:solidFill>
            </a:endParaRPr>
          </a:p>
          <a:p>
            <a:pPr algn="l"/>
            <a:r>
              <a:rPr lang="en-GB" sz="3000" b="1" dirty="0">
                <a:solidFill>
                  <a:schemeClr val="accent1"/>
                </a:solidFill>
              </a:rPr>
              <a:t>5. Executive review progress on the 21 hours promise.</a:t>
            </a:r>
          </a:p>
        </p:txBody>
      </p:sp>
    </p:spTree>
    <p:extLst>
      <p:ext uri="{BB962C8B-B14F-4D97-AF65-F5344CB8AC3E}">
        <p14:creationId xmlns:p14="http://schemas.microsoft.com/office/powerpoint/2010/main" val="146047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sign with a hand holding a pencil&#10;&#10;Description automatically generated with low confidence">
            <a:extLst>
              <a:ext uri="{FF2B5EF4-FFF2-40B4-BE49-F238E27FC236}">
                <a16:creationId xmlns:a16="http://schemas.microsoft.com/office/drawing/2014/main" id="{6A318619-0C64-1E00-E0D4-DAB3AA737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76691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1188</TotalTime>
  <Words>1619</Words>
  <Application>Microsoft Office PowerPoint</Application>
  <PresentationFormat>On-screen Show (4:3)</PresentationFormat>
  <Paragraphs>174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Cunningham</dc:creator>
  <cp:lastModifiedBy>Leigh Meechan</cp:lastModifiedBy>
  <cp:revision>6</cp:revision>
  <dcterms:created xsi:type="dcterms:W3CDTF">2023-06-09T10:10:56Z</dcterms:created>
  <dcterms:modified xsi:type="dcterms:W3CDTF">2023-06-13T09:15:41Z</dcterms:modified>
</cp:coreProperties>
</file>