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70" r:id="rId8"/>
    <p:sldId id="271" r:id="rId9"/>
    <p:sldId id="273" r:id="rId10"/>
    <p:sldId id="263"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Bradley" initials="AB" lastIdx="8" clrIdx="0">
    <p:extLst>
      <p:ext uri="{19B8F6BF-5375-455C-9EA6-DF929625EA0E}">
        <p15:presenceInfo xmlns:p15="http://schemas.microsoft.com/office/powerpoint/2012/main" userId="S::abradley@EIS.org.uk::59cf03e9-b9a3-4bc2-8005-531cea09b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FF"/>
    <a:srgbClr val="FFE265"/>
    <a:srgbClr val="EAFC3E"/>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5" d="100"/>
          <a:sy n="125" d="100"/>
        </p:scale>
        <p:origin x="3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9F40-4762-494B-A817-8491224C0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C1EE18-415A-4CB6-AD56-79627B70A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88605C-A723-400B-A31D-FBBC90BCABA3}"/>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E3DD1E11-8439-4F82-AD16-F9C6E9DBA2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2BD47-4FEF-45EE-8BA8-91AEEAA06780}"/>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129772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C95D-FF35-452A-803F-650054075B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F9FE0C-DB83-47D2-9165-C2D42E9CA6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03661-0EB8-4A85-9B59-53D187AE67B5}"/>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4124A665-CA92-451E-AD9E-59CEED2E1D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DA923D-6884-42E4-81DA-893E71DE9C81}"/>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04481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0DC785-CF04-4C7A-99AE-E00DA91139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985FFF-1F3E-4DE7-822C-748F381AF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86049-7C58-4A11-A05C-44B46B058836}"/>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0E3DDDBF-D91E-4540-9FB5-28773930D3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3C474-786C-4CCF-BE4E-527ECB7BC60F}"/>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1661091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FDEE2-9B1D-425B-AD64-4990E1A80F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48EA91-4657-479D-86DB-61F66F568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841E4-4435-48D5-B725-A7A9505582B7}"/>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7A08ADBA-C9F3-42BE-AFC7-D223F19C0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90DF0-C07F-4AAD-BCA2-D377A8832F95}"/>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92536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A356-F541-4554-B0FE-9A5A03D1FE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B97AAF4-DC83-42F6-B027-8B37703E00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70712-2856-4DFB-A425-A3FE03D74C2A}"/>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AF1C8CBA-BC04-43EE-B8D0-784E7173E5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6C2CD7-9B08-45B8-8706-E77767A708EC}"/>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30399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B017-0D9F-4C96-94BC-4A957E618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0709D5-729A-4231-97CF-E3EA7970C7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FB946F-E6C5-4B5C-AAF9-BD49ED664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78BCBE-4423-43D8-BAD9-50D65CB6FA37}"/>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6" name="Footer Placeholder 5">
            <a:extLst>
              <a:ext uri="{FF2B5EF4-FFF2-40B4-BE49-F238E27FC236}">
                <a16:creationId xmlns:a16="http://schemas.microsoft.com/office/drawing/2014/main" id="{125B5E71-E429-4D76-80A1-29D68A7082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079671-A559-48FD-A3BB-471C78F8A2D2}"/>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16270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8BF1F-980E-424C-8F5C-5E46D92416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DB6CA-E8C4-4C34-9E43-C1EDE8604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60A967-34F9-4FE5-B8D8-9803FD372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772F7D-CAD5-429A-ABB6-C7095BAF5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9E90D8-C29C-4FE8-91E3-9D68FE660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4BAE53-9805-4CF8-BC0A-3F50ABE6F5E0}"/>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8" name="Footer Placeholder 7">
            <a:extLst>
              <a:ext uri="{FF2B5EF4-FFF2-40B4-BE49-F238E27FC236}">
                <a16:creationId xmlns:a16="http://schemas.microsoft.com/office/drawing/2014/main" id="{C0118F4D-8C4B-46B0-9325-91265952E9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10F3E5-EF46-4D5B-BAD4-5C9B9BF1F7E4}"/>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36507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FE45-297A-434F-9248-3F8FB567B4D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3C2399-A27F-4487-9432-9364A5AA96BE}"/>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4" name="Footer Placeholder 3">
            <a:extLst>
              <a:ext uri="{FF2B5EF4-FFF2-40B4-BE49-F238E27FC236}">
                <a16:creationId xmlns:a16="http://schemas.microsoft.com/office/drawing/2014/main" id="{31EF0AE1-FD7A-4F60-B7A4-8A1A588993C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41FA0F-E3EA-4E1B-9901-6D10E9378FC0}"/>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1510659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CDD182-9D7F-431B-ADCE-FF33443938DE}"/>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3" name="Footer Placeholder 2">
            <a:extLst>
              <a:ext uri="{FF2B5EF4-FFF2-40B4-BE49-F238E27FC236}">
                <a16:creationId xmlns:a16="http://schemas.microsoft.com/office/drawing/2014/main" id="{B259B396-A76E-4F20-A4D2-29581ED60E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A089E6-51D9-4D02-AC17-221FB51C4D79}"/>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21001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0B36-3517-4FBF-9660-69E03EE99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CBB54B-FE9F-4DEE-AC38-42FABD5EA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35A5AC-85C9-4488-A11F-7A502F507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B5549-8A2A-4F4C-A2D6-D8326F23E5FA}"/>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6" name="Footer Placeholder 5">
            <a:extLst>
              <a:ext uri="{FF2B5EF4-FFF2-40B4-BE49-F238E27FC236}">
                <a16:creationId xmlns:a16="http://schemas.microsoft.com/office/drawing/2014/main" id="{2CCB95E4-F309-431D-9FDF-F22F0A969E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46E9F1-6360-4455-890B-70F06C1C4CAC}"/>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300372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CA6-6A06-4D0E-AFA7-677C8501F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689F8-9B4B-4676-A6D5-B826F5C8CA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C0A15C-A5B3-455D-B9B9-F081A719B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B772F8-3EB9-4871-A9D4-6FB804531BA3}"/>
              </a:ext>
            </a:extLst>
          </p:cNvPr>
          <p:cNvSpPr>
            <a:spLocks noGrp="1"/>
          </p:cNvSpPr>
          <p:nvPr>
            <p:ph type="dt" sz="half" idx="10"/>
          </p:nvPr>
        </p:nvSpPr>
        <p:spPr/>
        <p:txBody>
          <a:bodyPr/>
          <a:lstStyle/>
          <a:p>
            <a:fld id="{BD3E5F6F-6288-4F01-A8E8-82BDC7C7FBE3}" type="datetimeFigureOut">
              <a:rPr lang="en-GB" smtClean="0"/>
              <a:t>15/08/2019</a:t>
            </a:fld>
            <a:endParaRPr lang="en-GB"/>
          </a:p>
        </p:txBody>
      </p:sp>
      <p:sp>
        <p:nvSpPr>
          <p:cNvPr id="6" name="Footer Placeholder 5">
            <a:extLst>
              <a:ext uri="{FF2B5EF4-FFF2-40B4-BE49-F238E27FC236}">
                <a16:creationId xmlns:a16="http://schemas.microsoft.com/office/drawing/2014/main" id="{38A3D9E9-1AB9-400C-9F15-2080208D60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D2E4FA-234D-4C43-9AA7-9643CCBEEA05}"/>
              </a:ext>
            </a:extLst>
          </p:cNvPr>
          <p:cNvSpPr>
            <a:spLocks noGrp="1"/>
          </p:cNvSpPr>
          <p:nvPr>
            <p:ph type="sldNum" sz="quarter" idx="12"/>
          </p:nvPr>
        </p:nvSpPr>
        <p:spPr/>
        <p:txBody>
          <a:bodyPr/>
          <a:lstStyle/>
          <a:p>
            <a:fld id="{3587771D-5A78-4CA1-81BD-7C12A24C25FA}" type="slidenum">
              <a:rPr lang="en-GB" smtClean="0"/>
              <a:t>‹#›</a:t>
            </a:fld>
            <a:endParaRPr lang="en-GB"/>
          </a:p>
        </p:txBody>
      </p:sp>
    </p:spTree>
    <p:extLst>
      <p:ext uri="{BB962C8B-B14F-4D97-AF65-F5344CB8AC3E}">
        <p14:creationId xmlns:p14="http://schemas.microsoft.com/office/powerpoint/2010/main" val="207614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2145A-9585-4E2F-9600-07E681DA0F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F79F84-A447-4D64-A4F3-56C7AA95D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DF240D-EAC5-4030-B831-55A280C6B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E5F6F-6288-4F01-A8E8-82BDC7C7FBE3}" type="datetimeFigureOut">
              <a:rPr lang="en-GB" smtClean="0"/>
              <a:t>15/08/2019</a:t>
            </a:fld>
            <a:endParaRPr lang="en-GB"/>
          </a:p>
        </p:txBody>
      </p:sp>
      <p:sp>
        <p:nvSpPr>
          <p:cNvPr id="5" name="Footer Placeholder 4">
            <a:extLst>
              <a:ext uri="{FF2B5EF4-FFF2-40B4-BE49-F238E27FC236}">
                <a16:creationId xmlns:a16="http://schemas.microsoft.com/office/drawing/2014/main" id="{16FC18ED-3188-4A5B-B20C-52BA2F7CA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2AE799-63EB-4CE7-ABD9-51CF9DC0E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7771D-5A78-4CA1-81BD-7C12A24C25FA}" type="slidenum">
              <a:rPr lang="en-GB" smtClean="0"/>
              <a:t>‹#›</a:t>
            </a:fld>
            <a:endParaRPr lang="en-GB"/>
          </a:p>
        </p:txBody>
      </p:sp>
    </p:spTree>
    <p:extLst>
      <p:ext uri="{BB962C8B-B14F-4D97-AF65-F5344CB8AC3E}">
        <p14:creationId xmlns:p14="http://schemas.microsoft.com/office/powerpoint/2010/main" val="3332360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person, child, indoor, young&#10;&#10;Description automatically generated">
            <a:extLst>
              <a:ext uri="{FF2B5EF4-FFF2-40B4-BE49-F238E27FC236}">
                <a16:creationId xmlns:a16="http://schemas.microsoft.com/office/drawing/2014/main" id="{DFB3AB7B-2672-4134-B504-749B55B8E37C}"/>
              </a:ext>
            </a:extLst>
          </p:cNvPr>
          <p:cNvPicPr>
            <a:picLocks noChangeAspect="1"/>
          </p:cNvPicPr>
          <p:nvPr/>
        </p:nvPicPr>
        <p:blipFill rotWithShape="1">
          <a:blip r:embed="rId2">
            <a:extLst>
              <a:ext uri="{28A0092B-C50C-407E-A947-70E740481C1C}">
                <a14:useLocalDpi xmlns:a14="http://schemas.microsoft.com/office/drawing/2010/main" val="0"/>
              </a:ext>
            </a:extLst>
          </a:blip>
          <a:srcRect l="33098" r="8267"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6" name="Picture 5" descr="A close up of a sign&#10;&#10;Description automatically generated">
            <a:extLst>
              <a:ext uri="{FF2B5EF4-FFF2-40B4-BE49-F238E27FC236}">
                <a16:creationId xmlns:a16="http://schemas.microsoft.com/office/drawing/2014/main" id="{6AA8B271-2787-496F-B602-B57C5F9DA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498" y="1701927"/>
            <a:ext cx="5370252" cy="3454146"/>
          </a:xfrm>
          <a:prstGeom prst="rect">
            <a:avLst/>
          </a:prstGeom>
        </p:spPr>
      </p:pic>
    </p:spTree>
    <p:extLst>
      <p:ext uri="{BB962C8B-B14F-4D97-AF65-F5344CB8AC3E}">
        <p14:creationId xmlns:p14="http://schemas.microsoft.com/office/powerpoint/2010/main" val="283631942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B6E2C36A-7F93-4610-BA79-DF4933526E1A}"/>
              </a:ext>
            </a:extLst>
          </p:cNvPr>
          <p:cNvSpPr>
            <a:spLocks noGrp="1"/>
          </p:cNvSpPr>
          <p:nvPr>
            <p:ph type="title"/>
          </p:nvPr>
        </p:nvSpPr>
        <p:spPr>
          <a:xfrm>
            <a:off x="557818" y="683224"/>
            <a:ext cx="5006336" cy="1325563"/>
          </a:xfrm>
        </p:spPr>
        <p:txBody>
          <a:bodyPr vert="horz" lIns="91440" tIns="45720" rIns="91440" bIns="45720" rtlCol="0" anchor="ctr">
            <a:normAutofit/>
          </a:bodyPr>
          <a:lstStyle/>
          <a:p>
            <a:r>
              <a:rPr lang="en-US" sz="4400" b="1" dirty="0">
                <a:solidFill>
                  <a:schemeClr val="bg1">
                    <a:lumMod val="75000"/>
                    <a:lumOff val="25000"/>
                  </a:schemeClr>
                </a:solidFill>
                <a:latin typeface="Arial Black" panose="020B0A04020102020204" pitchFamily="34" charset="0"/>
              </a:rPr>
              <a:t>Time to Tackle </a:t>
            </a:r>
            <a:br>
              <a:rPr lang="en-US" sz="4400" b="1" dirty="0">
                <a:latin typeface="Arial Black" panose="020B0A04020102020204" pitchFamily="34" charset="0"/>
              </a:rPr>
            </a:br>
            <a:r>
              <a:rPr lang="en-US" sz="4400" b="1" dirty="0">
                <a:solidFill>
                  <a:srgbClr val="EAFC3E"/>
                </a:solidFill>
                <a:latin typeface="Arial Black" panose="020B0A04020102020204" pitchFamily="34" charset="0"/>
              </a:rPr>
              <a:t>Workload</a:t>
            </a:r>
          </a:p>
        </p:txBody>
      </p:sp>
      <p:sp>
        <p:nvSpPr>
          <p:cNvPr id="3" name="Content Placeholder 2">
            <a:extLst>
              <a:ext uri="{FF2B5EF4-FFF2-40B4-BE49-F238E27FC236}">
                <a16:creationId xmlns:a16="http://schemas.microsoft.com/office/drawing/2014/main" id="{AA3D8EF1-1C25-4F79-9BE9-B7D434C58FA7}"/>
              </a:ext>
            </a:extLst>
          </p:cNvPr>
          <p:cNvSpPr>
            <a:spLocks noGrp="1"/>
          </p:cNvSpPr>
          <p:nvPr>
            <p:ph type="body" sz="half" idx="2"/>
          </p:nvPr>
        </p:nvSpPr>
        <p:spPr>
          <a:xfrm>
            <a:off x="805543" y="2871982"/>
            <a:ext cx="5006336" cy="3181684"/>
          </a:xfrm>
        </p:spPr>
        <p:txBody>
          <a:bodyPr vert="horz" lIns="91440" tIns="45720" rIns="91440" bIns="45720" rtlCol="0" anchor="t">
            <a:normAutofit/>
          </a:bodyPr>
          <a:lstStyle/>
          <a:p>
            <a:r>
              <a:rPr lang="en-US" sz="2800" dirty="0">
                <a:solidFill>
                  <a:schemeClr val="bg1">
                    <a:lumMod val="75000"/>
                    <a:lumOff val="25000"/>
                  </a:schemeClr>
                </a:solidFill>
              </a:rPr>
              <a:t>The</a:t>
            </a:r>
            <a:r>
              <a:rPr lang="en-US" sz="2800" dirty="0"/>
              <a:t> </a:t>
            </a:r>
            <a:r>
              <a:rPr lang="en-US" sz="2800" dirty="0">
                <a:solidFill>
                  <a:srgbClr val="FF00FF"/>
                </a:solidFill>
              </a:rPr>
              <a:t>‘Value Education Value Teachers’ </a:t>
            </a:r>
            <a:r>
              <a:rPr lang="en-US" sz="2800" dirty="0">
                <a:solidFill>
                  <a:schemeClr val="bg1">
                    <a:lumMod val="75000"/>
                    <a:lumOff val="25000"/>
                  </a:schemeClr>
                </a:solidFill>
              </a:rPr>
              <a:t>campaign has delivered a landmark settlement on pay. </a:t>
            </a:r>
          </a:p>
          <a:p>
            <a:pPr indent="-228600">
              <a:buFont typeface="Arial" panose="020B0604020202020204" pitchFamily="34" charset="0"/>
              <a:buChar char="•"/>
            </a:pPr>
            <a:endParaRPr lang="en-US" sz="2800" dirty="0">
              <a:solidFill>
                <a:schemeClr val="bg1">
                  <a:lumMod val="75000"/>
                  <a:lumOff val="25000"/>
                </a:schemeClr>
              </a:solidFill>
            </a:endParaRPr>
          </a:p>
          <a:p>
            <a:r>
              <a:rPr lang="en-US" sz="2800" dirty="0">
                <a:solidFill>
                  <a:schemeClr val="bg1">
                    <a:lumMod val="75000"/>
                    <a:lumOff val="25000"/>
                  </a:schemeClr>
                </a:solidFill>
              </a:rPr>
              <a:t>The campaign will now refocus on tackling excessive workload.</a:t>
            </a:r>
          </a:p>
        </p:txBody>
      </p:sp>
      <p:sp>
        <p:nvSpPr>
          <p:cNvPr id="31" name="Freeform: Shape 30">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Placeholder 25" descr="A group of people standing in front of a crowd&#10;&#10;Description automatically generated">
            <a:extLst>
              <a:ext uri="{FF2B5EF4-FFF2-40B4-BE49-F238E27FC236}">
                <a16:creationId xmlns:a16="http://schemas.microsoft.com/office/drawing/2014/main" id="{03C34A48-012A-4638-948D-E0C6FBF8AEA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235" r="-1" b="-1"/>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1006483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D225C-63EB-45B8-AD8D-9C4361ED9BB1}"/>
              </a:ext>
            </a:extLst>
          </p:cNvPr>
          <p:cNvSpPr/>
          <p:nvPr/>
        </p:nvSpPr>
        <p:spPr>
          <a:xfrm>
            <a:off x="391885" y="233264"/>
            <a:ext cx="11439331" cy="6309420"/>
          </a:xfrm>
          <a:prstGeom prst="rect">
            <a:avLst/>
          </a:prstGeom>
        </p:spPr>
        <p:txBody>
          <a:bodyPr wrap="square">
            <a:spAutoFit/>
          </a:bodyPr>
          <a:lstStyle/>
          <a:p>
            <a:r>
              <a:rPr lang="en-GB" sz="4400" dirty="0">
                <a:solidFill>
                  <a:srgbClr val="FF00FF"/>
                </a:solidFill>
                <a:latin typeface="Arial Black" panose="020B0A04020102020204" pitchFamily="34" charset="0"/>
              </a:rPr>
              <a:t>Survey Results </a:t>
            </a:r>
            <a:r>
              <a:rPr lang="en-GB" sz="1200" dirty="0">
                <a:solidFill>
                  <a:srgbClr val="FF00FF"/>
                </a:solidFill>
                <a:latin typeface="Arial Black" panose="020B0A04020102020204" pitchFamily="34" charset="0"/>
              </a:rPr>
              <a:t> </a:t>
            </a:r>
            <a:br>
              <a:rPr lang="en-GB" sz="1200" dirty="0">
                <a:solidFill>
                  <a:srgbClr val="FF00FF"/>
                </a:solidFill>
                <a:latin typeface="Arial Black" panose="020B0A04020102020204" pitchFamily="34" charset="0"/>
              </a:rPr>
            </a:br>
            <a:br>
              <a:rPr lang="en-GB" sz="1200" dirty="0">
                <a:solidFill>
                  <a:srgbClr val="FF00FF"/>
                </a:solidFill>
                <a:latin typeface="Arial Black" panose="020B0A04020102020204" pitchFamily="34" charset="0"/>
              </a:rPr>
            </a:br>
            <a:r>
              <a:rPr lang="en-GB" sz="2800" dirty="0">
                <a:solidFill>
                  <a:schemeClr val="bg1">
                    <a:lumMod val="65000"/>
                    <a:lumOff val="35000"/>
                  </a:schemeClr>
                </a:solidFill>
              </a:rPr>
              <a:t>In an EIS survey, over 12,000 responses from members set out the scale of the workload challenge:</a:t>
            </a:r>
          </a:p>
          <a:p>
            <a:endParaRPr lang="en-GB" sz="1200" dirty="0">
              <a:solidFill>
                <a:srgbClr val="FFFFFF"/>
              </a:solidFill>
            </a:endParaRPr>
          </a:p>
          <a:p>
            <a:pPr lvl="0"/>
            <a:r>
              <a:rPr lang="en-GB" sz="2800" b="1" dirty="0">
                <a:solidFill>
                  <a:srgbClr val="FFFF00"/>
                </a:solidFill>
              </a:rPr>
              <a:t>76% </a:t>
            </a:r>
            <a:r>
              <a:rPr lang="en-GB" sz="2400" dirty="0">
                <a:solidFill>
                  <a:schemeClr val="bg1">
                    <a:lumMod val="65000"/>
                    <a:lumOff val="35000"/>
                  </a:schemeClr>
                </a:solidFill>
              </a:rPr>
              <a:t>reported feeling stressed “frequently” or “all the time” within their jobs;</a:t>
            </a:r>
          </a:p>
          <a:p>
            <a:pPr lvl="0"/>
            <a:endParaRPr lang="en-GB" sz="2400" dirty="0">
              <a:solidFill>
                <a:srgbClr val="FFFFFF"/>
              </a:solidFill>
            </a:endParaRPr>
          </a:p>
          <a:p>
            <a:pPr lvl="0"/>
            <a:r>
              <a:rPr lang="en-GB" sz="2800" b="1" dirty="0">
                <a:solidFill>
                  <a:srgbClr val="FF00FF"/>
                </a:solidFill>
              </a:rPr>
              <a:t>88%</a:t>
            </a:r>
            <a:r>
              <a:rPr lang="en-GB" sz="2800" dirty="0">
                <a:solidFill>
                  <a:srgbClr val="FF00FF"/>
                </a:solidFill>
              </a:rPr>
              <a:t> </a:t>
            </a:r>
            <a:r>
              <a:rPr lang="en-GB" sz="2400" dirty="0">
                <a:solidFill>
                  <a:schemeClr val="bg1">
                    <a:lumMod val="65000"/>
                    <a:lumOff val="35000"/>
                  </a:schemeClr>
                </a:solidFill>
              </a:rPr>
              <a:t>said they felt their stress levels had either stayed the same or increased in the past year;</a:t>
            </a:r>
          </a:p>
          <a:p>
            <a:pPr lvl="0"/>
            <a:endParaRPr lang="en-GB" sz="2400" dirty="0">
              <a:solidFill>
                <a:srgbClr val="FFFFFF"/>
              </a:solidFill>
            </a:endParaRPr>
          </a:p>
          <a:p>
            <a:pPr lvl="0"/>
            <a:r>
              <a:rPr lang="en-GB" sz="2800" b="1" dirty="0">
                <a:solidFill>
                  <a:srgbClr val="FFFF00"/>
                </a:solidFill>
              </a:rPr>
              <a:t>64%</a:t>
            </a:r>
            <a:r>
              <a:rPr lang="en-GB" sz="2800" dirty="0">
                <a:solidFill>
                  <a:srgbClr val="FFFF00"/>
                </a:solidFill>
              </a:rPr>
              <a:t> </a:t>
            </a:r>
            <a:r>
              <a:rPr lang="en-GB" sz="2400" dirty="0">
                <a:solidFill>
                  <a:schemeClr val="bg1">
                    <a:lumMod val="65000"/>
                    <a:lumOff val="35000"/>
                  </a:schemeClr>
                </a:solidFill>
              </a:rPr>
              <a:t>reported working more than 5 hours extra a week;</a:t>
            </a:r>
          </a:p>
          <a:p>
            <a:pPr lvl="0"/>
            <a:endParaRPr lang="en-GB" sz="2400" dirty="0">
              <a:solidFill>
                <a:srgbClr val="FFFFFF"/>
              </a:solidFill>
            </a:endParaRPr>
          </a:p>
          <a:p>
            <a:pPr lvl="0"/>
            <a:r>
              <a:rPr lang="en-GB" sz="2800" b="1" dirty="0">
                <a:solidFill>
                  <a:srgbClr val="FF00FF"/>
                </a:solidFill>
              </a:rPr>
              <a:t>82%</a:t>
            </a:r>
            <a:r>
              <a:rPr lang="en-GB" sz="2800" dirty="0">
                <a:solidFill>
                  <a:srgbClr val="FF00FF"/>
                </a:solidFill>
              </a:rPr>
              <a:t> </a:t>
            </a:r>
            <a:r>
              <a:rPr lang="en-GB" sz="2400" dirty="0">
                <a:solidFill>
                  <a:schemeClr val="bg1">
                    <a:lumMod val="65000"/>
                    <a:lumOff val="35000"/>
                  </a:schemeClr>
                </a:solidFill>
              </a:rPr>
              <a:t>of respondents said they were dissatisfied with their workload levels;</a:t>
            </a:r>
          </a:p>
          <a:p>
            <a:pPr lvl="0"/>
            <a:endParaRPr lang="en-GB" sz="2400" dirty="0">
              <a:solidFill>
                <a:srgbClr val="FFFFFF"/>
              </a:solidFill>
            </a:endParaRPr>
          </a:p>
          <a:p>
            <a:pPr lvl="0"/>
            <a:r>
              <a:rPr lang="en-GB" sz="2800" b="1" dirty="0">
                <a:solidFill>
                  <a:srgbClr val="FFFF00"/>
                </a:solidFill>
              </a:rPr>
              <a:t>77%</a:t>
            </a:r>
            <a:r>
              <a:rPr lang="en-GB" sz="2800" dirty="0">
                <a:solidFill>
                  <a:srgbClr val="FFFF00"/>
                </a:solidFill>
              </a:rPr>
              <a:t> </a:t>
            </a:r>
            <a:r>
              <a:rPr lang="en-GB" sz="2400" dirty="0">
                <a:solidFill>
                  <a:schemeClr val="bg1">
                    <a:lumMod val="65000"/>
                    <a:lumOff val="35000"/>
                  </a:schemeClr>
                </a:solidFill>
              </a:rPr>
              <a:t>disagreed or strongly disagreed when asked if they had sufficient time to undertake professional development opportunities.</a:t>
            </a:r>
            <a:endParaRPr lang="en-GB" sz="1600" dirty="0">
              <a:solidFill>
                <a:schemeClr val="bg1">
                  <a:lumMod val="65000"/>
                  <a:lumOff val="35000"/>
                </a:schemeClr>
              </a:solidFill>
            </a:endParaRPr>
          </a:p>
        </p:txBody>
      </p:sp>
    </p:spTree>
    <p:extLst>
      <p:ext uri="{BB962C8B-B14F-4D97-AF65-F5344CB8AC3E}">
        <p14:creationId xmlns:p14="http://schemas.microsoft.com/office/powerpoint/2010/main" val="290556656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D225C-63EB-45B8-AD8D-9C4361ED9BB1}"/>
              </a:ext>
            </a:extLst>
          </p:cNvPr>
          <p:cNvSpPr/>
          <p:nvPr/>
        </p:nvSpPr>
        <p:spPr>
          <a:xfrm>
            <a:off x="311020" y="177281"/>
            <a:ext cx="11569959" cy="6340197"/>
          </a:xfrm>
          <a:prstGeom prst="rect">
            <a:avLst/>
          </a:prstGeom>
        </p:spPr>
        <p:txBody>
          <a:bodyPr wrap="square">
            <a:spAutoFit/>
          </a:bodyPr>
          <a:lstStyle/>
          <a:p>
            <a:r>
              <a:rPr lang="en-GB" sz="6600" dirty="0">
                <a:solidFill>
                  <a:srgbClr val="FFFF00"/>
                </a:solidFill>
                <a:latin typeface="Arial Black" panose="020B0A04020102020204" pitchFamily="34" charset="0"/>
              </a:rPr>
              <a:t>Context:</a:t>
            </a:r>
          </a:p>
          <a:p>
            <a:endParaRPr lang="en-GB" sz="1400" dirty="0">
              <a:solidFill>
                <a:srgbClr val="FFFF00"/>
              </a:solidFill>
              <a:latin typeface="Arial Black" panose="020B0A04020102020204" pitchFamily="34" charset="0"/>
            </a:endParaRPr>
          </a:p>
          <a:p>
            <a:r>
              <a:rPr lang="en-GB" sz="2600" dirty="0">
                <a:solidFill>
                  <a:schemeClr val="bg1">
                    <a:lumMod val="65000"/>
                    <a:lumOff val="35000"/>
                  </a:schemeClr>
                </a:solidFill>
              </a:rPr>
              <a:t>In his “offer” letter on 8 March 2019 the Deputy First Minister wrote to the EIS to state:</a:t>
            </a:r>
          </a:p>
          <a:p>
            <a:endParaRPr lang="en-GB" sz="1400" dirty="0">
              <a:solidFill>
                <a:schemeClr val="bg1">
                  <a:lumMod val="65000"/>
                  <a:lumOff val="35000"/>
                </a:schemeClr>
              </a:solidFill>
            </a:endParaRPr>
          </a:p>
          <a:p>
            <a:r>
              <a:rPr lang="en-GB" sz="2600" i="1" dirty="0">
                <a:solidFill>
                  <a:schemeClr val="bg1">
                    <a:lumMod val="65000"/>
                    <a:lumOff val="35000"/>
                  </a:schemeClr>
                </a:solidFill>
              </a:rPr>
              <a:t>“I am however aware that concerns continue to be raised by teachers around other significant issues such as workload and additional support needs…. I am convinced that these issues can only be addressed if all parts of an empowered system work together systemically to address the culture and capacity of Scottish education.”</a:t>
            </a:r>
          </a:p>
          <a:p>
            <a:endParaRPr lang="en-GB" sz="2600" dirty="0">
              <a:solidFill>
                <a:schemeClr val="bg1">
                  <a:lumMod val="65000"/>
                  <a:lumOff val="35000"/>
                </a:schemeClr>
              </a:solidFill>
            </a:endParaRPr>
          </a:p>
          <a:p>
            <a:r>
              <a:rPr lang="en-GB" sz="2600" i="1" dirty="0">
                <a:solidFill>
                  <a:schemeClr val="bg1">
                    <a:lumMod val="65000"/>
                    <a:lumOff val="35000"/>
                  </a:schemeClr>
                </a:solidFill>
              </a:rPr>
              <a:t>“We have a shared desire to reduce the workload of teachers…. I believe that there is a significant opportunity to reduce unnecessary teacher workload by increasing teacher agency and school empowerment…. I would propose that we undertake joint activity to assist in reducing unnecessary workload through the full roll-out of the empowerment agenda.”</a:t>
            </a:r>
            <a:endParaRPr lang="en-GB" sz="2600" dirty="0">
              <a:solidFill>
                <a:schemeClr val="bg1">
                  <a:lumMod val="65000"/>
                  <a:lumOff val="35000"/>
                </a:schemeClr>
              </a:solidFill>
            </a:endParaRPr>
          </a:p>
        </p:txBody>
      </p:sp>
    </p:spTree>
    <p:extLst>
      <p:ext uri="{BB962C8B-B14F-4D97-AF65-F5344CB8AC3E}">
        <p14:creationId xmlns:p14="http://schemas.microsoft.com/office/powerpoint/2010/main" val="41661254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D225C-63EB-45B8-AD8D-9C4361ED9BB1}"/>
              </a:ext>
            </a:extLst>
          </p:cNvPr>
          <p:cNvSpPr/>
          <p:nvPr/>
        </p:nvSpPr>
        <p:spPr>
          <a:xfrm>
            <a:off x="625151" y="167951"/>
            <a:ext cx="11140751" cy="6940361"/>
          </a:xfrm>
          <a:prstGeom prst="rect">
            <a:avLst/>
          </a:prstGeom>
        </p:spPr>
        <p:txBody>
          <a:bodyPr wrap="square">
            <a:spAutoFit/>
          </a:bodyPr>
          <a:lstStyle/>
          <a:p>
            <a:pPr lvl="0"/>
            <a:r>
              <a:rPr lang="en-GB" sz="3500" dirty="0">
                <a:solidFill>
                  <a:srgbClr val="FF00FF"/>
                </a:solidFill>
                <a:latin typeface="Arial Black" panose="020B0A04020102020204" pitchFamily="34" charset="0"/>
              </a:rPr>
              <a:t>AGM Resolutions</a:t>
            </a:r>
          </a:p>
          <a:p>
            <a:pPr lvl="0"/>
            <a:r>
              <a:rPr lang="en-GB" sz="2400" dirty="0">
                <a:solidFill>
                  <a:schemeClr val="bg1">
                    <a:lumMod val="65000"/>
                    <a:lumOff val="35000"/>
                  </a:schemeClr>
                </a:solidFill>
              </a:rPr>
              <a:t>Additionally, the 2019 AGM agreed several resolutions on workload which will form key elements of  the Time to Tackle Workload campaign including commitments to:</a:t>
            </a:r>
          </a:p>
          <a:p>
            <a:endParaRPr lang="en-GB" sz="2400" dirty="0">
              <a:solidFill>
                <a:schemeClr val="bg1">
                  <a:lumMod val="65000"/>
                  <a:lumOff val="35000"/>
                </a:schemeClr>
              </a:solidFill>
            </a:endParaRPr>
          </a:p>
          <a:p>
            <a:r>
              <a:rPr lang="en-GB" sz="2400" dirty="0">
                <a:solidFill>
                  <a:schemeClr val="bg1">
                    <a:lumMod val="65000"/>
                    <a:lumOff val="35000"/>
                  </a:schemeClr>
                </a:solidFill>
              </a:rPr>
              <a:t>Raise awareness and engagement amongst members to </a:t>
            </a:r>
            <a:r>
              <a:rPr lang="en-GB" sz="2400" b="1" dirty="0">
                <a:solidFill>
                  <a:srgbClr val="FFFF00"/>
                </a:solidFill>
              </a:rPr>
              <a:t>act</a:t>
            </a:r>
            <a:r>
              <a:rPr lang="en-GB" sz="2400" dirty="0">
                <a:solidFill>
                  <a:schemeClr val="bg1">
                    <a:lumMod val="75000"/>
                    <a:lumOff val="25000"/>
                  </a:schemeClr>
                </a:solidFill>
              </a:rPr>
              <a:t> </a:t>
            </a:r>
            <a:r>
              <a:rPr lang="en-GB" sz="2400" b="1" dirty="0">
                <a:solidFill>
                  <a:srgbClr val="FFFF00"/>
                </a:solidFill>
              </a:rPr>
              <a:t>collectively at school level</a:t>
            </a:r>
            <a:r>
              <a:rPr lang="en-GB" sz="2400" b="1" dirty="0">
                <a:solidFill>
                  <a:schemeClr val="bg1">
                    <a:lumMod val="75000"/>
                    <a:lumOff val="25000"/>
                  </a:schemeClr>
                </a:solidFill>
              </a:rPr>
              <a:t> </a:t>
            </a:r>
            <a:r>
              <a:rPr lang="en-GB" sz="2400" dirty="0">
                <a:solidFill>
                  <a:schemeClr val="bg1">
                    <a:lumMod val="65000"/>
                    <a:lumOff val="35000"/>
                  </a:schemeClr>
                </a:solidFill>
              </a:rPr>
              <a:t>in tackling workload;</a:t>
            </a:r>
          </a:p>
          <a:p>
            <a:endParaRPr lang="en-GB" sz="2400" dirty="0">
              <a:solidFill>
                <a:schemeClr val="bg1">
                  <a:lumMod val="65000"/>
                  <a:lumOff val="35000"/>
                </a:schemeClr>
              </a:solidFill>
            </a:endParaRPr>
          </a:p>
          <a:p>
            <a:r>
              <a:rPr lang="en-GB" sz="2400" dirty="0">
                <a:solidFill>
                  <a:schemeClr val="bg1">
                    <a:lumMod val="65000"/>
                    <a:lumOff val="35000"/>
                  </a:schemeClr>
                </a:solidFill>
              </a:rPr>
              <a:t>Lobby for and promote an increased role for teacher agency in the empowered system being envisaged for Scottish Education, tackling excessive workload through</a:t>
            </a:r>
            <a:r>
              <a:rPr lang="en-GB" sz="2400" dirty="0">
                <a:solidFill>
                  <a:schemeClr val="bg1">
                    <a:lumMod val="75000"/>
                    <a:lumOff val="25000"/>
                  </a:schemeClr>
                </a:solidFill>
              </a:rPr>
              <a:t> </a:t>
            </a:r>
            <a:r>
              <a:rPr lang="en-GB" sz="2400" b="1" dirty="0">
                <a:solidFill>
                  <a:srgbClr val="FF00FF"/>
                </a:solidFill>
              </a:rPr>
              <a:t>teachers taking control;</a:t>
            </a:r>
          </a:p>
          <a:p>
            <a:endParaRPr lang="en-GB" sz="2400" dirty="0">
              <a:solidFill>
                <a:schemeClr val="bg1">
                  <a:lumMod val="75000"/>
                  <a:lumOff val="25000"/>
                </a:schemeClr>
              </a:solidFill>
            </a:endParaRPr>
          </a:p>
          <a:p>
            <a:r>
              <a:rPr lang="en-GB" sz="2400" dirty="0">
                <a:solidFill>
                  <a:schemeClr val="bg1">
                    <a:lumMod val="65000"/>
                    <a:lumOff val="35000"/>
                  </a:schemeClr>
                </a:solidFill>
              </a:rPr>
              <a:t>campaign to secure a reduction in </a:t>
            </a:r>
            <a:r>
              <a:rPr lang="en-GB" sz="2400" b="1" dirty="0">
                <a:solidFill>
                  <a:srgbClr val="FFFF00"/>
                </a:solidFill>
              </a:rPr>
              <a:t>class size maxima to 20 pupils</a:t>
            </a:r>
            <a:r>
              <a:rPr lang="en-GB" sz="2400" dirty="0">
                <a:solidFill>
                  <a:srgbClr val="FFFF00"/>
                </a:solidFill>
              </a:rPr>
              <a:t> </a:t>
            </a:r>
            <a:r>
              <a:rPr lang="en-GB" sz="2400" dirty="0">
                <a:solidFill>
                  <a:schemeClr val="bg1">
                    <a:lumMod val="65000"/>
                    <a:lumOff val="35000"/>
                  </a:schemeClr>
                </a:solidFill>
              </a:rPr>
              <a:t>in all mainstream classes;</a:t>
            </a:r>
          </a:p>
          <a:p>
            <a:endParaRPr lang="en-GB" sz="2400" dirty="0">
              <a:solidFill>
                <a:schemeClr val="bg1">
                  <a:lumMod val="75000"/>
                  <a:lumOff val="25000"/>
                </a:schemeClr>
              </a:solidFill>
            </a:endParaRPr>
          </a:p>
          <a:p>
            <a:r>
              <a:rPr lang="en-GB" sz="2400" dirty="0">
                <a:solidFill>
                  <a:schemeClr val="bg1">
                    <a:lumMod val="65000"/>
                    <a:lumOff val="35000"/>
                  </a:schemeClr>
                </a:solidFill>
              </a:rPr>
              <a:t>campaign to secure a negotiated reduction of maximum class contact time for teachers to </a:t>
            </a:r>
            <a:r>
              <a:rPr lang="en-GB" sz="2400" b="1" dirty="0">
                <a:solidFill>
                  <a:srgbClr val="FF00FF"/>
                </a:solidFill>
              </a:rPr>
              <a:t>20 hours per week</a:t>
            </a:r>
            <a:r>
              <a:rPr lang="en-GB" sz="2400" b="1" dirty="0">
                <a:solidFill>
                  <a:schemeClr val="bg1">
                    <a:lumMod val="75000"/>
                    <a:lumOff val="25000"/>
                  </a:schemeClr>
                </a:solidFill>
              </a:rPr>
              <a:t> </a:t>
            </a:r>
            <a:r>
              <a:rPr lang="en-GB" sz="2400" dirty="0">
                <a:solidFill>
                  <a:schemeClr val="bg1">
                    <a:lumMod val="65000"/>
                    <a:lumOff val="35000"/>
                  </a:schemeClr>
                </a:solidFill>
              </a:rPr>
              <a:t>and to increase preparation and correction time to 10 hours per week.</a:t>
            </a:r>
          </a:p>
          <a:p>
            <a:endParaRPr lang="en-GB" sz="2600" dirty="0">
              <a:solidFill>
                <a:schemeClr val="bg1">
                  <a:lumMod val="75000"/>
                  <a:lumOff val="25000"/>
                </a:schemeClr>
              </a:solidFill>
            </a:endParaRPr>
          </a:p>
        </p:txBody>
      </p:sp>
    </p:spTree>
    <p:extLst>
      <p:ext uri="{BB962C8B-B14F-4D97-AF65-F5344CB8AC3E}">
        <p14:creationId xmlns:p14="http://schemas.microsoft.com/office/powerpoint/2010/main" val="27010289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63D225C-63EB-45B8-AD8D-9C4361ED9BB1}"/>
              </a:ext>
            </a:extLst>
          </p:cNvPr>
          <p:cNvSpPr/>
          <p:nvPr/>
        </p:nvSpPr>
        <p:spPr>
          <a:xfrm>
            <a:off x="525624" y="464832"/>
            <a:ext cx="11140751" cy="5401479"/>
          </a:xfrm>
          <a:prstGeom prst="rect">
            <a:avLst/>
          </a:prstGeom>
        </p:spPr>
        <p:txBody>
          <a:bodyPr wrap="square">
            <a:spAutoFit/>
          </a:bodyPr>
          <a:lstStyle/>
          <a:p>
            <a:r>
              <a:rPr lang="en-GB" sz="2400" b="1" dirty="0">
                <a:solidFill>
                  <a:srgbClr val="FFFF00"/>
                </a:solidFill>
                <a:latin typeface="Arial Black" panose="020B0A04020102020204" pitchFamily="34" charset="0"/>
              </a:rPr>
              <a:t>Additional In-Service Days 2019 to 2020</a:t>
            </a:r>
          </a:p>
          <a:p>
            <a:endParaRPr lang="en-GB" sz="2300" b="1" dirty="0">
              <a:solidFill>
                <a:schemeClr val="bg1">
                  <a:lumMod val="65000"/>
                  <a:lumOff val="35000"/>
                </a:schemeClr>
              </a:solidFill>
            </a:endParaRPr>
          </a:p>
          <a:p>
            <a:r>
              <a:rPr lang="en-GB" sz="2300" dirty="0">
                <a:solidFill>
                  <a:schemeClr val="bg1">
                    <a:lumMod val="65000"/>
                    <a:lumOff val="35000"/>
                  </a:schemeClr>
                </a:solidFill>
              </a:rPr>
              <a:t>One of the gains from the pay campaign was agreement around additional inset days, in part to allow a </a:t>
            </a:r>
            <a:r>
              <a:rPr lang="en-GB" sz="2300" b="1" dirty="0">
                <a:solidFill>
                  <a:srgbClr val="FF00FF"/>
                </a:solidFill>
              </a:rPr>
              <a:t>focus on tackling excessive workload</a:t>
            </a:r>
            <a:r>
              <a:rPr lang="en-GB" sz="2300" dirty="0">
                <a:solidFill>
                  <a:schemeClr val="bg1">
                    <a:lumMod val="65000"/>
                    <a:lumOff val="35000"/>
                  </a:schemeClr>
                </a:solidFill>
              </a:rPr>
              <a:t>. </a:t>
            </a:r>
          </a:p>
          <a:p>
            <a:r>
              <a:rPr lang="en-GB" sz="2300" dirty="0">
                <a:solidFill>
                  <a:schemeClr val="bg1">
                    <a:lumMod val="65000"/>
                    <a:lumOff val="35000"/>
                  </a:schemeClr>
                </a:solidFill>
              </a:rPr>
              <a:t> </a:t>
            </a:r>
          </a:p>
          <a:p>
            <a:r>
              <a:rPr lang="en-GB" sz="2300" i="1" dirty="0">
                <a:solidFill>
                  <a:schemeClr val="bg1">
                    <a:lumMod val="65000"/>
                    <a:lumOff val="35000"/>
                  </a:schemeClr>
                </a:solidFill>
              </a:rPr>
              <a:t>The SNCT agrees that 2 additional in-service days, to be held in academic year 2019-20, should be provided to allow schools time to focus on key issues such as workload, additional support and empowering schools. Issues and activities for such days should be decided at school level and by collegiate process, although there is an expectation that opportunities for collaborative practice should be on offer from stakeholders such as Education Scotland, Local Authorities and the RICs.</a:t>
            </a:r>
          </a:p>
          <a:p>
            <a:endParaRPr lang="en-GB" sz="2300" i="1" dirty="0">
              <a:solidFill>
                <a:schemeClr val="bg1">
                  <a:lumMod val="65000"/>
                  <a:lumOff val="35000"/>
                </a:schemeClr>
              </a:solidFill>
            </a:endParaRPr>
          </a:p>
          <a:p>
            <a:r>
              <a:rPr lang="en-GB" sz="2300" dirty="0">
                <a:solidFill>
                  <a:schemeClr val="bg1">
                    <a:lumMod val="65000"/>
                    <a:lumOff val="35000"/>
                  </a:schemeClr>
                </a:solidFill>
              </a:rPr>
              <a:t>The EIS is clear that these days should be </a:t>
            </a:r>
            <a:r>
              <a:rPr lang="en-GB" sz="2300" b="1" dirty="0">
                <a:solidFill>
                  <a:srgbClr val="FF00FF"/>
                </a:solidFill>
              </a:rPr>
              <a:t>over and above school improvement plans and working time agreements</a:t>
            </a:r>
            <a:r>
              <a:rPr lang="en-GB" sz="2300" b="1" dirty="0">
                <a:solidFill>
                  <a:schemeClr val="bg1">
                    <a:lumMod val="65000"/>
                    <a:lumOff val="35000"/>
                  </a:schemeClr>
                </a:solidFill>
              </a:rPr>
              <a:t> </a:t>
            </a:r>
            <a:r>
              <a:rPr lang="en-GB" sz="2300" dirty="0">
                <a:solidFill>
                  <a:schemeClr val="bg1">
                    <a:lumMod val="65000"/>
                    <a:lumOff val="35000"/>
                  </a:schemeClr>
                </a:solidFill>
              </a:rPr>
              <a:t>and that they should focus on agreeing actions to reduce excessive workload. </a:t>
            </a:r>
          </a:p>
        </p:txBody>
      </p:sp>
    </p:spTree>
    <p:extLst>
      <p:ext uri="{BB962C8B-B14F-4D97-AF65-F5344CB8AC3E}">
        <p14:creationId xmlns:p14="http://schemas.microsoft.com/office/powerpoint/2010/main" val="154603383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1B23CF-C370-4EDA-9202-853D194117E3}"/>
              </a:ext>
            </a:extLst>
          </p:cNvPr>
          <p:cNvSpPr>
            <a:spLocks noGrp="1"/>
          </p:cNvSpPr>
          <p:nvPr>
            <p:ph type="title"/>
          </p:nvPr>
        </p:nvSpPr>
        <p:spPr/>
        <p:txBody>
          <a:bodyPr/>
          <a:lstStyle/>
          <a:p>
            <a:r>
              <a:rPr lang="en-GB" dirty="0">
                <a:solidFill>
                  <a:srgbClr val="FFFF00"/>
                </a:solidFill>
                <a:latin typeface="Arial Black" panose="020B0A04020102020204" pitchFamily="34" charset="0"/>
              </a:rPr>
              <a:t>Moving forward:</a:t>
            </a:r>
          </a:p>
        </p:txBody>
      </p:sp>
      <p:sp>
        <p:nvSpPr>
          <p:cNvPr id="3" name="Content Placeholder 2">
            <a:extLst>
              <a:ext uri="{FF2B5EF4-FFF2-40B4-BE49-F238E27FC236}">
                <a16:creationId xmlns:a16="http://schemas.microsoft.com/office/drawing/2014/main" id="{964BF237-8A6D-4411-942F-1F7BF59955E7}"/>
              </a:ext>
            </a:extLst>
          </p:cNvPr>
          <p:cNvSpPr>
            <a:spLocks noGrp="1"/>
          </p:cNvSpPr>
          <p:nvPr>
            <p:ph idx="1"/>
          </p:nvPr>
        </p:nvSpPr>
        <p:spPr>
          <a:xfrm>
            <a:off x="838200" y="1436914"/>
            <a:ext cx="10769082" cy="5055961"/>
          </a:xfrm>
        </p:spPr>
        <p:txBody>
          <a:bodyPr>
            <a:normAutofit lnSpcReduction="10000"/>
          </a:bodyPr>
          <a:lstStyle/>
          <a:p>
            <a:endParaRPr lang="en-GB" dirty="0"/>
          </a:p>
          <a:p>
            <a:r>
              <a:rPr lang="en-GB" sz="3200" dirty="0">
                <a:solidFill>
                  <a:schemeClr val="tx1">
                    <a:lumMod val="65000"/>
                    <a:lumOff val="35000"/>
                  </a:schemeClr>
                </a:solidFill>
              </a:rPr>
              <a:t>The pay campaign was won by members being </a:t>
            </a:r>
            <a:r>
              <a:rPr lang="en-GB" sz="3200" b="1" dirty="0">
                <a:solidFill>
                  <a:srgbClr val="FF00FF"/>
                </a:solidFill>
              </a:rPr>
              <a:t>involved, engaged and vocal.</a:t>
            </a:r>
          </a:p>
          <a:p>
            <a:endParaRPr lang="en-GB" sz="3200" dirty="0">
              <a:solidFill>
                <a:schemeClr val="tx1">
                  <a:lumMod val="65000"/>
                  <a:lumOff val="35000"/>
                </a:schemeClr>
              </a:solidFill>
            </a:endParaRPr>
          </a:p>
          <a:p>
            <a:r>
              <a:rPr lang="en-GB" sz="3200" dirty="0">
                <a:solidFill>
                  <a:schemeClr val="tx1">
                    <a:lumMod val="65000"/>
                    <a:lumOff val="35000"/>
                  </a:schemeClr>
                </a:solidFill>
              </a:rPr>
              <a:t>The Time to Tackle Workload Campaign will continue to be based on the same model of </a:t>
            </a:r>
            <a:r>
              <a:rPr lang="en-GB" sz="3200" b="1" dirty="0">
                <a:solidFill>
                  <a:srgbClr val="FF00FF"/>
                </a:solidFill>
              </a:rPr>
              <a:t>member activism</a:t>
            </a:r>
            <a:r>
              <a:rPr lang="en-GB" sz="3200" b="1" dirty="0">
                <a:solidFill>
                  <a:schemeClr val="tx1">
                    <a:lumMod val="65000"/>
                    <a:lumOff val="35000"/>
                  </a:schemeClr>
                </a:solidFill>
              </a:rPr>
              <a:t> </a:t>
            </a:r>
            <a:r>
              <a:rPr lang="en-GB" sz="3200" dirty="0">
                <a:solidFill>
                  <a:schemeClr val="tx1">
                    <a:lumMod val="65000"/>
                    <a:lumOff val="35000"/>
                  </a:schemeClr>
                </a:solidFill>
              </a:rPr>
              <a:t>with schools and local associations being a key part of the campaign.</a:t>
            </a:r>
          </a:p>
          <a:p>
            <a:endParaRPr lang="en-GB" sz="3200" dirty="0">
              <a:solidFill>
                <a:schemeClr val="tx1">
                  <a:lumMod val="65000"/>
                  <a:lumOff val="35000"/>
                </a:schemeClr>
              </a:solidFill>
            </a:endParaRPr>
          </a:p>
          <a:p>
            <a:r>
              <a:rPr lang="en-GB" sz="3200" dirty="0">
                <a:solidFill>
                  <a:schemeClr val="tx1">
                    <a:lumMod val="65000"/>
                    <a:lumOff val="35000"/>
                  </a:schemeClr>
                </a:solidFill>
              </a:rPr>
              <a:t>The EIS believes that “empowered schools” should mean empowered teachers i.e. </a:t>
            </a:r>
            <a:r>
              <a:rPr lang="en-GB" sz="3200" b="1" dirty="0">
                <a:solidFill>
                  <a:srgbClr val="FF00FF"/>
                </a:solidFill>
              </a:rPr>
              <a:t>teachers having more control over  their professional lives!</a:t>
            </a:r>
          </a:p>
        </p:txBody>
      </p:sp>
    </p:spTree>
    <p:extLst>
      <p:ext uri="{BB962C8B-B14F-4D97-AF65-F5344CB8AC3E}">
        <p14:creationId xmlns:p14="http://schemas.microsoft.com/office/powerpoint/2010/main" val="175076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4BF237-8A6D-4411-942F-1F7BF59955E7}"/>
              </a:ext>
            </a:extLst>
          </p:cNvPr>
          <p:cNvSpPr>
            <a:spLocks noGrp="1"/>
          </p:cNvSpPr>
          <p:nvPr>
            <p:ph idx="4294967295"/>
          </p:nvPr>
        </p:nvSpPr>
        <p:spPr>
          <a:xfrm>
            <a:off x="503853" y="307910"/>
            <a:ext cx="11318034" cy="5869053"/>
          </a:xfrm>
        </p:spPr>
        <p:txBody>
          <a:bodyPr>
            <a:normAutofit fontScale="85000" lnSpcReduction="20000"/>
          </a:bodyPr>
          <a:lstStyle/>
          <a:p>
            <a:pPr marL="0" indent="0">
              <a:buNone/>
            </a:pPr>
            <a:r>
              <a:rPr lang="en-GB" sz="4000" dirty="0">
                <a:solidFill>
                  <a:srgbClr val="FF00FF"/>
                </a:solidFill>
                <a:latin typeface="Arial Black" panose="020B0A04020102020204" pitchFamily="34" charset="0"/>
              </a:rPr>
              <a:t>Initial Actions:</a:t>
            </a:r>
          </a:p>
          <a:p>
            <a:endParaRPr lang="en-GB" dirty="0"/>
          </a:p>
          <a:p>
            <a:r>
              <a:rPr lang="en-GB" b="1" dirty="0">
                <a:solidFill>
                  <a:srgbClr val="FFFF00"/>
                </a:solidFill>
              </a:rPr>
              <a:t>Discuss at a branch meeting </a:t>
            </a:r>
            <a:r>
              <a:rPr lang="en-GB" dirty="0">
                <a:solidFill>
                  <a:schemeClr val="bg1">
                    <a:lumMod val="65000"/>
                    <a:lumOff val="35000"/>
                  </a:schemeClr>
                </a:solidFill>
              </a:rPr>
              <a:t>how the campaign might gain momentum e.g. prominent display of posters, school committee, support from Local Association or Organiser</a:t>
            </a:r>
            <a:br>
              <a:rPr lang="en-GB" dirty="0">
                <a:solidFill>
                  <a:schemeClr val="bg1">
                    <a:lumMod val="65000"/>
                    <a:lumOff val="35000"/>
                  </a:schemeClr>
                </a:solidFill>
              </a:rPr>
            </a:br>
            <a:endParaRPr lang="en-GB" dirty="0">
              <a:solidFill>
                <a:schemeClr val="bg1">
                  <a:lumMod val="65000"/>
                  <a:lumOff val="35000"/>
                </a:schemeClr>
              </a:solidFill>
            </a:endParaRPr>
          </a:p>
          <a:p>
            <a:r>
              <a:rPr lang="en-GB" b="1" dirty="0">
                <a:solidFill>
                  <a:srgbClr val="FFFF00"/>
                </a:solidFill>
              </a:rPr>
              <a:t>Review your SIP and WTA </a:t>
            </a:r>
            <a:r>
              <a:rPr lang="en-GB" dirty="0">
                <a:solidFill>
                  <a:schemeClr val="bg1">
                    <a:lumMod val="65000"/>
                    <a:lumOff val="35000"/>
                  </a:schemeClr>
                </a:solidFill>
              </a:rPr>
              <a:t>– are there issues which need to be raised around workload and resourcing? Has there been genuine dialogue/negotiation around the creation of these documents?</a:t>
            </a:r>
            <a:br>
              <a:rPr lang="en-GB" dirty="0">
                <a:solidFill>
                  <a:schemeClr val="bg1">
                    <a:lumMod val="65000"/>
                    <a:lumOff val="35000"/>
                  </a:schemeClr>
                </a:solidFill>
              </a:rPr>
            </a:br>
            <a:endParaRPr lang="en-GB" dirty="0">
              <a:solidFill>
                <a:schemeClr val="bg1">
                  <a:lumMod val="65000"/>
                  <a:lumOff val="35000"/>
                </a:schemeClr>
              </a:solidFill>
            </a:endParaRPr>
          </a:p>
          <a:p>
            <a:r>
              <a:rPr lang="en-GB" b="1" dirty="0">
                <a:solidFill>
                  <a:srgbClr val="FFFF00"/>
                </a:solidFill>
              </a:rPr>
              <a:t>Revisit the Tackling Bureaucracy recommendations </a:t>
            </a:r>
            <a:r>
              <a:rPr lang="en-GB" dirty="0">
                <a:solidFill>
                  <a:schemeClr val="bg1">
                    <a:lumMod val="65000"/>
                    <a:lumOff val="35000"/>
                  </a:schemeClr>
                </a:solidFill>
              </a:rPr>
              <a:t>– are there school based issues which need to be addressed?</a:t>
            </a:r>
          </a:p>
          <a:p>
            <a:pPr marL="0" indent="0">
              <a:buNone/>
            </a:pPr>
            <a:endParaRPr lang="en-GB" dirty="0">
              <a:solidFill>
                <a:schemeClr val="bg1">
                  <a:lumMod val="65000"/>
                  <a:lumOff val="35000"/>
                </a:schemeClr>
              </a:solidFill>
            </a:endParaRPr>
          </a:p>
          <a:p>
            <a:r>
              <a:rPr lang="en-GB" b="1" dirty="0">
                <a:solidFill>
                  <a:srgbClr val="FFFF00"/>
                </a:solidFill>
              </a:rPr>
              <a:t>Begin to discuss what “empowerment” means </a:t>
            </a:r>
            <a:r>
              <a:rPr lang="en-GB" dirty="0">
                <a:solidFill>
                  <a:schemeClr val="bg1">
                    <a:lumMod val="65000"/>
                    <a:lumOff val="35000"/>
                  </a:schemeClr>
                </a:solidFill>
              </a:rPr>
              <a:t>e.g. school finance committee; distributed leadership; professional autonomy </a:t>
            </a:r>
          </a:p>
          <a:p>
            <a:endParaRPr lang="en-GB" dirty="0">
              <a:solidFill>
                <a:schemeClr val="bg1">
                  <a:lumMod val="65000"/>
                  <a:lumOff val="35000"/>
                </a:schemeClr>
              </a:solidFill>
            </a:endParaRPr>
          </a:p>
          <a:p>
            <a:r>
              <a:rPr lang="en-GB" b="1" dirty="0">
                <a:solidFill>
                  <a:srgbClr val="FFFF00"/>
                </a:solidFill>
              </a:rPr>
              <a:t>School branches should discuss both the timing and the content </a:t>
            </a:r>
            <a:r>
              <a:rPr lang="en-GB" dirty="0">
                <a:solidFill>
                  <a:schemeClr val="bg1">
                    <a:lumMod val="65000"/>
                    <a:lumOff val="35000"/>
                  </a:schemeClr>
                </a:solidFill>
              </a:rPr>
              <a:t>of these days and negotiate with school management around implementation. </a:t>
            </a:r>
            <a:br>
              <a:rPr lang="en-GB" dirty="0">
                <a:solidFill>
                  <a:schemeClr val="bg1">
                    <a:lumMod val="65000"/>
                    <a:lumOff val="35000"/>
                  </a:schemeClr>
                </a:solidFill>
              </a:rPr>
            </a:br>
            <a:endParaRPr lang="en-GB" dirty="0">
              <a:solidFill>
                <a:schemeClr val="bg1">
                  <a:lumMod val="65000"/>
                  <a:lumOff val="35000"/>
                </a:schemeClr>
              </a:solidFill>
            </a:endParaRPr>
          </a:p>
          <a:p>
            <a:pPr marL="0" indent="0">
              <a:buNone/>
            </a:pPr>
            <a:endParaRPr lang="en-GB" dirty="0">
              <a:solidFill>
                <a:schemeClr val="bg1">
                  <a:lumMod val="65000"/>
                  <a:lumOff val="35000"/>
                </a:schemeClr>
              </a:solidFill>
            </a:endParaRPr>
          </a:p>
        </p:txBody>
      </p:sp>
    </p:spTree>
    <p:extLst>
      <p:ext uri="{BB962C8B-B14F-4D97-AF65-F5344CB8AC3E}">
        <p14:creationId xmlns:p14="http://schemas.microsoft.com/office/powerpoint/2010/main" val="286612577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033471F81C634EA9BB39E5F0ABBC93" ma:contentTypeVersion="10" ma:contentTypeDescription="Create a new document." ma:contentTypeScope="" ma:versionID="736b830544cef8d81a87e40df5f9b01e">
  <xsd:schema xmlns:xsd="http://www.w3.org/2001/XMLSchema" xmlns:xs="http://www.w3.org/2001/XMLSchema" xmlns:p="http://schemas.microsoft.com/office/2006/metadata/properties" xmlns:ns3="f86031a0-13d3-4769-be77-8aaf4b4f8ac7" xmlns:ns4="b9bb7726-3a09-4ac3-b6b7-0bacd6140480" targetNamespace="http://schemas.microsoft.com/office/2006/metadata/properties" ma:root="true" ma:fieldsID="f73a887915efb404729f1505e25ca561" ns3:_="" ns4:_="">
    <xsd:import namespace="f86031a0-13d3-4769-be77-8aaf4b4f8ac7"/>
    <xsd:import namespace="b9bb7726-3a09-4ac3-b6b7-0bacd6140480"/>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6031a0-13d3-4769-be77-8aaf4b4f8ac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9bb7726-3a09-4ac3-b6b7-0bacd614048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636968-7EF5-4B32-89A8-3E180E43A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6031a0-13d3-4769-be77-8aaf4b4f8ac7"/>
    <ds:schemaRef ds:uri="b9bb7726-3a09-4ac3-b6b7-0bacd61404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0148DC-96F0-495E-AFFE-21021F947B03}">
  <ds:schemaRefs>
    <ds:schemaRef ds:uri="http://schemas.microsoft.com/sharepoint/v3/contenttype/forms"/>
  </ds:schemaRefs>
</ds:datastoreItem>
</file>

<file path=customXml/itemProps3.xml><?xml version="1.0" encoding="utf-8"?>
<ds:datastoreItem xmlns:ds="http://schemas.openxmlformats.org/officeDocument/2006/customXml" ds:itemID="{921DA5B6-2804-423A-8F49-D204EDF83BB5}">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f86031a0-13d3-4769-be77-8aaf4b4f8ac7"/>
    <ds:schemaRef ds:uri="http://schemas.microsoft.com/office/2006/metadata/properties"/>
    <ds:schemaRef ds:uri="http://schemas.microsoft.com/office/infopath/2007/PartnerControls"/>
    <ds:schemaRef ds:uri="b9bb7726-3a09-4ac3-b6b7-0bacd6140480"/>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83</TotalTime>
  <Words>423</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Time to Tackle  Workload</vt:lpstr>
      <vt:lpstr>PowerPoint Presentation</vt:lpstr>
      <vt:lpstr>PowerPoint Presentation</vt:lpstr>
      <vt:lpstr>PowerPoint Presentation</vt:lpstr>
      <vt:lpstr>PowerPoint Presentation</vt:lpstr>
      <vt:lpstr>Moving forward: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Beattie</dc:creator>
  <cp:lastModifiedBy>Alison Roy</cp:lastModifiedBy>
  <cp:revision>12</cp:revision>
  <dcterms:created xsi:type="dcterms:W3CDTF">2019-08-08T15:11:32Z</dcterms:created>
  <dcterms:modified xsi:type="dcterms:W3CDTF">2019-08-15T15:21:09Z</dcterms:modified>
</cp:coreProperties>
</file>