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E3E"/>
    <a:srgbClr val="BB2943"/>
    <a:srgbClr val="425CC7"/>
    <a:srgbClr val="00A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150" d="100"/>
          <a:sy n="150" d="100"/>
        </p:scale>
        <p:origin x="128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1E213-7B3B-482A-8F2D-E608AFC715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42F7417-C065-4712-AE99-E420042B7109}">
      <dgm:prSet/>
      <dgm:spPr>
        <a:solidFill>
          <a:srgbClr val="BB2943"/>
        </a:solidFill>
      </dgm:spPr>
      <dgm:t>
        <a:bodyPr/>
        <a:lstStyle/>
        <a:p>
          <a:r>
            <a:rPr lang="en-US" dirty="0"/>
            <a:t>Additional Time for Planning, Preparation and Correction</a:t>
          </a:r>
        </a:p>
      </dgm:t>
    </dgm:pt>
    <dgm:pt modelId="{F4C0417E-8141-4831-95AB-095754C545AF}" type="parTrans" cxnId="{7F524B27-26E7-4937-8065-F2A2FFACFA77}">
      <dgm:prSet/>
      <dgm:spPr/>
      <dgm:t>
        <a:bodyPr/>
        <a:lstStyle/>
        <a:p>
          <a:endParaRPr lang="en-US"/>
        </a:p>
      </dgm:t>
    </dgm:pt>
    <dgm:pt modelId="{59802A5A-4428-4D60-A678-207AAA76A6CD}" type="sibTrans" cxnId="{7F524B27-26E7-4937-8065-F2A2FFACFA77}">
      <dgm:prSet/>
      <dgm:spPr/>
      <dgm:t>
        <a:bodyPr/>
        <a:lstStyle/>
        <a:p>
          <a:endParaRPr lang="en-US"/>
        </a:p>
      </dgm:t>
    </dgm:pt>
    <dgm:pt modelId="{B4A82EE1-2480-4447-8D52-32D551761DFB}">
      <dgm:prSet custT="1"/>
      <dgm:spPr>
        <a:solidFill>
          <a:srgbClr val="00AFAA"/>
        </a:solidFill>
      </dgm:spPr>
      <dgm:t>
        <a:bodyPr/>
        <a:lstStyle/>
        <a:p>
          <a:r>
            <a:rPr lang="en-US" sz="2400" dirty="0"/>
            <a:t>Parents’ Meetings</a:t>
          </a:r>
        </a:p>
      </dgm:t>
    </dgm:pt>
    <dgm:pt modelId="{2A94685F-1DBD-4D5C-A97D-5EB98FBD335A}" type="parTrans" cxnId="{DF93A105-5F35-48AA-9152-4DC9413D55E8}">
      <dgm:prSet/>
      <dgm:spPr/>
      <dgm:t>
        <a:bodyPr/>
        <a:lstStyle/>
        <a:p>
          <a:endParaRPr lang="en-US"/>
        </a:p>
      </dgm:t>
    </dgm:pt>
    <dgm:pt modelId="{1CB3308B-596B-49AB-B42D-279D4B9C01DD}" type="sibTrans" cxnId="{DF93A105-5F35-48AA-9152-4DC9413D55E8}">
      <dgm:prSet/>
      <dgm:spPr/>
      <dgm:t>
        <a:bodyPr/>
        <a:lstStyle/>
        <a:p>
          <a:endParaRPr lang="en-US"/>
        </a:p>
      </dgm:t>
    </dgm:pt>
    <dgm:pt modelId="{807B130D-9FA8-481E-8CBB-F06D52F5C03A}">
      <dgm:prSet custT="1"/>
      <dgm:spPr>
        <a:solidFill>
          <a:srgbClr val="FF0000"/>
        </a:solidFill>
      </dgm:spPr>
      <dgm:t>
        <a:bodyPr/>
        <a:lstStyle/>
        <a:p>
          <a:r>
            <a:rPr lang="en-GB" sz="2400" dirty="0"/>
            <a:t>Preparation of reports and records</a:t>
          </a:r>
          <a:endParaRPr lang="en-US" sz="2400" dirty="0"/>
        </a:p>
      </dgm:t>
    </dgm:pt>
    <dgm:pt modelId="{233D809D-2AC1-4788-A115-284E5DC8573C}" type="parTrans" cxnId="{F98E8BC9-05DD-4EB7-A886-EB8EC7BC2740}">
      <dgm:prSet/>
      <dgm:spPr/>
      <dgm:t>
        <a:bodyPr/>
        <a:lstStyle/>
        <a:p>
          <a:endParaRPr lang="en-US"/>
        </a:p>
      </dgm:t>
    </dgm:pt>
    <dgm:pt modelId="{03F161DA-E302-4C2E-942A-4085D3E6DA03}" type="sibTrans" cxnId="{F98E8BC9-05DD-4EB7-A886-EB8EC7BC2740}">
      <dgm:prSet/>
      <dgm:spPr/>
      <dgm:t>
        <a:bodyPr/>
        <a:lstStyle/>
        <a:p>
          <a:endParaRPr lang="en-US"/>
        </a:p>
      </dgm:t>
    </dgm:pt>
    <dgm:pt modelId="{110615C0-9D9F-4313-AF11-64C57FBEDB28}">
      <dgm:prSet custT="1"/>
      <dgm:spPr>
        <a:solidFill>
          <a:srgbClr val="425CC7"/>
        </a:solidFill>
      </dgm:spPr>
      <dgm:t>
        <a:bodyPr/>
        <a:lstStyle/>
        <a:p>
          <a:r>
            <a:rPr lang="en-US" sz="2400" dirty="0"/>
            <a:t>Formal Assessment/Tracking</a:t>
          </a:r>
        </a:p>
      </dgm:t>
    </dgm:pt>
    <dgm:pt modelId="{2ADA5BB0-F8A4-467B-959C-A31EA55F4934}" type="parTrans" cxnId="{FDA3E328-B542-46BB-A0B7-0BB5C0F268F8}">
      <dgm:prSet/>
      <dgm:spPr/>
      <dgm:t>
        <a:bodyPr/>
        <a:lstStyle/>
        <a:p>
          <a:endParaRPr lang="en-US"/>
        </a:p>
      </dgm:t>
    </dgm:pt>
    <dgm:pt modelId="{2D581740-DD6C-470C-B6DE-85CB6F132F9B}" type="sibTrans" cxnId="{FDA3E328-B542-46BB-A0B7-0BB5C0F268F8}">
      <dgm:prSet/>
      <dgm:spPr/>
      <dgm:t>
        <a:bodyPr/>
        <a:lstStyle/>
        <a:p>
          <a:endParaRPr lang="en-US"/>
        </a:p>
      </dgm:t>
    </dgm:pt>
    <dgm:pt modelId="{176F986F-128A-4025-A089-D3C6A44C67D6}">
      <dgm:prSet custT="1"/>
      <dgm:spPr/>
      <dgm:t>
        <a:bodyPr/>
        <a:lstStyle/>
        <a:p>
          <a:r>
            <a:rPr lang="en-US" sz="2000" dirty="0"/>
            <a:t>School Improvement Plan activities </a:t>
          </a:r>
        </a:p>
      </dgm:t>
    </dgm:pt>
    <dgm:pt modelId="{F60F213B-93C1-4BFD-A85D-0DA2F8E42E88}" type="parTrans" cxnId="{AB448137-4010-4513-82A2-3BB30E50E143}">
      <dgm:prSet/>
      <dgm:spPr/>
      <dgm:t>
        <a:bodyPr/>
        <a:lstStyle/>
        <a:p>
          <a:endParaRPr lang="en-US"/>
        </a:p>
      </dgm:t>
    </dgm:pt>
    <dgm:pt modelId="{D40097B6-C278-4A7C-A6D4-3D208EA88AAF}" type="sibTrans" cxnId="{AB448137-4010-4513-82A2-3BB30E50E143}">
      <dgm:prSet/>
      <dgm:spPr/>
      <dgm:t>
        <a:bodyPr/>
        <a:lstStyle/>
        <a:p>
          <a:endParaRPr lang="en-US"/>
        </a:p>
      </dgm:t>
    </dgm:pt>
    <dgm:pt modelId="{3BFF8427-F304-45E6-8AC7-EA4E9A63EC2B}">
      <dgm:prSet custT="1"/>
      <dgm:spPr/>
      <dgm:t>
        <a:bodyPr/>
        <a:lstStyle/>
        <a:p>
          <a:r>
            <a:rPr lang="en-US" sz="2400" dirty="0"/>
            <a:t>Staff Meetings</a:t>
          </a:r>
        </a:p>
      </dgm:t>
    </dgm:pt>
    <dgm:pt modelId="{8B616064-D6E0-4D24-B93E-EDBE26153262}" type="parTrans" cxnId="{7757B52F-08F2-4944-A27A-16C272AC3051}">
      <dgm:prSet/>
      <dgm:spPr/>
      <dgm:t>
        <a:bodyPr/>
        <a:lstStyle/>
        <a:p>
          <a:endParaRPr lang="en-US"/>
        </a:p>
      </dgm:t>
    </dgm:pt>
    <dgm:pt modelId="{E8BEDD09-77C8-45D4-B521-6AB4EC399802}" type="sibTrans" cxnId="{7757B52F-08F2-4944-A27A-16C272AC3051}">
      <dgm:prSet/>
      <dgm:spPr/>
      <dgm:t>
        <a:bodyPr/>
        <a:lstStyle/>
        <a:p>
          <a:endParaRPr lang="en-US"/>
        </a:p>
      </dgm:t>
    </dgm:pt>
    <dgm:pt modelId="{2CF93A95-EA4F-4C45-8870-5BE653EBCDA9}">
      <dgm:prSet custT="1"/>
      <dgm:spPr/>
      <dgm:t>
        <a:bodyPr/>
        <a:lstStyle/>
        <a:p>
          <a:r>
            <a:rPr lang="en-US" sz="2400" dirty="0"/>
            <a:t>PRD</a:t>
          </a:r>
        </a:p>
      </dgm:t>
    </dgm:pt>
    <dgm:pt modelId="{75DF7938-3543-46D2-AD39-F58246214E11}" type="parTrans" cxnId="{7362D52F-C8B6-465A-9095-863F18AD8DDA}">
      <dgm:prSet/>
      <dgm:spPr/>
      <dgm:t>
        <a:bodyPr/>
        <a:lstStyle/>
        <a:p>
          <a:endParaRPr lang="en-US"/>
        </a:p>
      </dgm:t>
    </dgm:pt>
    <dgm:pt modelId="{82F7AD2B-686E-49DC-942E-69235C567A02}" type="sibTrans" cxnId="{7362D52F-C8B6-465A-9095-863F18AD8DDA}">
      <dgm:prSet/>
      <dgm:spPr/>
      <dgm:t>
        <a:bodyPr/>
        <a:lstStyle/>
        <a:p>
          <a:endParaRPr lang="en-US"/>
        </a:p>
      </dgm:t>
    </dgm:pt>
    <dgm:pt modelId="{D99ACCE4-2B69-4B82-A2E0-D0172BDFE3EA}">
      <dgm:prSet custT="1"/>
      <dgm:spPr/>
      <dgm:t>
        <a:bodyPr/>
        <a:lstStyle/>
        <a:p>
          <a:r>
            <a:rPr lang="en-US" sz="1800" dirty="0"/>
            <a:t>Additional Supervised Pupil Activity*</a:t>
          </a:r>
        </a:p>
      </dgm:t>
    </dgm:pt>
    <dgm:pt modelId="{C064E153-2083-4CF6-95D4-D43D8F7F5D41}" type="parTrans" cxnId="{FC721A9B-3274-4400-A962-4910DA3C802C}">
      <dgm:prSet/>
      <dgm:spPr/>
      <dgm:t>
        <a:bodyPr/>
        <a:lstStyle/>
        <a:p>
          <a:endParaRPr lang="en-US"/>
        </a:p>
      </dgm:t>
    </dgm:pt>
    <dgm:pt modelId="{3877B1DD-B268-4726-9E0F-C5084D21396E}" type="sibTrans" cxnId="{FC721A9B-3274-4400-A962-4910DA3C802C}">
      <dgm:prSet/>
      <dgm:spPr/>
      <dgm:t>
        <a:bodyPr/>
        <a:lstStyle/>
        <a:p>
          <a:endParaRPr lang="en-US"/>
        </a:p>
      </dgm:t>
    </dgm:pt>
    <dgm:pt modelId="{852C25D4-71C9-411C-94FF-9B67173D7C1B}">
      <dgm:prSet custT="1"/>
      <dgm:spPr/>
      <dgm:t>
        <a:bodyPr/>
        <a:lstStyle/>
        <a:p>
          <a:r>
            <a:rPr lang="en-US" sz="2400" dirty="0"/>
            <a:t>Trade Union Meetings</a:t>
          </a:r>
        </a:p>
      </dgm:t>
    </dgm:pt>
    <dgm:pt modelId="{03DFBC15-126F-46EE-B5E5-907EF8083D50}" type="parTrans" cxnId="{6FCD707D-7CC8-4C8F-AE63-C3EEFD422732}">
      <dgm:prSet/>
      <dgm:spPr/>
      <dgm:t>
        <a:bodyPr/>
        <a:lstStyle/>
        <a:p>
          <a:endParaRPr lang="en-US"/>
        </a:p>
      </dgm:t>
    </dgm:pt>
    <dgm:pt modelId="{7160D3BF-071C-464D-8875-33F232C9D479}" type="sibTrans" cxnId="{6FCD707D-7CC8-4C8F-AE63-C3EEFD422732}">
      <dgm:prSet/>
      <dgm:spPr/>
      <dgm:t>
        <a:bodyPr/>
        <a:lstStyle/>
        <a:p>
          <a:endParaRPr lang="en-US"/>
        </a:p>
      </dgm:t>
    </dgm:pt>
    <dgm:pt modelId="{BF339C8D-8F2B-471F-B765-1ACB3286C488}">
      <dgm:prSet custT="1"/>
      <dgm:spPr/>
      <dgm:t>
        <a:bodyPr/>
        <a:lstStyle/>
        <a:p>
          <a:r>
            <a:rPr lang="en-US" sz="2400" dirty="0"/>
            <a:t>Flexibility</a:t>
          </a:r>
        </a:p>
      </dgm:t>
    </dgm:pt>
    <dgm:pt modelId="{96D3323B-75BF-4AFB-A5D2-92F6539AAB2B}" type="parTrans" cxnId="{7057EE94-2CCC-4993-89B3-DE963A0823A9}">
      <dgm:prSet/>
      <dgm:spPr/>
      <dgm:t>
        <a:bodyPr/>
        <a:lstStyle/>
        <a:p>
          <a:endParaRPr lang="en-US"/>
        </a:p>
      </dgm:t>
    </dgm:pt>
    <dgm:pt modelId="{89074D3B-3ADA-44D6-966B-05C0EEF12701}" type="sibTrans" cxnId="{7057EE94-2CCC-4993-89B3-DE963A0823A9}">
      <dgm:prSet/>
      <dgm:spPr/>
      <dgm:t>
        <a:bodyPr/>
        <a:lstStyle/>
        <a:p>
          <a:endParaRPr lang="en-US"/>
        </a:p>
      </dgm:t>
    </dgm:pt>
    <dgm:pt modelId="{F18397D5-2BFF-4765-B608-872CAF1EF28B}" type="pres">
      <dgm:prSet presAssocID="{9D51E213-7B3B-482A-8F2D-E608AFC71508}" presName="diagram" presStyleCnt="0">
        <dgm:presLayoutVars>
          <dgm:dir/>
          <dgm:resizeHandles val="exact"/>
        </dgm:presLayoutVars>
      </dgm:prSet>
      <dgm:spPr/>
    </dgm:pt>
    <dgm:pt modelId="{FE6D8DA5-769A-469D-AC89-95BC1C422E0F}" type="pres">
      <dgm:prSet presAssocID="{E42F7417-C065-4712-AE99-E420042B7109}" presName="node" presStyleLbl="node1" presStyleIdx="0" presStyleCnt="10">
        <dgm:presLayoutVars>
          <dgm:bulletEnabled val="1"/>
        </dgm:presLayoutVars>
      </dgm:prSet>
      <dgm:spPr/>
    </dgm:pt>
    <dgm:pt modelId="{D2540ADE-F329-4616-8956-4291B0AA711E}" type="pres">
      <dgm:prSet presAssocID="{59802A5A-4428-4D60-A678-207AAA76A6CD}" presName="sibTrans" presStyleCnt="0"/>
      <dgm:spPr/>
    </dgm:pt>
    <dgm:pt modelId="{F83C87CE-727F-4799-8D06-5C583BFDDB97}" type="pres">
      <dgm:prSet presAssocID="{B4A82EE1-2480-4447-8D52-32D551761DFB}" presName="node" presStyleLbl="node1" presStyleIdx="1" presStyleCnt="10" custLinFactNeighborY="1145">
        <dgm:presLayoutVars>
          <dgm:bulletEnabled val="1"/>
        </dgm:presLayoutVars>
      </dgm:prSet>
      <dgm:spPr/>
    </dgm:pt>
    <dgm:pt modelId="{F15CE3C7-F696-4786-AACB-20C111B94C86}" type="pres">
      <dgm:prSet presAssocID="{1CB3308B-596B-49AB-B42D-279D4B9C01DD}" presName="sibTrans" presStyleCnt="0"/>
      <dgm:spPr/>
    </dgm:pt>
    <dgm:pt modelId="{857BEFC7-89E3-488F-8817-B8C2E745B8D6}" type="pres">
      <dgm:prSet presAssocID="{807B130D-9FA8-481E-8CBB-F06D52F5C03A}" presName="node" presStyleLbl="node1" presStyleIdx="2" presStyleCnt="10">
        <dgm:presLayoutVars>
          <dgm:bulletEnabled val="1"/>
        </dgm:presLayoutVars>
      </dgm:prSet>
      <dgm:spPr/>
    </dgm:pt>
    <dgm:pt modelId="{74FFEFD5-15A3-43A9-9E3C-DCDB7CD79705}" type="pres">
      <dgm:prSet presAssocID="{03F161DA-E302-4C2E-942A-4085D3E6DA03}" presName="sibTrans" presStyleCnt="0"/>
      <dgm:spPr/>
    </dgm:pt>
    <dgm:pt modelId="{95D68643-64BE-438E-9281-C13FB2E52892}" type="pres">
      <dgm:prSet presAssocID="{110615C0-9D9F-4313-AF11-64C57FBEDB28}" presName="node" presStyleLbl="node1" presStyleIdx="3" presStyleCnt="10">
        <dgm:presLayoutVars>
          <dgm:bulletEnabled val="1"/>
        </dgm:presLayoutVars>
      </dgm:prSet>
      <dgm:spPr/>
    </dgm:pt>
    <dgm:pt modelId="{9F1F9E5C-1A4F-4CF5-94DD-EE3BC2ABAD94}" type="pres">
      <dgm:prSet presAssocID="{2D581740-DD6C-470C-B6DE-85CB6F132F9B}" presName="sibTrans" presStyleCnt="0"/>
      <dgm:spPr/>
    </dgm:pt>
    <dgm:pt modelId="{5BCE9B13-6E37-43E1-968B-E9BCBFEA0445}" type="pres">
      <dgm:prSet presAssocID="{176F986F-128A-4025-A089-D3C6A44C67D6}" presName="node" presStyleLbl="node1" presStyleIdx="4" presStyleCnt="10">
        <dgm:presLayoutVars>
          <dgm:bulletEnabled val="1"/>
        </dgm:presLayoutVars>
      </dgm:prSet>
      <dgm:spPr/>
    </dgm:pt>
    <dgm:pt modelId="{CC46FDFD-62BB-4D5D-8BCE-63B63AEC2FB9}" type="pres">
      <dgm:prSet presAssocID="{D40097B6-C278-4A7C-A6D4-3D208EA88AAF}" presName="sibTrans" presStyleCnt="0"/>
      <dgm:spPr/>
    </dgm:pt>
    <dgm:pt modelId="{1FDAFB5E-DBEE-4657-A6AB-044E031932E0}" type="pres">
      <dgm:prSet presAssocID="{3BFF8427-F304-45E6-8AC7-EA4E9A63EC2B}" presName="node" presStyleLbl="node1" presStyleIdx="5" presStyleCnt="10">
        <dgm:presLayoutVars>
          <dgm:bulletEnabled val="1"/>
        </dgm:presLayoutVars>
      </dgm:prSet>
      <dgm:spPr/>
    </dgm:pt>
    <dgm:pt modelId="{68E8A7F8-BCB2-4CFF-877C-276A262AB23A}" type="pres">
      <dgm:prSet presAssocID="{E8BEDD09-77C8-45D4-B521-6AB4EC399802}" presName="sibTrans" presStyleCnt="0"/>
      <dgm:spPr/>
    </dgm:pt>
    <dgm:pt modelId="{913FC58A-EEB0-4D05-B878-2193A7BB3804}" type="pres">
      <dgm:prSet presAssocID="{2CF93A95-EA4F-4C45-8870-5BE653EBCDA9}" presName="node" presStyleLbl="node1" presStyleIdx="6" presStyleCnt="10">
        <dgm:presLayoutVars>
          <dgm:bulletEnabled val="1"/>
        </dgm:presLayoutVars>
      </dgm:prSet>
      <dgm:spPr/>
    </dgm:pt>
    <dgm:pt modelId="{5351ECBD-9D53-4A4D-B837-8B0F55C64F26}" type="pres">
      <dgm:prSet presAssocID="{82F7AD2B-686E-49DC-942E-69235C567A02}" presName="sibTrans" presStyleCnt="0"/>
      <dgm:spPr/>
    </dgm:pt>
    <dgm:pt modelId="{708B9C6A-E81A-49A2-938F-7D996D4F22AF}" type="pres">
      <dgm:prSet presAssocID="{D99ACCE4-2B69-4B82-A2E0-D0172BDFE3EA}" presName="node" presStyleLbl="node1" presStyleIdx="7" presStyleCnt="10">
        <dgm:presLayoutVars>
          <dgm:bulletEnabled val="1"/>
        </dgm:presLayoutVars>
      </dgm:prSet>
      <dgm:spPr/>
    </dgm:pt>
    <dgm:pt modelId="{68866382-AD3E-4A6E-BBDB-1A3BCAF69E2D}" type="pres">
      <dgm:prSet presAssocID="{3877B1DD-B268-4726-9E0F-C5084D21396E}" presName="sibTrans" presStyleCnt="0"/>
      <dgm:spPr/>
    </dgm:pt>
    <dgm:pt modelId="{CA2AE0B6-B406-4F1F-99E4-126A2D13AEEF}" type="pres">
      <dgm:prSet presAssocID="{852C25D4-71C9-411C-94FF-9B67173D7C1B}" presName="node" presStyleLbl="node1" presStyleIdx="8" presStyleCnt="10">
        <dgm:presLayoutVars>
          <dgm:bulletEnabled val="1"/>
        </dgm:presLayoutVars>
      </dgm:prSet>
      <dgm:spPr/>
    </dgm:pt>
    <dgm:pt modelId="{CD542BA5-487D-4CD7-AEF4-75DA8B8F5230}" type="pres">
      <dgm:prSet presAssocID="{7160D3BF-071C-464D-8875-33F232C9D479}" presName="sibTrans" presStyleCnt="0"/>
      <dgm:spPr/>
    </dgm:pt>
    <dgm:pt modelId="{13E05D1A-DF0E-4EA6-92B9-8067BADEA875}" type="pres">
      <dgm:prSet presAssocID="{BF339C8D-8F2B-471F-B765-1ACB3286C488}" presName="node" presStyleLbl="node1" presStyleIdx="9" presStyleCnt="10">
        <dgm:presLayoutVars>
          <dgm:bulletEnabled val="1"/>
        </dgm:presLayoutVars>
      </dgm:prSet>
      <dgm:spPr/>
    </dgm:pt>
  </dgm:ptLst>
  <dgm:cxnLst>
    <dgm:cxn modelId="{5C5FBF01-4F7C-4EC7-861E-ED3ADB5D7AC6}" type="presOf" srcId="{807B130D-9FA8-481E-8CBB-F06D52F5C03A}" destId="{857BEFC7-89E3-488F-8817-B8C2E745B8D6}" srcOrd="0" destOrd="0" presId="urn:microsoft.com/office/officeart/2005/8/layout/default"/>
    <dgm:cxn modelId="{85201D04-EE0B-45D9-927E-61D117262B3D}" type="presOf" srcId="{2CF93A95-EA4F-4C45-8870-5BE653EBCDA9}" destId="{913FC58A-EEB0-4D05-B878-2193A7BB3804}" srcOrd="0" destOrd="0" presId="urn:microsoft.com/office/officeart/2005/8/layout/default"/>
    <dgm:cxn modelId="{DF93A105-5F35-48AA-9152-4DC9413D55E8}" srcId="{9D51E213-7B3B-482A-8F2D-E608AFC71508}" destId="{B4A82EE1-2480-4447-8D52-32D551761DFB}" srcOrd="1" destOrd="0" parTransId="{2A94685F-1DBD-4D5C-A97D-5EB98FBD335A}" sibTransId="{1CB3308B-596B-49AB-B42D-279D4B9C01DD}"/>
    <dgm:cxn modelId="{7F524B27-26E7-4937-8065-F2A2FFACFA77}" srcId="{9D51E213-7B3B-482A-8F2D-E608AFC71508}" destId="{E42F7417-C065-4712-AE99-E420042B7109}" srcOrd="0" destOrd="0" parTransId="{F4C0417E-8141-4831-95AB-095754C545AF}" sibTransId="{59802A5A-4428-4D60-A678-207AAA76A6CD}"/>
    <dgm:cxn modelId="{FDA3E328-B542-46BB-A0B7-0BB5C0F268F8}" srcId="{9D51E213-7B3B-482A-8F2D-E608AFC71508}" destId="{110615C0-9D9F-4313-AF11-64C57FBEDB28}" srcOrd="3" destOrd="0" parTransId="{2ADA5BB0-F8A4-467B-959C-A31EA55F4934}" sibTransId="{2D581740-DD6C-470C-B6DE-85CB6F132F9B}"/>
    <dgm:cxn modelId="{7757B52F-08F2-4944-A27A-16C272AC3051}" srcId="{9D51E213-7B3B-482A-8F2D-E608AFC71508}" destId="{3BFF8427-F304-45E6-8AC7-EA4E9A63EC2B}" srcOrd="5" destOrd="0" parTransId="{8B616064-D6E0-4D24-B93E-EDBE26153262}" sibTransId="{E8BEDD09-77C8-45D4-B521-6AB4EC399802}"/>
    <dgm:cxn modelId="{7362D52F-C8B6-465A-9095-863F18AD8DDA}" srcId="{9D51E213-7B3B-482A-8F2D-E608AFC71508}" destId="{2CF93A95-EA4F-4C45-8870-5BE653EBCDA9}" srcOrd="6" destOrd="0" parTransId="{75DF7938-3543-46D2-AD39-F58246214E11}" sibTransId="{82F7AD2B-686E-49DC-942E-69235C567A02}"/>
    <dgm:cxn modelId="{AB448137-4010-4513-82A2-3BB30E50E143}" srcId="{9D51E213-7B3B-482A-8F2D-E608AFC71508}" destId="{176F986F-128A-4025-A089-D3C6A44C67D6}" srcOrd="4" destOrd="0" parTransId="{F60F213B-93C1-4BFD-A85D-0DA2F8E42E88}" sibTransId="{D40097B6-C278-4A7C-A6D4-3D208EA88AAF}"/>
    <dgm:cxn modelId="{32352F38-32AB-4F18-8607-FCFD2EF7D826}" type="presOf" srcId="{852C25D4-71C9-411C-94FF-9B67173D7C1B}" destId="{CA2AE0B6-B406-4F1F-99E4-126A2D13AEEF}" srcOrd="0" destOrd="0" presId="urn:microsoft.com/office/officeart/2005/8/layout/default"/>
    <dgm:cxn modelId="{94F33771-B02D-4DD6-BD96-B23ED71C3EFC}" type="presOf" srcId="{BF339C8D-8F2B-471F-B765-1ACB3286C488}" destId="{13E05D1A-DF0E-4EA6-92B9-8067BADEA875}" srcOrd="0" destOrd="0" presId="urn:microsoft.com/office/officeart/2005/8/layout/default"/>
    <dgm:cxn modelId="{5F6A7978-9B41-4B57-ABB6-280171840101}" type="presOf" srcId="{9D51E213-7B3B-482A-8F2D-E608AFC71508}" destId="{F18397D5-2BFF-4765-B608-872CAF1EF28B}" srcOrd="0" destOrd="0" presId="urn:microsoft.com/office/officeart/2005/8/layout/default"/>
    <dgm:cxn modelId="{6FCD707D-7CC8-4C8F-AE63-C3EEFD422732}" srcId="{9D51E213-7B3B-482A-8F2D-E608AFC71508}" destId="{852C25D4-71C9-411C-94FF-9B67173D7C1B}" srcOrd="8" destOrd="0" parTransId="{03DFBC15-126F-46EE-B5E5-907EF8083D50}" sibTransId="{7160D3BF-071C-464D-8875-33F232C9D479}"/>
    <dgm:cxn modelId="{A8C14A91-7363-48C6-8546-B551778BA112}" type="presOf" srcId="{D99ACCE4-2B69-4B82-A2E0-D0172BDFE3EA}" destId="{708B9C6A-E81A-49A2-938F-7D996D4F22AF}" srcOrd="0" destOrd="0" presId="urn:microsoft.com/office/officeart/2005/8/layout/default"/>
    <dgm:cxn modelId="{7057EE94-2CCC-4993-89B3-DE963A0823A9}" srcId="{9D51E213-7B3B-482A-8F2D-E608AFC71508}" destId="{BF339C8D-8F2B-471F-B765-1ACB3286C488}" srcOrd="9" destOrd="0" parTransId="{96D3323B-75BF-4AFB-A5D2-92F6539AAB2B}" sibTransId="{89074D3B-3ADA-44D6-966B-05C0EEF12701}"/>
    <dgm:cxn modelId="{FC721A9B-3274-4400-A962-4910DA3C802C}" srcId="{9D51E213-7B3B-482A-8F2D-E608AFC71508}" destId="{D99ACCE4-2B69-4B82-A2E0-D0172BDFE3EA}" srcOrd="7" destOrd="0" parTransId="{C064E153-2083-4CF6-95D4-D43D8F7F5D41}" sibTransId="{3877B1DD-B268-4726-9E0F-C5084D21396E}"/>
    <dgm:cxn modelId="{8B7177BD-9EBC-4F85-B452-DACD2C3A4640}" type="presOf" srcId="{E42F7417-C065-4712-AE99-E420042B7109}" destId="{FE6D8DA5-769A-469D-AC89-95BC1C422E0F}" srcOrd="0" destOrd="0" presId="urn:microsoft.com/office/officeart/2005/8/layout/default"/>
    <dgm:cxn modelId="{A93BD5C3-070E-4CED-B8C8-9022CC4F3027}" type="presOf" srcId="{110615C0-9D9F-4313-AF11-64C57FBEDB28}" destId="{95D68643-64BE-438E-9281-C13FB2E52892}" srcOrd="0" destOrd="0" presId="urn:microsoft.com/office/officeart/2005/8/layout/default"/>
    <dgm:cxn modelId="{F98E8BC9-05DD-4EB7-A886-EB8EC7BC2740}" srcId="{9D51E213-7B3B-482A-8F2D-E608AFC71508}" destId="{807B130D-9FA8-481E-8CBB-F06D52F5C03A}" srcOrd="2" destOrd="0" parTransId="{233D809D-2AC1-4788-A115-284E5DC8573C}" sibTransId="{03F161DA-E302-4C2E-942A-4085D3E6DA03}"/>
    <dgm:cxn modelId="{045525DB-EF5B-467C-816D-42078C42BE65}" type="presOf" srcId="{176F986F-128A-4025-A089-D3C6A44C67D6}" destId="{5BCE9B13-6E37-43E1-968B-E9BCBFEA0445}" srcOrd="0" destOrd="0" presId="urn:microsoft.com/office/officeart/2005/8/layout/default"/>
    <dgm:cxn modelId="{CEE273E4-0425-4B9D-8DBB-0442A1557607}" type="presOf" srcId="{3BFF8427-F304-45E6-8AC7-EA4E9A63EC2B}" destId="{1FDAFB5E-DBEE-4657-A6AB-044E031932E0}" srcOrd="0" destOrd="0" presId="urn:microsoft.com/office/officeart/2005/8/layout/default"/>
    <dgm:cxn modelId="{1E78D1FE-D1A9-4696-86FB-6D645FAC7C04}" type="presOf" srcId="{B4A82EE1-2480-4447-8D52-32D551761DFB}" destId="{F83C87CE-727F-4799-8D06-5C583BFDDB97}" srcOrd="0" destOrd="0" presId="urn:microsoft.com/office/officeart/2005/8/layout/default"/>
    <dgm:cxn modelId="{D5D7FB62-72A0-41C0-947B-3E62E9091E79}" type="presParOf" srcId="{F18397D5-2BFF-4765-B608-872CAF1EF28B}" destId="{FE6D8DA5-769A-469D-AC89-95BC1C422E0F}" srcOrd="0" destOrd="0" presId="urn:microsoft.com/office/officeart/2005/8/layout/default"/>
    <dgm:cxn modelId="{743A8B0F-8E06-4889-95B5-75F5692FCB63}" type="presParOf" srcId="{F18397D5-2BFF-4765-B608-872CAF1EF28B}" destId="{D2540ADE-F329-4616-8956-4291B0AA711E}" srcOrd="1" destOrd="0" presId="urn:microsoft.com/office/officeart/2005/8/layout/default"/>
    <dgm:cxn modelId="{517984EC-C7AF-45A4-9DF3-3D5F677C5545}" type="presParOf" srcId="{F18397D5-2BFF-4765-B608-872CAF1EF28B}" destId="{F83C87CE-727F-4799-8D06-5C583BFDDB97}" srcOrd="2" destOrd="0" presId="urn:microsoft.com/office/officeart/2005/8/layout/default"/>
    <dgm:cxn modelId="{27D344CE-ACDE-43A6-8346-6BEFAF9315C1}" type="presParOf" srcId="{F18397D5-2BFF-4765-B608-872CAF1EF28B}" destId="{F15CE3C7-F696-4786-AACB-20C111B94C86}" srcOrd="3" destOrd="0" presId="urn:microsoft.com/office/officeart/2005/8/layout/default"/>
    <dgm:cxn modelId="{4B2262E1-9C21-4A16-8096-997C26BA0450}" type="presParOf" srcId="{F18397D5-2BFF-4765-B608-872CAF1EF28B}" destId="{857BEFC7-89E3-488F-8817-B8C2E745B8D6}" srcOrd="4" destOrd="0" presId="urn:microsoft.com/office/officeart/2005/8/layout/default"/>
    <dgm:cxn modelId="{1B8AF7A3-F906-42BE-A781-EF833982B117}" type="presParOf" srcId="{F18397D5-2BFF-4765-B608-872CAF1EF28B}" destId="{74FFEFD5-15A3-43A9-9E3C-DCDB7CD79705}" srcOrd="5" destOrd="0" presId="urn:microsoft.com/office/officeart/2005/8/layout/default"/>
    <dgm:cxn modelId="{DFDD49FB-5AFE-4072-9ABE-1C3E33511F7D}" type="presParOf" srcId="{F18397D5-2BFF-4765-B608-872CAF1EF28B}" destId="{95D68643-64BE-438E-9281-C13FB2E52892}" srcOrd="6" destOrd="0" presId="urn:microsoft.com/office/officeart/2005/8/layout/default"/>
    <dgm:cxn modelId="{82A6ABD8-5FE8-44DC-8928-91F1DE9AF35A}" type="presParOf" srcId="{F18397D5-2BFF-4765-B608-872CAF1EF28B}" destId="{9F1F9E5C-1A4F-4CF5-94DD-EE3BC2ABAD94}" srcOrd="7" destOrd="0" presId="urn:microsoft.com/office/officeart/2005/8/layout/default"/>
    <dgm:cxn modelId="{738F6C89-114D-4836-99B1-1C43B37115A1}" type="presParOf" srcId="{F18397D5-2BFF-4765-B608-872CAF1EF28B}" destId="{5BCE9B13-6E37-43E1-968B-E9BCBFEA0445}" srcOrd="8" destOrd="0" presId="urn:microsoft.com/office/officeart/2005/8/layout/default"/>
    <dgm:cxn modelId="{F719457A-BB10-4842-B740-2AAF97C998B7}" type="presParOf" srcId="{F18397D5-2BFF-4765-B608-872CAF1EF28B}" destId="{CC46FDFD-62BB-4D5D-8BCE-63B63AEC2FB9}" srcOrd="9" destOrd="0" presId="urn:microsoft.com/office/officeart/2005/8/layout/default"/>
    <dgm:cxn modelId="{6C16FBAC-AAF5-4380-9C9C-8BB1F8346BE9}" type="presParOf" srcId="{F18397D5-2BFF-4765-B608-872CAF1EF28B}" destId="{1FDAFB5E-DBEE-4657-A6AB-044E031932E0}" srcOrd="10" destOrd="0" presId="urn:microsoft.com/office/officeart/2005/8/layout/default"/>
    <dgm:cxn modelId="{E9875B45-09EE-4F29-A014-F20BF22C8A72}" type="presParOf" srcId="{F18397D5-2BFF-4765-B608-872CAF1EF28B}" destId="{68E8A7F8-BCB2-4CFF-877C-276A262AB23A}" srcOrd="11" destOrd="0" presId="urn:microsoft.com/office/officeart/2005/8/layout/default"/>
    <dgm:cxn modelId="{904C0698-54E1-433F-9DC8-9677A0646882}" type="presParOf" srcId="{F18397D5-2BFF-4765-B608-872CAF1EF28B}" destId="{913FC58A-EEB0-4D05-B878-2193A7BB3804}" srcOrd="12" destOrd="0" presId="urn:microsoft.com/office/officeart/2005/8/layout/default"/>
    <dgm:cxn modelId="{34FD0F16-DC9E-4E65-B1DF-24670500722E}" type="presParOf" srcId="{F18397D5-2BFF-4765-B608-872CAF1EF28B}" destId="{5351ECBD-9D53-4A4D-B837-8B0F55C64F26}" srcOrd="13" destOrd="0" presId="urn:microsoft.com/office/officeart/2005/8/layout/default"/>
    <dgm:cxn modelId="{5CAC613C-AF23-4299-8D5F-97483B5685BA}" type="presParOf" srcId="{F18397D5-2BFF-4765-B608-872CAF1EF28B}" destId="{708B9C6A-E81A-49A2-938F-7D996D4F22AF}" srcOrd="14" destOrd="0" presId="urn:microsoft.com/office/officeart/2005/8/layout/default"/>
    <dgm:cxn modelId="{F3D1A409-305C-4D90-BE19-64122914C50C}" type="presParOf" srcId="{F18397D5-2BFF-4765-B608-872CAF1EF28B}" destId="{68866382-AD3E-4A6E-BBDB-1A3BCAF69E2D}" srcOrd="15" destOrd="0" presId="urn:microsoft.com/office/officeart/2005/8/layout/default"/>
    <dgm:cxn modelId="{4DA3A325-C315-47B1-8B0C-5461B872E87C}" type="presParOf" srcId="{F18397D5-2BFF-4765-B608-872CAF1EF28B}" destId="{CA2AE0B6-B406-4F1F-99E4-126A2D13AEEF}" srcOrd="16" destOrd="0" presId="urn:microsoft.com/office/officeart/2005/8/layout/default"/>
    <dgm:cxn modelId="{0B3D17DA-F537-41D2-AA36-2AB001D7801E}" type="presParOf" srcId="{F18397D5-2BFF-4765-B608-872CAF1EF28B}" destId="{CD542BA5-487D-4CD7-AEF4-75DA8B8F5230}" srcOrd="17" destOrd="0" presId="urn:microsoft.com/office/officeart/2005/8/layout/default"/>
    <dgm:cxn modelId="{113DA28C-C047-4D06-B2D9-E8177CEC0A5C}" type="presParOf" srcId="{F18397D5-2BFF-4765-B608-872CAF1EF28B}" destId="{13E05D1A-DF0E-4EA6-92B9-8067BADEA87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206F2-E097-44EA-9583-C000188BAD89}" type="doc">
      <dgm:prSet loTypeId="urn:microsoft.com/office/officeart/2008/layout/LinedList" loCatId="list" qsTypeId="urn:microsoft.com/office/officeart/2005/8/quickstyle/3d2" qsCatId="3D" csTypeId="urn:microsoft.com/office/officeart/2005/8/colors/accent3_2" csCatId="accent3" phldr="1"/>
      <dgm:spPr/>
      <dgm:t>
        <a:bodyPr/>
        <a:lstStyle/>
        <a:p>
          <a:endParaRPr lang="en-US"/>
        </a:p>
      </dgm:t>
    </dgm:pt>
    <dgm:pt modelId="{73176E37-C398-48B9-B182-3FCE9DED599C}">
      <dgm:prSet custT="1"/>
      <dgm:spPr/>
      <dgm: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Audit process by branch</a:t>
          </a:r>
        </a:p>
      </dgm:t>
    </dgm:pt>
    <dgm:pt modelId="{CBD4865A-4F04-47DE-B6C4-BC449B350B63}" type="parTrans" cxnId="{216321E7-932A-4FC3-B477-3F4649E29D3F}">
      <dgm:prSet/>
      <dgm:spPr/>
      <dgm:t>
        <a:bodyPr/>
        <a:lstStyle/>
        <a:p>
          <a:endParaRPr lang="en-US"/>
        </a:p>
      </dgm:t>
    </dgm:pt>
    <dgm:pt modelId="{B558BAD0-9219-413A-A064-D9D4AD4FAFA8}" type="sibTrans" cxnId="{216321E7-932A-4FC3-B477-3F4649E29D3F}">
      <dgm:prSet/>
      <dgm:spPr/>
      <dgm:t>
        <a:bodyPr/>
        <a:lstStyle/>
        <a:p>
          <a:endParaRPr lang="en-US"/>
        </a:p>
      </dgm:t>
    </dgm:pt>
    <dgm:pt modelId="{78BEBAD1-C564-4CCB-A261-7395D150E4EF}">
      <dgm:prSet custT="1"/>
      <dgm:spPr/>
      <dgm: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Revise/amend as per branch decision</a:t>
          </a:r>
        </a:p>
      </dgm:t>
    </dgm:pt>
    <dgm:pt modelId="{702C4760-D1FC-4242-930F-AF5C915F2982}" type="parTrans" cxnId="{6E6428BE-70D2-4C40-90A3-F14AD550B47C}">
      <dgm:prSet/>
      <dgm:spPr/>
      <dgm:t>
        <a:bodyPr/>
        <a:lstStyle/>
        <a:p>
          <a:endParaRPr lang="en-US"/>
        </a:p>
      </dgm:t>
    </dgm:pt>
    <dgm:pt modelId="{CF66E653-9D1F-4973-B925-973B12AC42BE}" type="sibTrans" cxnId="{6E6428BE-70D2-4C40-90A3-F14AD550B47C}">
      <dgm:prSet/>
      <dgm:spPr/>
      <dgm:t>
        <a:bodyPr/>
        <a:lstStyle/>
        <a:p>
          <a:endParaRPr lang="en-US"/>
        </a:p>
      </dgm:t>
    </dgm:pt>
    <dgm:pt modelId="{4B7CEA94-4987-4839-8471-911AEAF433E4}">
      <dgm:prSet custT="1"/>
      <dgm:spPr/>
      <dgm: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Advise other TUs of EIS position</a:t>
          </a:r>
        </a:p>
      </dgm:t>
    </dgm:pt>
    <dgm:pt modelId="{FABCE2FA-2CFF-4881-9C0D-C490E90C70BD}" type="parTrans" cxnId="{CA30378A-67B9-4E1B-8A1B-7BAB3ABF9396}">
      <dgm:prSet/>
      <dgm:spPr/>
      <dgm:t>
        <a:bodyPr/>
        <a:lstStyle/>
        <a:p>
          <a:endParaRPr lang="en-US"/>
        </a:p>
      </dgm:t>
    </dgm:pt>
    <dgm:pt modelId="{9F245EDA-D5FC-4329-B213-A63E65C25C05}" type="sibTrans" cxnId="{CA30378A-67B9-4E1B-8A1B-7BAB3ABF9396}">
      <dgm:prSet/>
      <dgm:spPr/>
      <dgm:t>
        <a:bodyPr/>
        <a:lstStyle/>
        <a:p>
          <a:endParaRPr lang="en-US"/>
        </a:p>
      </dgm:t>
    </dgm:pt>
    <dgm:pt modelId="{B46ADA7C-A7A2-4AEE-BFAD-66A1F28C101D}">
      <dgm:prSet custT="1"/>
      <dgm:spPr/>
      <dgm: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Present proposals to management for negotiations</a:t>
          </a:r>
        </a:p>
      </dgm:t>
    </dgm:pt>
    <dgm:pt modelId="{B3B5469B-A685-4B74-993E-EE4DB09AAD05}" type="parTrans" cxnId="{206BE806-4BF9-4D7A-A1CF-E0E70A41B686}">
      <dgm:prSet/>
      <dgm:spPr/>
      <dgm:t>
        <a:bodyPr/>
        <a:lstStyle/>
        <a:p>
          <a:endParaRPr lang="en-US"/>
        </a:p>
      </dgm:t>
    </dgm:pt>
    <dgm:pt modelId="{70C1496A-6015-4662-A608-5920869D66B3}" type="sibTrans" cxnId="{206BE806-4BF9-4D7A-A1CF-E0E70A41B686}">
      <dgm:prSet/>
      <dgm:spPr/>
      <dgm:t>
        <a:bodyPr/>
        <a:lstStyle/>
        <a:p>
          <a:endParaRPr lang="en-US"/>
        </a:p>
      </dgm:t>
    </dgm:pt>
    <dgm:pt modelId="{580FD12B-D8F8-410A-86CD-7F9D6D6249D4}">
      <dgm:prSet custT="1"/>
      <dgm:spPr/>
      <dgm: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Take outcome of negotiations back to branch for decision</a:t>
          </a:r>
        </a:p>
      </dgm:t>
    </dgm:pt>
    <dgm:pt modelId="{E5B8210F-DEF2-4B36-A62D-39B3041CE206}" type="parTrans" cxnId="{ACD74B4A-6F60-4C0E-A7EA-9AE4798F9CF6}">
      <dgm:prSet/>
      <dgm:spPr/>
      <dgm:t>
        <a:bodyPr/>
        <a:lstStyle/>
        <a:p>
          <a:endParaRPr lang="en-US"/>
        </a:p>
      </dgm:t>
    </dgm:pt>
    <dgm:pt modelId="{8F50B535-DBF9-4C9E-B2F9-DB3FD597DE82}" type="sibTrans" cxnId="{ACD74B4A-6F60-4C0E-A7EA-9AE4798F9CF6}">
      <dgm:prSet/>
      <dgm:spPr/>
      <dgm:t>
        <a:bodyPr/>
        <a:lstStyle/>
        <a:p>
          <a:endParaRPr lang="en-US"/>
        </a:p>
      </dgm:t>
    </dgm:pt>
    <dgm:pt modelId="{360685C1-BCA2-4086-A264-FCFF82FF804C}">
      <dgm:prSet custT="1"/>
      <dgm:spPr/>
      <dgm: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EIS Rep signs off agreement</a:t>
          </a:r>
        </a:p>
      </dgm:t>
    </dgm:pt>
    <dgm:pt modelId="{DE5131E8-773A-471A-A2EB-238CFA268CD9}" type="parTrans" cxnId="{07D69FBA-3BEF-4F61-8B50-10462641980A}">
      <dgm:prSet/>
      <dgm:spPr/>
      <dgm:t>
        <a:bodyPr/>
        <a:lstStyle/>
        <a:p>
          <a:endParaRPr lang="en-US"/>
        </a:p>
      </dgm:t>
    </dgm:pt>
    <dgm:pt modelId="{A403F443-184C-44A3-B7EA-36A76FEFCE06}" type="sibTrans" cxnId="{07D69FBA-3BEF-4F61-8B50-10462641980A}">
      <dgm:prSet/>
      <dgm:spPr/>
      <dgm:t>
        <a:bodyPr/>
        <a:lstStyle/>
        <a:p>
          <a:endParaRPr lang="en-US"/>
        </a:p>
      </dgm:t>
    </dgm:pt>
    <dgm:pt modelId="{7DF771B4-1B0E-40FC-9E17-E92CD3298458}" type="pres">
      <dgm:prSet presAssocID="{E5D206F2-E097-44EA-9583-C000188BAD89}" presName="vert0" presStyleCnt="0">
        <dgm:presLayoutVars>
          <dgm:dir/>
          <dgm:animOne val="branch"/>
          <dgm:animLvl val="lvl"/>
        </dgm:presLayoutVars>
      </dgm:prSet>
      <dgm:spPr/>
    </dgm:pt>
    <dgm:pt modelId="{9DE10EDE-666D-41C1-9EE4-D9FB8D54A4DD}" type="pres">
      <dgm:prSet presAssocID="{73176E37-C398-48B9-B182-3FCE9DED599C}" presName="thickLine" presStyleLbl="alignNode1" presStyleIdx="0" presStyleCnt="6"/>
      <dgm:spPr/>
    </dgm:pt>
    <dgm:pt modelId="{6E315D59-5587-4E7B-8756-0CF8A2CEB344}" type="pres">
      <dgm:prSet presAssocID="{73176E37-C398-48B9-B182-3FCE9DED599C}" presName="horz1" presStyleCnt="0"/>
      <dgm:spPr/>
    </dgm:pt>
    <dgm:pt modelId="{F382C873-D70F-4F28-BE89-8E6A389F6AC4}" type="pres">
      <dgm:prSet presAssocID="{73176E37-C398-48B9-B182-3FCE9DED599C}" presName="tx1" presStyleLbl="revTx" presStyleIdx="0" presStyleCnt="6"/>
      <dgm:spPr/>
    </dgm:pt>
    <dgm:pt modelId="{995BAD75-1D3B-4841-91AA-3DE684C59958}" type="pres">
      <dgm:prSet presAssocID="{73176E37-C398-48B9-B182-3FCE9DED599C}" presName="vert1" presStyleCnt="0"/>
      <dgm:spPr/>
    </dgm:pt>
    <dgm:pt modelId="{E440EC7F-55B5-4AE9-AFDD-6756B13863C5}" type="pres">
      <dgm:prSet presAssocID="{78BEBAD1-C564-4CCB-A261-7395D150E4EF}" presName="thickLine" presStyleLbl="alignNode1" presStyleIdx="1" presStyleCnt="6"/>
      <dgm:spPr/>
    </dgm:pt>
    <dgm:pt modelId="{0279197B-5B90-4F10-AD5F-50D780D39B66}" type="pres">
      <dgm:prSet presAssocID="{78BEBAD1-C564-4CCB-A261-7395D150E4EF}" presName="horz1" presStyleCnt="0"/>
      <dgm:spPr/>
    </dgm:pt>
    <dgm:pt modelId="{BC9A7CB9-55E0-45E2-AD9A-C68AB2699F79}" type="pres">
      <dgm:prSet presAssocID="{78BEBAD1-C564-4CCB-A261-7395D150E4EF}" presName="tx1" presStyleLbl="revTx" presStyleIdx="1" presStyleCnt="6"/>
      <dgm:spPr/>
    </dgm:pt>
    <dgm:pt modelId="{5823DD17-7C47-45B3-8C11-8EB3C1FCE9C9}" type="pres">
      <dgm:prSet presAssocID="{78BEBAD1-C564-4CCB-A261-7395D150E4EF}" presName="vert1" presStyleCnt="0"/>
      <dgm:spPr/>
    </dgm:pt>
    <dgm:pt modelId="{626652AB-7E63-41F4-8027-2A9A3C6DC8C3}" type="pres">
      <dgm:prSet presAssocID="{4B7CEA94-4987-4839-8471-911AEAF433E4}" presName="thickLine" presStyleLbl="alignNode1" presStyleIdx="2" presStyleCnt="6"/>
      <dgm:spPr/>
    </dgm:pt>
    <dgm:pt modelId="{6750F9DC-CF04-411B-9098-D80FC7F8BB81}" type="pres">
      <dgm:prSet presAssocID="{4B7CEA94-4987-4839-8471-911AEAF433E4}" presName="horz1" presStyleCnt="0"/>
      <dgm:spPr/>
    </dgm:pt>
    <dgm:pt modelId="{85E8926A-8332-4F4F-B1E1-F9DD3564DA5D}" type="pres">
      <dgm:prSet presAssocID="{4B7CEA94-4987-4839-8471-911AEAF433E4}" presName="tx1" presStyleLbl="revTx" presStyleIdx="2" presStyleCnt="6"/>
      <dgm:spPr/>
    </dgm:pt>
    <dgm:pt modelId="{840FFAC1-B62B-40E0-9BF9-9344B2B6372B}" type="pres">
      <dgm:prSet presAssocID="{4B7CEA94-4987-4839-8471-911AEAF433E4}" presName="vert1" presStyleCnt="0"/>
      <dgm:spPr/>
    </dgm:pt>
    <dgm:pt modelId="{08C214D2-8B3E-445E-940C-DD22C70DEB57}" type="pres">
      <dgm:prSet presAssocID="{B46ADA7C-A7A2-4AEE-BFAD-66A1F28C101D}" presName="thickLine" presStyleLbl="alignNode1" presStyleIdx="3" presStyleCnt="6"/>
      <dgm:spPr/>
    </dgm:pt>
    <dgm:pt modelId="{85071044-B5C6-40B6-BD59-ABE86071C794}" type="pres">
      <dgm:prSet presAssocID="{B46ADA7C-A7A2-4AEE-BFAD-66A1F28C101D}" presName="horz1" presStyleCnt="0"/>
      <dgm:spPr/>
    </dgm:pt>
    <dgm:pt modelId="{F22710EB-EE76-43EB-807D-E52D8EFBFDF3}" type="pres">
      <dgm:prSet presAssocID="{B46ADA7C-A7A2-4AEE-BFAD-66A1F28C101D}" presName="tx1" presStyleLbl="revTx" presStyleIdx="3" presStyleCnt="6"/>
      <dgm:spPr/>
    </dgm:pt>
    <dgm:pt modelId="{495B0CBE-6382-402D-96A3-901664C6C59B}" type="pres">
      <dgm:prSet presAssocID="{B46ADA7C-A7A2-4AEE-BFAD-66A1F28C101D}" presName="vert1" presStyleCnt="0"/>
      <dgm:spPr/>
    </dgm:pt>
    <dgm:pt modelId="{220F195D-78E7-4526-87DD-733F78E1C4F4}" type="pres">
      <dgm:prSet presAssocID="{580FD12B-D8F8-410A-86CD-7F9D6D6249D4}" presName="thickLine" presStyleLbl="alignNode1" presStyleIdx="4" presStyleCnt="6"/>
      <dgm:spPr/>
    </dgm:pt>
    <dgm:pt modelId="{6BBA05CD-B4A9-4A8D-B1E8-B91F6743714B}" type="pres">
      <dgm:prSet presAssocID="{580FD12B-D8F8-410A-86CD-7F9D6D6249D4}" presName="horz1" presStyleCnt="0"/>
      <dgm:spPr/>
    </dgm:pt>
    <dgm:pt modelId="{B66DC339-1549-4D5B-A1E0-FAB6C481A9BF}" type="pres">
      <dgm:prSet presAssocID="{580FD12B-D8F8-410A-86CD-7F9D6D6249D4}" presName="tx1" presStyleLbl="revTx" presStyleIdx="4" presStyleCnt="6"/>
      <dgm:spPr/>
    </dgm:pt>
    <dgm:pt modelId="{FA25A153-0FFA-455E-86C7-3A4305CC3C10}" type="pres">
      <dgm:prSet presAssocID="{580FD12B-D8F8-410A-86CD-7F9D6D6249D4}" presName="vert1" presStyleCnt="0"/>
      <dgm:spPr/>
    </dgm:pt>
    <dgm:pt modelId="{D14B667A-C717-4C2E-8DF8-6EC1921A1EF6}" type="pres">
      <dgm:prSet presAssocID="{360685C1-BCA2-4086-A264-FCFF82FF804C}" presName="thickLine" presStyleLbl="alignNode1" presStyleIdx="5" presStyleCnt="6"/>
      <dgm:spPr/>
    </dgm:pt>
    <dgm:pt modelId="{AD09AFFB-0BFB-4B1F-81EA-34DA65E83AAF}" type="pres">
      <dgm:prSet presAssocID="{360685C1-BCA2-4086-A264-FCFF82FF804C}" presName="horz1" presStyleCnt="0"/>
      <dgm:spPr/>
    </dgm:pt>
    <dgm:pt modelId="{7BA2598E-6AD3-4435-BC83-F8DC26AE457B}" type="pres">
      <dgm:prSet presAssocID="{360685C1-BCA2-4086-A264-FCFF82FF804C}" presName="tx1" presStyleLbl="revTx" presStyleIdx="5" presStyleCnt="6"/>
      <dgm:spPr/>
    </dgm:pt>
    <dgm:pt modelId="{46380FE3-C7C3-4CD8-8E15-F1664DEE25F8}" type="pres">
      <dgm:prSet presAssocID="{360685C1-BCA2-4086-A264-FCFF82FF804C}" presName="vert1" presStyleCnt="0"/>
      <dgm:spPr/>
    </dgm:pt>
  </dgm:ptLst>
  <dgm:cxnLst>
    <dgm:cxn modelId="{206BE806-4BF9-4D7A-A1CF-E0E70A41B686}" srcId="{E5D206F2-E097-44EA-9583-C000188BAD89}" destId="{B46ADA7C-A7A2-4AEE-BFAD-66A1F28C101D}" srcOrd="3" destOrd="0" parTransId="{B3B5469B-A685-4B74-993E-EE4DB09AAD05}" sibTransId="{70C1496A-6015-4662-A608-5920869D66B3}"/>
    <dgm:cxn modelId="{BB7AD412-6AA3-4BE7-B649-6B2148264F86}" type="presOf" srcId="{360685C1-BCA2-4086-A264-FCFF82FF804C}" destId="{7BA2598E-6AD3-4435-BC83-F8DC26AE457B}" srcOrd="0" destOrd="0" presId="urn:microsoft.com/office/officeart/2008/layout/LinedList"/>
    <dgm:cxn modelId="{8C4B681B-879F-4596-9675-F9E02A01BAEA}" type="presOf" srcId="{4B7CEA94-4987-4839-8471-911AEAF433E4}" destId="{85E8926A-8332-4F4F-B1E1-F9DD3564DA5D}" srcOrd="0" destOrd="0" presId="urn:microsoft.com/office/officeart/2008/layout/LinedList"/>
    <dgm:cxn modelId="{33BBDB5D-F732-4A24-A2E1-93D23EA1266C}" type="presOf" srcId="{E5D206F2-E097-44EA-9583-C000188BAD89}" destId="{7DF771B4-1B0E-40FC-9E17-E92CD3298458}" srcOrd="0" destOrd="0" presId="urn:microsoft.com/office/officeart/2008/layout/LinedList"/>
    <dgm:cxn modelId="{ACD74B4A-6F60-4C0E-A7EA-9AE4798F9CF6}" srcId="{E5D206F2-E097-44EA-9583-C000188BAD89}" destId="{580FD12B-D8F8-410A-86CD-7F9D6D6249D4}" srcOrd="4" destOrd="0" parTransId="{E5B8210F-DEF2-4B36-A62D-39B3041CE206}" sibTransId="{8F50B535-DBF9-4C9E-B2F9-DB3FD597DE82}"/>
    <dgm:cxn modelId="{A1201D6F-123B-43C6-A21D-77175430C5F9}" type="presOf" srcId="{73176E37-C398-48B9-B182-3FCE9DED599C}" destId="{F382C873-D70F-4F28-BE89-8E6A389F6AC4}" srcOrd="0" destOrd="0" presId="urn:microsoft.com/office/officeart/2008/layout/LinedList"/>
    <dgm:cxn modelId="{453A5154-B5CD-4A0F-810B-B01E9F7EC051}" type="presOf" srcId="{580FD12B-D8F8-410A-86CD-7F9D6D6249D4}" destId="{B66DC339-1549-4D5B-A1E0-FAB6C481A9BF}" srcOrd="0" destOrd="0" presId="urn:microsoft.com/office/officeart/2008/layout/LinedList"/>
    <dgm:cxn modelId="{7A79625A-3B6F-4E2E-B19F-B47DB3C322E6}" type="presOf" srcId="{78BEBAD1-C564-4CCB-A261-7395D150E4EF}" destId="{BC9A7CB9-55E0-45E2-AD9A-C68AB2699F79}" srcOrd="0" destOrd="0" presId="urn:microsoft.com/office/officeart/2008/layout/LinedList"/>
    <dgm:cxn modelId="{CA30378A-67B9-4E1B-8A1B-7BAB3ABF9396}" srcId="{E5D206F2-E097-44EA-9583-C000188BAD89}" destId="{4B7CEA94-4987-4839-8471-911AEAF433E4}" srcOrd="2" destOrd="0" parTransId="{FABCE2FA-2CFF-4881-9C0D-C490E90C70BD}" sibTransId="{9F245EDA-D5FC-4329-B213-A63E65C25C05}"/>
    <dgm:cxn modelId="{89246AB9-08D9-4512-B369-5AC5D1D684BB}" type="presOf" srcId="{B46ADA7C-A7A2-4AEE-BFAD-66A1F28C101D}" destId="{F22710EB-EE76-43EB-807D-E52D8EFBFDF3}" srcOrd="0" destOrd="0" presId="urn:microsoft.com/office/officeart/2008/layout/LinedList"/>
    <dgm:cxn modelId="{07D69FBA-3BEF-4F61-8B50-10462641980A}" srcId="{E5D206F2-E097-44EA-9583-C000188BAD89}" destId="{360685C1-BCA2-4086-A264-FCFF82FF804C}" srcOrd="5" destOrd="0" parTransId="{DE5131E8-773A-471A-A2EB-238CFA268CD9}" sibTransId="{A403F443-184C-44A3-B7EA-36A76FEFCE06}"/>
    <dgm:cxn modelId="{6E6428BE-70D2-4C40-90A3-F14AD550B47C}" srcId="{E5D206F2-E097-44EA-9583-C000188BAD89}" destId="{78BEBAD1-C564-4CCB-A261-7395D150E4EF}" srcOrd="1" destOrd="0" parTransId="{702C4760-D1FC-4242-930F-AF5C915F2982}" sibTransId="{CF66E653-9D1F-4973-B925-973B12AC42BE}"/>
    <dgm:cxn modelId="{216321E7-932A-4FC3-B477-3F4649E29D3F}" srcId="{E5D206F2-E097-44EA-9583-C000188BAD89}" destId="{73176E37-C398-48B9-B182-3FCE9DED599C}" srcOrd="0" destOrd="0" parTransId="{CBD4865A-4F04-47DE-B6C4-BC449B350B63}" sibTransId="{B558BAD0-9219-413A-A064-D9D4AD4FAFA8}"/>
    <dgm:cxn modelId="{7514AC02-5F00-4860-BB62-AC5C413D45E0}" type="presParOf" srcId="{7DF771B4-1B0E-40FC-9E17-E92CD3298458}" destId="{9DE10EDE-666D-41C1-9EE4-D9FB8D54A4DD}" srcOrd="0" destOrd="0" presId="urn:microsoft.com/office/officeart/2008/layout/LinedList"/>
    <dgm:cxn modelId="{D4A3FD5A-8079-4ABE-9E10-6FFC3CDB032E}" type="presParOf" srcId="{7DF771B4-1B0E-40FC-9E17-E92CD3298458}" destId="{6E315D59-5587-4E7B-8756-0CF8A2CEB344}" srcOrd="1" destOrd="0" presId="urn:microsoft.com/office/officeart/2008/layout/LinedList"/>
    <dgm:cxn modelId="{21920D47-06A0-47E1-8BA4-60D0F0853357}" type="presParOf" srcId="{6E315D59-5587-4E7B-8756-0CF8A2CEB344}" destId="{F382C873-D70F-4F28-BE89-8E6A389F6AC4}" srcOrd="0" destOrd="0" presId="urn:microsoft.com/office/officeart/2008/layout/LinedList"/>
    <dgm:cxn modelId="{4BEA1036-1366-4CA9-A80F-26619F3AA010}" type="presParOf" srcId="{6E315D59-5587-4E7B-8756-0CF8A2CEB344}" destId="{995BAD75-1D3B-4841-91AA-3DE684C59958}" srcOrd="1" destOrd="0" presId="urn:microsoft.com/office/officeart/2008/layout/LinedList"/>
    <dgm:cxn modelId="{79650DC4-E243-407E-AD43-4A876154DBC3}" type="presParOf" srcId="{7DF771B4-1B0E-40FC-9E17-E92CD3298458}" destId="{E440EC7F-55B5-4AE9-AFDD-6756B13863C5}" srcOrd="2" destOrd="0" presId="urn:microsoft.com/office/officeart/2008/layout/LinedList"/>
    <dgm:cxn modelId="{1B824B00-1AE3-4A8C-BBC8-A2264D50C5D0}" type="presParOf" srcId="{7DF771B4-1B0E-40FC-9E17-E92CD3298458}" destId="{0279197B-5B90-4F10-AD5F-50D780D39B66}" srcOrd="3" destOrd="0" presId="urn:microsoft.com/office/officeart/2008/layout/LinedList"/>
    <dgm:cxn modelId="{71D9EEF2-A8E6-48C0-BC67-5404A5E4C46B}" type="presParOf" srcId="{0279197B-5B90-4F10-AD5F-50D780D39B66}" destId="{BC9A7CB9-55E0-45E2-AD9A-C68AB2699F79}" srcOrd="0" destOrd="0" presId="urn:microsoft.com/office/officeart/2008/layout/LinedList"/>
    <dgm:cxn modelId="{2CC78C5D-9A19-44E6-8347-140C579DADD0}" type="presParOf" srcId="{0279197B-5B90-4F10-AD5F-50D780D39B66}" destId="{5823DD17-7C47-45B3-8C11-8EB3C1FCE9C9}" srcOrd="1" destOrd="0" presId="urn:microsoft.com/office/officeart/2008/layout/LinedList"/>
    <dgm:cxn modelId="{58E0B299-F3CB-4F4D-ADEA-EB0A318315C2}" type="presParOf" srcId="{7DF771B4-1B0E-40FC-9E17-E92CD3298458}" destId="{626652AB-7E63-41F4-8027-2A9A3C6DC8C3}" srcOrd="4" destOrd="0" presId="urn:microsoft.com/office/officeart/2008/layout/LinedList"/>
    <dgm:cxn modelId="{DA897BBA-6750-49BE-8581-6D6416304BCD}" type="presParOf" srcId="{7DF771B4-1B0E-40FC-9E17-E92CD3298458}" destId="{6750F9DC-CF04-411B-9098-D80FC7F8BB81}" srcOrd="5" destOrd="0" presId="urn:microsoft.com/office/officeart/2008/layout/LinedList"/>
    <dgm:cxn modelId="{3221F52E-0813-4F08-9371-B76EA30EAD6F}" type="presParOf" srcId="{6750F9DC-CF04-411B-9098-D80FC7F8BB81}" destId="{85E8926A-8332-4F4F-B1E1-F9DD3564DA5D}" srcOrd="0" destOrd="0" presId="urn:microsoft.com/office/officeart/2008/layout/LinedList"/>
    <dgm:cxn modelId="{447FA735-7071-4FB2-851E-AB466538BC21}" type="presParOf" srcId="{6750F9DC-CF04-411B-9098-D80FC7F8BB81}" destId="{840FFAC1-B62B-40E0-9BF9-9344B2B6372B}" srcOrd="1" destOrd="0" presId="urn:microsoft.com/office/officeart/2008/layout/LinedList"/>
    <dgm:cxn modelId="{2331D91D-FDA4-41AD-889C-B033CEAC097C}" type="presParOf" srcId="{7DF771B4-1B0E-40FC-9E17-E92CD3298458}" destId="{08C214D2-8B3E-445E-940C-DD22C70DEB57}" srcOrd="6" destOrd="0" presId="urn:microsoft.com/office/officeart/2008/layout/LinedList"/>
    <dgm:cxn modelId="{5DE1DDE7-F868-4BF6-A294-F6339BECC068}" type="presParOf" srcId="{7DF771B4-1B0E-40FC-9E17-E92CD3298458}" destId="{85071044-B5C6-40B6-BD59-ABE86071C794}" srcOrd="7" destOrd="0" presId="urn:microsoft.com/office/officeart/2008/layout/LinedList"/>
    <dgm:cxn modelId="{058748E5-1721-4984-9740-E18D7C6C5A88}" type="presParOf" srcId="{85071044-B5C6-40B6-BD59-ABE86071C794}" destId="{F22710EB-EE76-43EB-807D-E52D8EFBFDF3}" srcOrd="0" destOrd="0" presId="urn:microsoft.com/office/officeart/2008/layout/LinedList"/>
    <dgm:cxn modelId="{6D6C0F9F-CD04-41CC-BD63-26E16A836822}" type="presParOf" srcId="{85071044-B5C6-40B6-BD59-ABE86071C794}" destId="{495B0CBE-6382-402D-96A3-901664C6C59B}" srcOrd="1" destOrd="0" presId="urn:microsoft.com/office/officeart/2008/layout/LinedList"/>
    <dgm:cxn modelId="{7F4489C2-2F2F-477C-B115-4B7323CEE0FE}" type="presParOf" srcId="{7DF771B4-1B0E-40FC-9E17-E92CD3298458}" destId="{220F195D-78E7-4526-87DD-733F78E1C4F4}" srcOrd="8" destOrd="0" presId="urn:microsoft.com/office/officeart/2008/layout/LinedList"/>
    <dgm:cxn modelId="{19DDE8F9-B37F-4462-BAD6-4D91783CDAB2}" type="presParOf" srcId="{7DF771B4-1B0E-40FC-9E17-E92CD3298458}" destId="{6BBA05CD-B4A9-4A8D-B1E8-B91F6743714B}" srcOrd="9" destOrd="0" presId="urn:microsoft.com/office/officeart/2008/layout/LinedList"/>
    <dgm:cxn modelId="{DDD86B82-77EB-4038-B1D2-3C869B84E5EF}" type="presParOf" srcId="{6BBA05CD-B4A9-4A8D-B1E8-B91F6743714B}" destId="{B66DC339-1549-4D5B-A1E0-FAB6C481A9BF}" srcOrd="0" destOrd="0" presId="urn:microsoft.com/office/officeart/2008/layout/LinedList"/>
    <dgm:cxn modelId="{2445D6C7-BA6D-4055-B398-CBBF21918666}" type="presParOf" srcId="{6BBA05CD-B4A9-4A8D-B1E8-B91F6743714B}" destId="{FA25A153-0FFA-455E-86C7-3A4305CC3C10}" srcOrd="1" destOrd="0" presId="urn:microsoft.com/office/officeart/2008/layout/LinedList"/>
    <dgm:cxn modelId="{8C39C42E-C7F5-4BF9-B198-94BCAE66FB33}" type="presParOf" srcId="{7DF771B4-1B0E-40FC-9E17-E92CD3298458}" destId="{D14B667A-C717-4C2E-8DF8-6EC1921A1EF6}" srcOrd="10" destOrd="0" presId="urn:microsoft.com/office/officeart/2008/layout/LinedList"/>
    <dgm:cxn modelId="{26025315-2501-47D0-A010-BC4D4B890712}" type="presParOf" srcId="{7DF771B4-1B0E-40FC-9E17-E92CD3298458}" destId="{AD09AFFB-0BFB-4B1F-81EA-34DA65E83AAF}" srcOrd="11" destOrd="0" presId="urn:microsoft.com/office/officeart/2008/layout/LinedList"/>
    <dgm:cxn modelId="{27B8AD78-66E8-445C-AEC3-2486142812CB}" type="presParOf" srcId="{AD09AFFB-0BFB-4B1F-81EA-34DA65E83AAF}" destId="{7BA2598E-6AD3-4435-BC83-F8DC26AE457B}" srcOrd="0" destOrd="0" presId="urn:microsoft.com/office/officeart/2008/layout/LinedList"/>
    <dgm:cxn modelId="{02CE58DA-E928-4169-9FF0-C8E78071B82F}" type="presParOf" srcId="{AD09AFFB-0BFB-4B1F-81EA-34DA65E83AAF}" destId="{46380FE3-C7C3-4CD8-8E15-F1664DEE25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D8DA5-769A-469D-AC89-95BC1C422E0F}">
      <dsp:nvSpPr>
        <dsp:cNvPr id="0" name=""/>
        <dsp:cNvSpPr/>
      </dsp:nvSpPr>
      <dsp:spPr>
        <a:xfrm>
          <a:off x="2310" y="342627"/>
          <a:ext cx="1833041" cy="1099824"/>
        </a:xfrm>
        <a:prstGeom prst="rect">
          <a:avLst/>
        </a:prstGeom>
        <a:solidFill>
          <a:srgbClr val="BB294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Additional Time for Planning, Preparation and Correction</a:t>
          </a:r>
        </a:p>
      </dsp:txBody>
      <dsp:txXfrm>
        <a:off x="2310" y="342627"/>
        <a:ext cx="1833041" cy="1099824"/>
      </dsp:txXfrm>
    </dsp:sp>
    <dsp:sp modelId="{F83C87CE-727F-4799-8D06-5C583BFDDB97}">
      <dsp:nvSpPr>
        <dsp:cNvPr id="0" name=""/>
        <dsp:cNvSpPr/>
      </dsp:nvSpPr>
      <dsp:spPr>
        <a:xfrm>
          <a:off x="2018656" y="355220"/>
          <a:ext cx="1833041" cy="1099824"/>
        </a:xfrm>
        <a:prstGeom prst="rect">
          <a:avLst/>
        </a:prstGeom>
        <a:solidFill>
          <a:srgbClr val="00AFA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Parents’ Meetings</a:t>
          </a:r>
        </a:p>
      </dsp:txBody>
      <dsp:txXfrm>
        <a:off x="2018656" y="355220"/>
        <a:ext cx="1833041" cy="1099824"/>
      </dsp:txXfrm>
    </dsp:sp>
    <dsp:sp modelId="{857BEFC7-89E3-488F-8817-B8C2E745B8D6}">
      <dsp:nvSpPr>
        <dsp:cNvPr id="0" name=""/>
        <dsp:cNvSpPr/>
      </dsp:nvSpPr>
      <dsp:spPr>
        <a:xfrm>
          <a:off x="4035002" y="342627"/>
          <a:ext cx="1833041" cy="1099824"/>
        </a:xfrm>
        <a:prstGeom prst="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Preparation of reports and records</a:t>
          </a:r>
          <a:endParaRPr lang="en-US" sz="2400" kern="1200" dirty="0"/>
        </a:p>
      </dsp:txBody>
      <dsp:txXfrm>
        <a:off x="4035002" y="342627"/>
        <a:ext cx="1833041" cy="1099824"/>
      </dsp:txXfrm>
    </dsp:sp>
    <dsp:sp modelId="{95D68643-64BE-438E-9281-C13FB2E52892}">
      <dsp:nvSpPr>
        <dsp:cNvPr id="0" name=""/>
        <dsp:cNvSpPr/>
      </dsp:nvSpPr>
      <dsp:spPr>
        <a:xfrm>
          <a:off x="6051347" y="342627"/>
          <a:ext cx="1833041" cy="1099824"/>
        </a:xfrm>
        <a:prstGeom prst="rect">
          <a:avLst/>
        </a:prstGeom>
        <a:solidFill>
          <a:srgbClr val="425CC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Formal Assessment/Tracking</a:t>
          </a:r>
        </a:p>
      </dsp:txBody>
      <dsp:txXfrm>
        <a:off x="6051347" y="342627"/>
        <a:ext cx="1833041" cy="1099824"/>
      </dsp:txXfrm>
    </dsp:sp>
    <dsp:sp modelId="{5BCE9B13-6E37-43E1-968B-E9BCBFEA0445}">
      <dsp:nvSpPr>
        <dsp:cNvPr id="0" name=""/>
        <dsp:cNvSpPr/>
      </dsp:nvSpPr>
      <dsp:spPr>
        <a:xfrm>
          <a:off x="2310" y="1625756"/>
          <a:ext cx="1833041" cy="109982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School Improvement Plan activities </a:t>
          </a:r>
        </a:p>
      </dsp:txBody>
      <dsp:txXfrm>
        <a:off x="2310" y="1625756"/>
        <a:ext cx="1833041" cy="1099824"/>
      </dsp:txXfrm>
    </dsp:sp>
    <dsp:sp modelId="{1FDAFB5E-DBEE-4657-A6AB-044E031932E0}">
      <dsp:nvSpPr>
        <dsp:cNvPr id="0" name=""/>
        <dsp:cNvSpPr/>
      </dsp:nvSpPr>
      <dsp:spPr>
        <a:xfrm>
          <a:off x="2018656" y="1625756"/>
          <a:ext cx="1833041" cy="10998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Staff Meetings</a:t>
          </a:r>
        </a:p>
      </dsp:txBody>
      <dsp:txXfrm>
        <a:off x="2018656" y="1625756"/>
        <a:ext cx="1833041" cy="1099824"/>
      </dsp:txXfrm>
    </dsp:sp>
    <dsp:sp modelId="{913FC58A-EEB0-4D05-B878-2193A7BB3804}">
      <dsp:nvSpPr>
        <dsp:cNvPr id="0" name=""/>
        <dsp:cNvSpPr/>
      </dsp:nvSpPr>
      <dsp:spPr>
        <a:xfrm>
          <a:off x="4035002" y="1625756"/>
          <a:ext cx="1833041" cy="109982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PRD</a:t>
          </a:r>
        </a:p>
      </dsp:txBody>
      <dsp:txXfrm>
        <a:off x="4035002" y="1625756"/>
        <a:ext cx="1833041" cy="1099824"/>
      </dsp:txXfrm>
    </dsp:sp>
    <dsp:sp modelId="{708B9C6A-E81A-49A2-938F-7D996D4F22AF}">
      <dsp:nvSpPr>
        <dsp:cNvPr id="0" name=""/>
        <dsp:cNvSpPr/>
      </dsp:nvSpPr>
      <dsp:spPr>
        <a:xfrm>
          <a:off x="6051347" y="1625756"/>
          <a:ext cx="1833041" cy="10998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Additional Supervised Pupil Activity*</a:t>
          </a:r>
        </a:p>
      </dsp:txBody>
      <dsp:txXfrm>
        <a:off x="6051347" y="1625756"/>
        <a:ext cx="1833041" cy="1099824"/>
      </dsp:txXfrm>
    </dsp:sp>
    <dsp:sp modelId="{CA2AE0B6-B406-4F1F-99E4-126A2D13AEEF}">
      <dsp:nvSpPr>
        <dsp:cNvPr id="0" name=""/>
        <dsp:cNvSpPr/>
      </dsp:nvSpPr>
      <dsp:spPr>
        <a:xfrm>
          <a:off x="2018656" y="2908885"/>
          <a:ext cx="1833041" cy="109982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Trade Union Meetings</a:t>
          </a:r>
        </a:p>
      </dsp:txBody>
      <dsp:txXfrm>
        <a:off x="2018656" y="2908885"/>
        <a:ext cx="1833041" cy="1099824"/>
      </dsp:txXfrm>
    </dsp:sp>
    <dsp:sp modelId="{13E05D1A-DF0E-4EA6-92B9-8067BADEA875}">
      <dsp:nvSpPr>
        <dsp:cNvPr id="0" name=""/>
        <dsp:cNvSpPr/>
      </dsp:nvSpPr>
      <dsp:spPr>
        <a:xfrm>
          <a:off x="4035002" y="2908885"/>
          <a:ext cx="1833041" cy="109982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Flexibility</a:t>
          </a:r>
        </a:p>
      </dsp:txBody>
      <dsp:txXfrm>
        <a:off x="4035002" y="2908885"/>
        <a:ext cx="1833041" cy="1099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10EDE-666D-41C1-9EE4-D9FB8D54A4DD}">
      <dsp:nvSpPr>
        <dsp:cNvPr id="0" name=""/>
        <dsp:cNvSpPr/>
      </dsp:nvSpPr>
      <dsp:spPr>
        <a:xfrm>
          <a:off x="0" y="1854"/>
          <a:ext cx="740449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82C873-D70F-4F28-BE89-8E6A389F6AC4}">
      <dsp:nvSpPr>
        <dsp:cNvPr id="0" name=""/>
        <dsp:cNvSpPr/>
      </dsp:nvSpPr>
      <dsp:spPr>
        <a:xfrm>
          <a:off x="0" y="1854"/>
          <a:ext cx="7404497" cy="63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Audit process by branch</a:t>
          </a:r>
        </a:p>
      </dsp:txBody>
      <dsp:txXfrm>
        <a:off x="0" y="1854"/>
        <a:ext cx="7404497" cy="632293"/>
      </dsp:txXfrm>
    </dsp:sp>
    <dsp:sp modelId="{E440EC7F-55B5-4AE9-AFDD-6756B13863C5}">
      <dsp:nvSpPr>
        <dsp:cNvPr id="0" name=""/>
        <dsp:cNvSpPr/>
      </dsp:nvSpPr>
      <dsp:spPr>
        <a:xfrm>
          <a:off x="0" y="634147"/>
          <a:ext cx="740449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9A7CB9-55E0-45E2-AD9A-C68AB2699F79}">
      <dsp:nvSpPr>
        <dsp:cNvPr id="0" name=""/>
        <dsp:cNvSpPr/>
      </dsp:nvSpPr>
      <dsp:spPr>
        <a:xfrm>
          <a:off x="0" y="634147"/>
          <a:ext cx="7404497" cy="63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Revise/amend as per branch decision</a:t>
          </a:r>
        </a:p>
      </dsp:txBody>
      <dsp:txXfrm>
        <a:off x="0" y="634147"/>
        <a:ext cx="7404497" cy="632293"/>
      </dsp:txXfrm>
    </dsp:sp>
    <dsp:sp modelId="{626652AB-7E63-41F4-8027-2A9A3C6DC8C3}">
      <dsp:nvSpPr>
        <dsp:cNvPr id="0" name=""/>
        <dsp:cNvSpPr/>
      </dsp:nvSpPr>
      <dsp:spPr>
        <a:xfrm>
          <a:off x="0" y="1266441"/>
          <a:ext cx="740449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E8926A-8332-4F4F-B1E1-F9DD3564DA5D}">
      <dsp:nvSpPr>
        <dsp:cNvPr id="0" name=""/>
        <dsp:cNvSpPr/>
      </dsp:nvSpPr>
      <dsp:spPr>
        <a:xfrm>
          <a:off x="0" y="1266441"/>
          <a:ext cx="7404497" cy="63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Advise other TUs of EIS position</a:t>
          </a:r>
        </a:p>
      </dsp:txBody>
      <dsp:txXfrm>
        <a:off x="0" y="1266441"/>
        <a:ext cx="7404497" cy="632293"/>
      </dsp:txXfrm>
    </dsp:sp>
    <dsp:sp modelId="{08C214D2-8B3E-445E-940C-DD22C70DEB57}">
      <dsp:nvSpPr>
        <dsp:cNvPr id="0" name=""/>
        <dsp:cNvSpPr/>
      </dsp:nvSpPr>
      <dsp:spPr>
        <a:xfrm>
          <a:off x="0" y="1898734"/>
          <a:ext cx="740449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2710EB-EE76-43EB-807D-E52D8EFBFDF3}">
      <dsp:nvSpPr>
        <dsp:cNvPr id="0" name=""/>
        <dsp:cNvSpPr/>
      </dsp:nvSpPr>
      <dsp:spPr>
        <a:xfrm>
          <a:off x="0" y="1898735"/>
          <a:ext cx="7404497" cy="63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Present proposals to management for negotiations</a:t>
          </a:r>
        </a:p>
      </dsp:txBody>
      <dsp:txXfrm>
        <a:off x="0" y="1898735"/>
        <a:ext cx="7404497" cy="632293"/>
      </dsp:txXfrm>
    </dsp:sp>
    <dsp:sp modelId="{220F195D-78E7-4526-87DD-733F78E1C4F4}">
      <dsp:nvSpPr>
        <dsp:cNvPr id="0" name=""/>
        <dsp:cNvSpPr/>
      </dsp:nvSpPr>
      <dsp:spPr>
        <a:xfrm>
          <a:off x="0" y="2531028"/>
          <a:ext cx="740449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66DC339-1549-4D5B-A1E0-FAB6C481A9BF}">
      <dsp:nvSpPr>
        <dsp:cNvPr id="0" name=""/>
        <dsp:cNvSpPr/>
      </dsp:nvSpPr>
      <dsp:spPr>
        <a:xfrm>
          <a:off x="0" y="2531028"/>
          <a:ext cx="7404497" cy="63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Take outcome of negotiations back to branch for decision</a:t>
          </a:r>
        </a:p>
      </dsp:txBody>
      <dsp:txXfrm>
        <a:off x="0" y="2531028"/>
        <a:ext cx="7404497" cy="632293"/>
      </dsp:txXfrm>
    </dsp:sp>
    <dsp:sp modelId="{D14B667A-C717-4C2E-8DF8-6EC1921A1EF6}">
      <dsp:nvSpPr>
        <dsp:cNvPr id="0" name=""/>
        <dsp:cNvSpPr/>
      </dsp:nvSpPr>
      <dsp:spPr>
        <a:xfrm>
          <a:off x="0" y="3163322"/>
          <a:ext cx="740449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A2598E-6AD3-4435-BC83-F8DC26AE457B}">
      <dsp:nvSpPr>
        <dsp:cNvPr id="0" name=""/>
        <dsp:cNvSpPr/>
      </dsp:nvSpPr>
      <dsp:spPr>
        <a:xfrm>
          <a:off x="0" y="3163322"/>
          <a:ext cx="7404497" cy="63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Franklin Gothic Book" panose="020B0503020102020204" pitchFamily="34" charset="0"/>
              <a:ea typeface="+mn-ea"/>
              <a:cs typeface="+mn-cs"/>
            </a:rPr>
            <a:t>EIS Rep signs off agreement</a:t>
          </a:r>
        </a:p>
      </dsp:txBody>
      <dsp:txXfrm>
        <a:off x="0" y="3163322"/>
        <a:ext cx="7404497" cy="6322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A3AC15-9193-4919-BFA4-D8D089712F71}"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394844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3AC15-9193-4919-BFA4-D8D089712F71}"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157104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3AC15-9193-4919-BFA4-D8D089712F71}"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269568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3AC15-9193-4919-BFA4-D8D089712F71}"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97076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3AC15-9193-4919-BFA4-D8D089712F71}"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143431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3AC15-9193-4919-BFA4-D8D089712F71}"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38885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A3AC15-9193-4919-BFA4-D8D089712F71}" type="datetimeFigureOut">
              <a:rPr lang="en-GB" smtClean="0"/>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87761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3AC15-9193-4919-BFA4-D8D089712F71}" type="datetimeFigureOut">
              <a:rPr lang="en-GB" smtClean="0"/>
              <a:t>29/02/2024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127064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3AC15-9193-4919-BFA4-D8D089712F71}" type="datetimeFigureOut">
              <a:rPr lang="en-GB" smtClean="0"/>
              <a:t>29/02/2024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104830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3AC15-9193-4919-BFA4-D8D089712F71}"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101177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3AC15-9193-4919-BFA4-D8D089712F71}"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10AB2-532E-48BA-B5B6-992A6F216BCE}" type="slidenum">
              <a:rPr lang="en-GB" smtClean="0"/>
              <a:t>‹#›</a:t>
            </a:fld>
            <a:endParaRPr lang="en-GB"/>
          </a:p>
        </p:txBody>
      </p:sp>
    </p:spTree>
    <p:extLst>
      <p:ext uri="{BB962C8B-B14F-4D97-AF65-F5344CB8AC3E}">
        <p14:creationId xmlns:p14="http://schemas.microsoft.com/office/powerpoint/2010/main" val="353861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A3AC15-9193-4919-BFA4-D8D089712F71}" type="datetimeFigureOut">
              <a:rPr lang="en-GB" smtClean="0"/>
              <a:t>29/02/2024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810AB2-532E-48BA-B5B6-992A6F216BCE}" type="slidenum">
              <a:rPr lang="en-GB" smtClean="0"/>
              <a:t>‹#›</a:t>
            </a:fld>
            <a:endParaRPr lang="en-GB"/>
          </a:p>
        </p:txBody>
      </p:sp>
    </p:spTree>
    <p:extLst>
      <p:ext uri="{BB962C8B-B14F-4D97-AF65-F5344CB8AC3E}">
        <p14:creationId xmlns:p14="http://schemas.microsoft.com/office/powerpoint/2010/main" val="326496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snct.org.uk/lnctAgreements.ph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06C265-6E47-2B63-CDC2-9DF1A9442E8A}"/>
              </a:ext>
            </a:extLst>
          </p:cNvPr>
          <p:cNvSpPr>
            <a:spLocks noGrp="1"/>
          </p:cNvSpPr>
          <p:nvPr>
            <p:ph type="subTitle" idx="1"/>
          </p:nvPr>
        </p:nvSpPr>
        <p:spPr>
          <a:xfrm>
            <a:off x="0" y="5202238"/>
            <a:ext cx="9144000" cy="1655762"/>
          </a:xfrm>
          <a:solidFill>
            <a:srgbClr val="BB2943"/>
          </a:solidFill>
        </p:spPr>
        <p:txBody>
          <a:bodyPr anchor="ctr" anchorCtr="0"/>
          <a:lstStyle/>
          <a:p>
            <a:r>
              <a:rPr lang="en-US" sz="2800" b="1" cap="all" dirty="0">
                <a:solidFill>
                  <a:schemeClr val="bg1"/>
                </a:solidFill>
                <a:latin typeface="+mj-lt"/>
                <a:ea typeface="+mj-ea"/>
                <a:cs typeface="+mj-cs"/>
              </a:rPr>
              <a:t>Working Time Agreements</a:t>
            </a:r>
          </a:p>
          <a:p>
            <a:r>
              <a:rPr lang="en-US" sz="2800" b="1" cap="all" dirty="0">
                <a:solidFill>
                  <a:schemeClr val="bg1"/>
                </a:solidFill>
                <a:latin typeface="+mj-lt"/>
                <a:ea typeface="+mj-ea"/>
                <a:cs typeface="+mj-cs"/>
              </a:rPr>
              <a:t>Empowering Members to Tackle Workload</a:t>
            </a:r>
            <a:endParaRPr lang="en-GB" dirty="0">
              <a:solidFill>
                <a:schemeClr val="bg1"/>
              </a:solidFill>
            </a:endParaRPr>
          </a:p>
        </p:txBody>
      </p:sp>
      <p:pic>
        <p:nvPicPr>
          <p:cNvPr id="4" name="Picture 3">
            <a:extLst>
              <a:ext uri="{FF2B5EF4-FFF2-40B4-BE49-F238E27FC236}">
                <a16:creationId xmlns:a16="http://schemas.microsoft.com/office/drawing/2014/main" id="{1A501CAE-6F5F-D507-2159-6D09B8ABA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12" y="692696"/>
            <a:ext cx="2228252" cy="1910726"/>
          </a:xfrm>
          <a:prstGeom prst="rect">
            <a:avLst/>
          </a:prstGeom>
        </p:spPr>
      </p:pic>
      <p:pic>
        <p:nvPicPr>
          <p:cNvPr id="5" name="Picture 4">
            <a:extLst>
              <a:ext uri="{FF2B5EF4-FFF2-40B4-BE49-F238E27FC236}">
                <a16:creationId xmlns:a16="http://schemas.microsoft.com/office/drawing/2014/main" id="{3881E55B-6844-DF8E-46DC-2C934A3810E5}"/>
              </a:ext>
            </a:extLst>
          </p:cNvPr>
          <p:cNvPicPr>
            <a:picLocks noChangeAspect="1"/>
          </p:cNvPicPr>
          <p:nvPr/>
        </p:nvPicPr>
        <p:blipFill>
          <a:blip r:embed="rId3"/>
          <a:stretch>
            <a:fillRect/>
          </a:stretch>
        </p:blipFill>
        <p:spPr>
          <a:xfrm>
            <a:off x="4545399" y="692696"/>
            <a:ext cx="4198388" cy="4208910"/>
          </a:xfrm>
          <a:prstGeom prst="rect">
            <a:avLst/>
          </a:prstGeom>
        </p:spPr>
      </p:pic>
      <p:pic>
        <p:nvPicPr>
          <p:cNvPr id="6" name="Picture 5">
            <a:extLst>
              <a:ext uri="{FF2B5EF4-FFF2-40B4-BE49-F238E27FC236}">
                <a16:creationId xmlns:a16="http://schemas.microsoft.com/office/drawing/2014/main" id="{7995AF91-BE85-C051-C43E-1CAE0AE3E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20" y="2975843"/>
            <a:ext cx="3287636" cy="1795534"/>
          </a:xfrm>
          <a:prstGeom prst="rect">
            <a:avLst/>
          </a:prstGeom>
        </p:spPr>
      </p:pic>
    </p:spTree>
    <p:extLst>
      <p:ext uri="{BB962C8B-B14F-4D97-AF65-F5344CB8AC3E}">
        <p14:creationId xmlns:p14="http://schemas.microsoft.com/office/powerpoint/2010/main" val="356300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CE3E"/>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1E014A-87B2-D87B-009E-6EB204949BAC}"/>
              </a:ext>
            </a:extLst>
          </p:cNvPr>
          <p:cNvSpPr txBox="1">
            <a:spLocks noRot="1" noChangeArrowheads="1"/>
          </p:cNvSpPr>
          <p:nvPr/>
        </p:nvSpPr>
        <p:spPr>
          <a:xfrm>
            <a:off x="704322" y="737191"/>
            <a:ext cx="7886700" cy="820441"/>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solidFill>
                  <a:srgbClr val="BB2943"/>
                </a:solidFill>
                <a:latin typeface="Franklin Gothic Demi" panose="020B0703020102020204" pitchFamily="34" charset="0"/>
              </a:rPr>
              <a:t>Concepts of Time</a:t>
            </a:r>
          </a:p>
        </p:txBody>
      </p:sp>
      <p:sp>
        <p:nvSpPr>
          <p:cNvPr id="5" name="Rectangle 4" descr="Clock">
            <a:extLst>
              <a:ext uri="{FF2B5EF4-FFF2-40B4-BE49-F238E27FC236}">
                <a16:creationId xmlns:a16="http://schemas.microsoft.com/office/drawing/2014/main" id="{BC89E740-BAFD-E9AE-8AD8-8C6769E3A053}"/>
              </a:ext>
            </a:extLst>
          </p:cNvPr>
          <p:cNvSpPr/>
          <p:nvPr/>
        </p:nvSpPr>
        <p:spPr>
          <a:xfrm>
            <a:off x="1079480" y="2015173"/>
            <a:ext cx="611751" cy="61115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Rectangle: Rounded Corners 6">
            <a:extLst>
              <a:ext uri="{FF2B5EF4-FFF2-40B4-BE49-F238E27FC236}">
                <a16:creationId xmlns:a16="http://schemas.microsoft.com/office/drawing/2014/main" id="{9384A375-8B3E-45C7-C35E-D90E69669474}"/>
              </a:ext>
            </a:extLst>
          </p:cNvPr>
          <p:cNvSpPr/>
          <p:nvPr/>
        </p:nvSpPr>
        <p:spPr>
          <a:xfrm>
            <a:off x="743346" y="3099886"/>
            <a:ext cx="7543800" cy="1111189"/>
          </a:xfrm>
          <a:prstGeom prst="roundRect">
            <a:avLst>
              <a:gd name="adj" fmla="val 10000"/>
            </a:avLst>
          </a:prstGeom>
          <a:solidFill>
            <a:srgbClr val="BB2943"/>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8" name="Rectangle 7" descr="Meeting">
            <a:extLst>
              <a:ext uri="{FF2B5EF4-FFF2-40B4-BE49-F238E27FC236}">
                <a16:creationId xmlns:a16="http://schemas.microsoft.com/office/drawing/2014/main" id="{4FE080A4-071C-7FB3-2A0C-47F457DF2C27}"/>
              </a:ext>
            </a:extLst>
          </p:cNvPr>
          <p:cNvSpPr/>
          <p:nvPr/>
        </p:nvSpPr>
        <p:spPr>
          <a:xfrm>
            <a:off x="1079480" y="3349903"/>
            <a:ext cx="611751" cy="61115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9" name="Group 8">
            <a:extLst>
              <a:ext uri="{FF2B5EF4-FFF2-40B4-BE49-F238E27FC236}">
                <a16:creationId xmlns:a16="http://schemas.microsoft.com/office/drawing/2014/main" id="{3C6E7322-95B2-A5CB-3622-118882FAAE8A}"/>
              </a:ext>
            </a:extLst>
          </p:cNvPr>
          <p:cNvGrpSpPr/>
          <p:nvPr/>
        </p:nvGrpSpPr>
        <p:grpSpPr>
          <a:xfrm>
            <a:off x="2027366" y="3099886"/>
            <a:ext cx="6089336" cy="1112275"/>
            <a:chOff x="1284020" y="1336902"/>
            <a:chExt cx="6089336" cy="1112275"/>
          </a:xfrm>
        </p:grpSpPr>
        <p:sp>
          <p:nvSpPr>
            <p:cNvPr id="15" name="Rectangle 14">
              <a:extLst>
                <a:ext uri="{FF2B5EF4-FFF2-40B4-BE49-F238E27FC236}">
                  <a16:creationId xmlns:a16="http://schemas.microsoft.com/office/drawing/2014/main" id="{07D55DCD-A787-C3A2-97DB-9DC926655BFD}"/>
                </a:ext>
              </a:extLst>
            </p:cNvPr>
            <p:cNvSpPr/>
            <p:nvPr/>
          </p:nvSpPr>
          <p:spPr>
            <a:xfrm>
              <a:off x="1284020" y="1336902"/>
              <a:ext cx="6089336" cy="11122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6" name="TextBox 15">
              <a:extLst>
                <a:ext uri="{FF2B5EF4-FFF2-40B4-BE49-F238E27FC236}">
                  <a16:creationId xmlns:a16="http://schemas.microsoft.com/office/drawing/2014/main" id="{BBA02096-080B-BE8A-B0D3-6614B8A71C86}"/>
                </a:ext>
              </a:extLst>
            </p:cNvPr>
            <p:cNvSpPr txBox="1"/>
            <p:nvPr/>
          </p:nvSpPr>
          <p:spPr>
            <a:xfrm>
              <a:off x="1284020" y="1336902"/>
              <a:ext cx="6089336" cy="1112275"/>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716" tIns="117716" rIns="117716" bIns="117716" numCol="1" spcCol="1270" anchor="ctr" anchorCtr="0">
              <a:noAutofit/>
            </a:bodyPr>
            <a:lstStyle/>
            <a:p>
              <a:pPr marL="0" lvl="0" indent="0" algn="l" defTabSz="1066800">
                <a:lnSpc>
                  <a:spcPct val="100000"/>
                </a:lnSpc>
                <a:spcBef>
                  <a:spcPct val="0"/>
                </a:spcBef>
                <a:spcAft>
                  <a:spcPct val="35000"/>
                </a:spcAft>
                <a:buNone/>
              </a:pPr>
              <a:r>
                <a:rPr lang="en-US" sz="2400" kern="1200" dirty="0"/>
                <a:t>Actual Time – includes travel time, preparation and follow-up as appropriate.</a:t>
              </a:r>
            </a:p>
          </p:txBody>
        </p:sp>
      </p:grpSp>
      <p:sp>
        <p:nvSpPr>
          <p:cNvPr id="10" name="Rectangle: Rounded Corners 9">
            <a:extLst>
              <a:ext uri="{FF2B5EF4-FFF2-40B4-BE49-F238E27FC236}">
                <a16:creationId xmlns:a16="http://schemas.microsoft.com/office/drawing/2014/main" id="{4F4B5971-D2EB-99E5-0935-07B8433D11B3}"/>
              </a:ext>
            </a:extLst>
          </p:cNvPr>
          <p:cNvSpPr/>
          <p:nvPr/>
        </p:nvSpPr>
        <p:spPr>
          <a:xfrm>
            <a:off x="743346" y="4434616"/>
            <a:ext cx="7543800" cy="1111189"/>
          </a:xfrm>
          <a:prstGeom prst="roundRect">
            <a:avLst>
              <a:gd name="adj" fmla="val 10000"/>
            </a:avLst>
          </a:prstGeom>
          <a:solidFill>
            <a:srgbClr val="00AFAA"/>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11" name="Rectangle 10" descr="Document">
            <a:extLst>
              <a:ext uri="{FF2B5EF4-FFF2-40B4-BE49-F238E27FC236}">
                <a16:creationId xmlns:a16="http://schemas.microsoft.com/office/drawing/2014/main" id="{84C7C31A-A46B-42A6-C5BF-4297E793875B}"/>
              </a:ext>
            </a:extLst>
          </p:cNvPr>
          <p:cNvSpPr/>
          <p:nvPr/>
        </p:nvSpPr>
        <p:spPr>
          <a:xfrm>
            <a:off x="1079809" y="4684634"/>
            <a:ext cx="611751" cy="61115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2" name="Group 11">
            <a:extLst>
              <a:ext uri="{FF2B5EF4-FFF2-40B4-BE49-F238E27FC236}">
                <a16:creationId xmlns:a16="http://schemas.microsoft.com/office/drawing/2014/main" id="{943071B6-40B9-2A98-6A70-2AFAD9B6036F}"/>
              </a:ext>
            </a:extLst>
          </p:cNvPr>
          <p:cNvGrpSpPr/>
          <p:nvPr/>
        </p:nvGrpSpPr>
        <p:grpSpPr>
          <a:xfrm>
            <a:off x="2028024" y="4434616"/>
            <a:ext cx="6089336" cy="1112275"/>
            <a:chOff x="1284678" y="2671632"/>
            <a:chExt cx="6089336" cy="1112275"/>
          </a:xfrm>
        </p:grpSpPr>
        <p:sp>
          <p:nvSpPr>
            <p:cNvPr id="13" name="Rectangle 12">
              <a:extLst>
                <a:ext uri="{FF2B5EF4-FFF2-40B4-BE49-F238E27FC236}">
                  <a16:creationId xmlns:a16="http://schemas.microsoft.com/office/drawing/2014/main" id="{F5373FDA-C4A8-992E-AA97-F1B0A6C7E0BD}"/>
                </a:ext>
              </a:extLst>
            </p:cNvPr>
            <p:cNvSpPr/>
            <p:nvPr/>
          </p:nvSpPr>
          <p:spPr>
            <a:xfrm>
              <a:off x="1284678" y="2671632"/>
              <a:ext cx="6089336" cy="11122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4" name="TextBox 13">
              <a:extLst>
                <a:ext uri="{FF2B5EF4-FFF2-40B4-BE49-F238E27FC236}">
                  <a16:creationId xmlns:a16="http://schemas.microsoft.com/office/drawing/2014/main" id="{DB29B145-68AA-2F9C-63B2-657BE8FC87C5}"/>
                </a:ext>
              </a:extLst>
            </p:cNvPr>
            <p:cNvSpPr txBox="1"/>
            <p:nvPr/>
          </p:nvSpPr>
          <p:spPr>
            <a:xfrm>
              <a:off x="1284678" y="2671632"/>
              <a:ext cx="6089336" cy="1112275"/>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716" tIns="117716" rIns="117716" bIns="117716" numCol="1" spcCol="1270" anchor="ctr" anchorCtr="0">
              <a:noAutofit/>
            </a:bodyPr>
            <a:lstStyle/>
            <a:p>
              <a:pPr marL="0" lvl="0" indent="0" algn="l" defTabSz="1066800">
                <a:lnSpc>
                  <a:spcPct val="100000"/>
                </a:lnSpc>
                <a:spcBef>
                  <a:spcPct val="0"/>
                </a:spcBef>
                <a:spcAft>
                  <a:spcPct val="35000"/>
                </a:spcAft>
                <a:buNone/>
              </a:pPr>
              <a:r>
                <a:rPr lang="en-US" sz="2400" kern="1200" dirty="0"/>
                <a:t>Indicative Time for activities – arrived at through </a:t>
              </a:r>
              <a:r>
                <a:rPr lang="en-US" sz="2400" u="sng" kern="1200" dirty="0"/>
                <a:t>professional audit. </a:t>
              </a:r>
              <a:r>
                <a:rPr lang="en-US" sz="2400" kern="1200" dirty="0"/>
                <a:t>Possible use of pro-forma/survey.</a:t>
              </a:r>
            </a:p>
          </p:txBody>
        </p:sp>
      </p:grpSp>
      <p:sp>
        <p:nvSpPr>
          <p:cNvPr id="25" name="Rectangle: Rounded Corners 24">
            <a:extLst>
              <a:ext uri="{FF2B5EF4-FFF2-40B4-BE49-F238E27FC236}">
                <a16:creationId xmlns:a16="http://schemas.microsoft.com/office/drawing/2014/main" id="{BB39079F-31EB-5FDB-1C89-5319F8FAA7BD}"/>
              </a:ext>
            </a:extLst>
          </p:cNvPr>
          <p:cNvSpPr/>
          <p:nvPr/>
        </p:nvSpPr>
        <p:spPr>
          <a:xfrm>
            <a:off x="743346" y="1765156"/>
            <a:ext cx="7543800" cy="1111189"/>
          </a:xfrm>
          <a:prstGeom prst="roundRect">
            <a:avLst>
              <a:gd name="adj" fmla="val 10000"/>
            </a:avLst>
          </a:prstGeom>
          <a:solidFill>
            <a:srgbClr val="425CC7"/>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26" name="Rectangle 25" descr="Clock">
            <a:extLst>
              <a:ext uri="{FF2B5EF4-FFF2-40B4-BE49-F238E27FC236}">
                <a16:creationId xmlns:a16="http://schemas.microsoft.com/office/drawing/2014/main" id="{89CCFC77-39FD-09F3-7D67-F0CD20583796}"/>
              </a:ext>
            </a:extLst>
          </p:cNvPr>
          <p:cNvSpPr/>
          <p:nvPr/>
        </p:nvSpPr>
        <p:spPr>
          <a:xfrm>
            <a:off x="1079480" y="2015174"/>
            <a:ext cx="611751" cy="61115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27" name="Group 26">
            <a:extLst>
              <a:ext uri="{FF2B5EF4-FFF2-40B4-BE49-F238E27FC236}">
                <a16:creationId xmlns:a16="http://schemas.microsoft.com/office/drawing/2014/main" id="{E52B6E2E-6735-0315-9324-73BE5A8BD8E3}"/>
              </a:ext>
            </a:extLst>
          </p:cNvPr>
          <p:cNvGrpSpPr/>
          <p:nvPr/>
        </p:nvGrpSpPr>
        <p:grpSpPr>
          <a:xfrm>
            <a:off x="2027366" y="1765156"/>
            <a:ext cx="6089336" cy="1112275"/>
            <a:chOff x="1284020" y="2171"/>
            <a:chExt cx="6089336" cy="1112275"/>
          </a:xfrm>
        </p:grpSpPr>
        <p:sp>
          <p:nvSpPr>
            <p:cNvPr id="28" name="Rectangle 27">
              <a:extLst>
                <a:ext uri="{FF2B5EF4-FFF2-40B4-BE49-F238E27FC236}">
                  <a16:creationId xmlns:a16="http://schemas.microsoft.com/office/drawing/2014/main" id="{0F2F8CBD-3D42-EEBB-5013-0F7DBC043458}"/>
                </a:ext>
              </a:extLst>
            </p:cNvPr>
            <p:cNvSpPr/>
            <p:nvPr/>
          </p:nvSpPr>
          <p:spPr>
            <a:xfrm>
              <a:off x="1284020" y="2171"/>
              <a:ext cx="6089336" cy="11122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29" name="TextBox 28">
              <a:extLst>
                <a:ext uri="{FF2B5EF4-FFF2-40B4-BE49-F238E27FC236}">
                  <a16:creationId xmlns:a16="http://schemas.microsoft.com/office/drawing/2014/main" id="{3C0FED55-3FFD-FFDD-2BB4-9435B8E66350}"/>
                </a:ext>
              </a:extLst>
            </p:cNvPr>
            <p:cNvSpPr txBox="1"/>
            <p:nvPr/>
          </p:nvSpPr>
          <p:spPr>
            <a:xfrm>
              <a:off x="1284020" y="2171"/>
              <a:ext cx="6089336" cy="1112275"/>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716" tIns="117716" rIns="117716" bIns="117716" numCol="1" spcCol="1270" anchor="ctr" anchorCtr="0">
              <a:noAutofit/>
            </a:bodyPr>
            <a:lstStyle/>
            <a:p>
              <a:pPr marL="0" lvl="0" indent="0" algn="l" defTabSz="1066800">
                <a:lnSpc>
                  <a:spcPct val="100000"/>
                </a:lnSpc>
                <a:spcBef>
                  <a:spcPct val="0"/>
                </a:spcBef>
                <a:spcAft>
                  <a:spcPct val="35000"/>
                </a:spcAft>
                <a:buNone/>
              </a:pPr>
              <a:r>
                <a:rPr lang="en-US" sz="2400" kern="1200" dirty="0"/>
                <a:t>5 hours collegiate contractual time in each 35-hour working week.</a:t>
              </a:r>
            </a:p>
          </p:txBody>
        </p:sp>
      </p:grpSp>
    </p:spTree>
    <p:extLst>
      <p:ext uri="{BB962C8B-B14F-4D97-AF65-F5344CB8AC3E}">
        <p14:creationId xmlns:p14="http://schemas.microsoft.com/office/powerpoint/2010/main" val="160581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CE3E"/>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E875BA-00B4-5F8A-9BD0-87632499DC4C}"/>
              </a:ext>
            </a:extLst>
          </p:cNvPr>
          <p:cNvSpPr txBox="1">
            <a:spLocks noRot="1" noChangeArrowheads="1"/>
          </p:cNvSpPr>
          <p:nvPr/>
        </p:nvSpPr>
        <p:spPr>
          <a:xfrm>
            <a:off x="579185" y="733144"/>
            <a:ext cx="7985629" cy="744766"/>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dirty="0">
                <a:solidFill>
                  <a:srgbClr val="BB2943"/>
                </a:solidFill>
                <a:latin typeface="Franklin Gothic Demi" panose="020B0703020102020204" pitchFamily="34" charset="0"/>
              </a:rPr>
              <a:t>WTA Preparation – General Review</a:t>
            </a:r>
          </a:p>
        </p:txBody>
      </p:sp>
      <p:grpSp>
        <p:nvGrpSpPr>
          <p:cNvPr id="3" name="Group 2">
            <a:extLst>
              <a:ext uri="{FF2B5EF4-FFF2-40B4-BE49-F238E27FC236}">
                <a16:creationId xmlns:a16="http://schemas.microsoft.com/office/drawing/2014/main" id="{828FEDCB-CD6F-2BD2-558C-C0665D408C89}"/>
              </a:ext>
            </a:extLst>
          </p:cNvPr>
          <p:cNvGrpSpPr/>
          <p:nvPr/>
        </p:nvGrpSpPr>
        <p:grpSpPr>
          <a:xfrm>
            <a:off x="617503" y="1977570"/>
            <a:ext cx="7404497" cy="1074060"/>
            <a:chOff x="0" y="209885"/>
            <a:chExt cx="7404497" cy="1074060"/>
          </a:xfrm>
        </p:grpSpPr>
        <p:sp>
          <p:nvSpPr>
            <p:cNvPr id="4" name="Rectangle: Rounded Corners 3">
              <a:extLst>
                <a:ext uri="{FF2B5EF4-FFF2-40B4-BE49-F238E27FC236}">
                  <a16:creationId xmlns:a16="http://schemas.microsoft.com/office/drawing/2014/main" id="{B7C5F71D-3283-C3D7-B2D2-9EA0D441F0B6}"/>
                </a:ext>
              </a:extLst>
            </p:cNvPr>
            <p:cNvSpPr/>
            <p:nvPr/>
          </p:nvSpPr>
          <p:spPr>
            <a:xfrm>
              <a:off x="0" y="209885"/>
              <a:ext cx="7404497" cy="1074060"/>
            </a:xfrm>
            <a:prstGeom prst="roundRect">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5" name="Rectangle: Rounded Corners 4">
              <a:extLst>
                <a:ext uri="{FF2B5EF4-FFF2-40B4-BE49-F238E27FC236}">
                  <a16:creationId xmlns:a16="http://schemas.microsoft.com/office/drawing/2014/main" id="{22F274BB-B3CA-B7E7-AD58-F457B7187A05}"/>
                </a:ext>
              </a:extLst>
            </p:cNvPr>
            <p:cNvSpPr txBox="1"/>
            <p:nvPr/>
          </p:nvSpPr>
          <p:spPr>
            <a:xfrm>
              <a:off x="52431" y="262316"/>
              <a:ext cx="7299635" cy="96919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Review - What didn’t work last year? What needs to change? </a:t>
              </a:r>
            </a:p>
          </p:txBody>
        </p:sp>
      </p:grpSp>
      <p:grpSp>
        <p:nvGrpSpPr>
          <p:cNvPr id="6" name="Group 5">
            <a:extLst>
              <a:ext uri="{FF2B5EF4-FFF2-40B4-BE49-F238E27FC236}">
                <a16:creationId xmlns:a16="http://schemas.microsoft.com/office/drawing/2014/main" id="{ABC9BBB3-225B-D851-E6F7-48E37657219B}"/>
              </a:ext>
            </a:extLst>
          </p:cNvPr>
          <p:cNvGrpSpPr/>
          <p:nvPr/>
        </p:nvGrpSpPr>
        <p:grpSpPr>
          <a:xfrm>
            <a:off x="617502" y="3514183"/>
            <a:ext cx="7404497" cy="1074060"/>
            <a:chOff x="0" y="1361705"/>
            <a:chExt cx="7404497" cy="1074060"/>
          </a:xfrm>
        </p:grpSpPr>
        <p:sp>
          <p:nvSpPr>
            <p:cNvPr id="7" name="Rectangle: Rounded Corners 6">
              <a:extLst>
                <a:ext uri="{FF2B5EF4-FFF2-40B4-BE49-F238E27FC236}">
                  <a16:creationId xmlns:a16="http://schemas.microsoft.com/office/drawing/2014/main" id="{E6ACD885-8FAC-B7FA-AFDB-362E7AF83442}"/>
                </a:ext>
              </a:extLst>
            </p:cNvPr>
            <p:cNvSpPr/>
            <p:nvPr/>
          </p:nvSpPr>
          <p:spPr>
            <a:xfrm>
              <a:off x="0" y="1361705"/>
              <a:ext cx="7404497" cy="1074060"/>
            </a:xfrm>
            <a:prstGeom prst="roundRect">
              <a:avLst/>
            </a:pr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8DA3F542-0DD0-D64F-1879-77637D9414CF}"/>
                </a:ext>
              </a:extLst>
            </p:cNvPr>
            <p:cNvSpPr txBox="1"/>
            <p:nvPr/>
          </p:nvSpPr>
          <p:spPr>
            <a:xfrm>
              <a:off x="52431" y="1414136"/>
              <a:ext cx="7299635" cy="96919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Discuss – members propose changes at branch meeting to address priorities and workload</a:t>
              </a:r>
            </a:p>
          </p:txBody>
        </p:sp>
      </p:grpSp>
      <p:grpSp>
        <p:nvGrpSpPr>
          <p:cNvPr id="9" name="Group 8">
            <a:extLst>
              <a:ext uri="{FF2B5EF4-FFF2-40B4-BE49-F238E27FC236}">
                <a16:creationId xmlns:a16="http://schemas.microsoft.com/office/drawing/2014/main" id="{EA50F8F0-0A2C-228A-2DEC-AA30D4E04F1A}"/>
              </a:ext>
            </a:extLst>
          </p:cNvPr>
          <p:cNvGrpSpPr/>
          <p:nvPr/>
        </p:nvGrpSpPr>
        <p:grpSpPr>
          <a:xfrm>
            <a:off x="617502" y="5050796"/>
            <a:ext cx="7404497" cy="1074060"/>
            <a:chOff x="-304679" y="2229747"/>
            <a:chExt cx="7404497" cy="1074060"/>
          </a:xfrm>
        </p:grpSpPr>
        <p:sp>
          <p:nvSpPr>
            <p:cNvPr id="10" name="Rectangle: Rounded Corners 9">
              <a:extLst>
                <a:ext uri="{FF2B5EF4-FFF2-40B4-BE49-F238E27FC236}">
                  <a16:creationId xmlns:a16="http://schemas.microsoft.com/office/drawing/2014/main" id="{76424692-EBBC-0B76-D6BF-B717E5E6BC73}"/>
                </a:ext>
              </a:extLst>
            </p:cNvPr>
            <p:cNvSpPr/>
            <p:nvPr/>
          </p:nvSpPr>
          <p:spPr>
            <a:xfrm>
              <a:off x="-304679" y="2229747"/>
              <a:ext cx="7404497" cy="1074060"/>
            </a:xfrm>
            <a:prstGeom prst="roundRect">
              <a:avLst/>
            </a:pr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dirty="0"/>
            </a:p>
          </p:txBody>
        </p:sp>
        <p:sp>
          <p:nvSpPr>
            <p:cNvPr id="11" name="Rectangle: Rounded Corners 4">
              <a:extLst>
                <a:ext uri="{FF2B5EF4-FFF2-40B4-BE49-F238E27FC236}">
                  <a16:creationId xmlns:a16="http://schemas.microsoft.com/office/drawing/2014/main" id="{6E21675E-1974-8B96-0A52-6E6A8A2C7F33}"/>
                </a:ext>
              </a:extLst>
            </p:cNvPr>
            <p:cNvSpPr txBox="1"/>
            <p:nvPr/>
          </p:nvSpPr>
          <p:spPr>
            <a:xfrm>
              <a:off x="-252249" y="2282178"/>
              <a:ext cx="7299635" cy="96919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Decide – Branch meeting decides proposals for SNC negotiation with HT</a:t>
              </a:r>
            </a:p>
          </p:txBody>
        </p:sp>
      </p:grpSp>
    </p:spTree>
    <p:extLst>
      <p:ext uri="{BB962C8B-B14F-4D97-AF65-F5344CB8AC3E}">
        <p14:creationId xmlns:p14="http://schemas.microsoft.com/office/powerpoint/2010/main" val="96771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6F23-3275-9D2C-4854-97C3EE4FB939}"/>
              </a:ext>
            </a:extLst>
          </p:cNvPr>
          <p:cNvSpPr txBox="1">
            <a:spLocks/>
          </p:cNvSpPr>
          <p:nvPr/>
        </p:nvSpPr>
        <p:spPr>
          <a:xfrm>
            <a:off x="695943" y="832224"/>
            <a:ext cx="7886700" cy="8224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BB2943"/>
                </a:solidFill>
                <a:latin typeface="Franklin Gothic Demi" panose="020B0703020102020204" pitchFamily="34" charset="0"/>
              </a:rPr>
              <a:t>School Negotiating Group </a:t>
            </a:r>
          </a:p>
        </p:txBody>
      </p:sp>
      <p:sp>
        <p:nvSpPr>
          <p:cNvPr id="3" name="Content Placeholder 2">
            <a:extLst>
              <a:ext uri="{FF2B5EF4-FFF2-40B4-BE49-F238E27FC236}">
                <a16:creationId xmlns:a16="http://schemas.microsoft.com/office/drawing/2014/main" id="{C94CAB47-B594-59DD-D23B-2BD8E121CE03}"/>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rgbClr val="000000"/>
              </a:solidFill>
              <a:latin typeface="+mj-lt"/>
            </a:endParaRPr>
          </a:p>
          <a:p>
            <a:pPr>
              <a:lnSpc>
                <a:spcPct val="100000"/>
              </a:lnSpc>
            </a:pPr>
            <a:r>
              <a:rPr lang="en-GB" sz="2400" dirty="0">
                <a:solidFill>
                  <a:srgbClr val="252525"/>
                </a:solidFill>
                <a:latin typeface="Franklin Gothic Book" panose="020B0503020102020204" pitchFamily="34" charset="0"/>
              </a:rPr>
              <a:t>Please refer to your LNCT Agreement or LA Secretary for good practice within your LA </a:t>
            </a:r>
            <a:br>
              <a:rPr lang="en-GB" sz="2400" dirty="0">
                <a:solidFill>
                  <a:srgbClr val="252525"/>
                </a:solidFill>
                <a:latin typeface="Franklin Gothic Book" panose="020B0503020102020204" pitchFamily="34" charset="0"/>
              </a:rPr>
            </a:br>
            <a:endParaRPr lang="en-GB" sz="1200" dirty="0">
              <a:solidFill>
                <a:srgbClr val="252525"/>
              </a:solidFill>
              <a:latin typeface="Franklin Gothic Book" panose="020B0503020102020204" pitchFamily="34" charset="0"/>
            </a:endParaRPr>
          </a:p>
          <a:p>
            <a:pPr>
              <a:lnSpc>
                <a:spcPct val="100000"/>
              </a:lnSpc>
            </a:pPr>
            <a:r>
              <a:rPr lang="en-GB" sz="2400" dirty="0">
                <a:solidFill>
                  <a:srgbClr val="000000"/>
                </a:solidFill>
                <a:latin typeface="Franklin Gothic Book" panose="020B0503020102020204" pitchFamily="34" charset="0"/>
              </a:rPr>
              <a:t>Teachers’ Side –largest union in establishment nominates their Convenor</a:t>
            </a:r>
            <a:br>
              <a:rPr lang="en-GB" sz="2400" dirty="0">
                <a:solidFill>
                  <a:srgbClr val="000000"/>
                </a:solidFill>
                <a:latin typeface="Franklin Gothic Book" panose="020B0503020102020204" pitchFamily="34" charset="0"/>
              </a:rPr>
            </a:br>
            <a:endParaRPr lang="en-GB" sz="1200" dirty="0">
              <a:solidFill>
                <a:srgbClr val="000000"/>
              </a:solidFill>
              <a:latin typeface="Franklin Gothic Book" panose="020B0503020102020204" pitchFamily="34" charset="0"/>
            </a:endParaRPr>
          </a:p>
          <a:p>
            <a:pPr>
              <a:lnSpc>
                <a:spcPct val="100000"/>
              </a:lnSpc>
            </a:pPr>
            <a:r>
              <a:rPr lang="en-GB" sz="2400" dirty="0">
                <a:solidFill>
                  <a:srgbClr val="000000"/>
                </a:solidFill>
                <a:latin typeface="Franklin Gothic Book" panose="020B0503020102020204" pitchFamily="34" charset="0"/>
              </a:rPr>
              <a:t>Teachers’ side should reflect balance of union membership</a:t>
            </a:r>
            <a:br>
              <a:rPr lang="en-GB" sz="2400" dirty="0">
                <a:solidFill>
                  <a:srgbClr val="000000"/>
                </a:solidFill>
                <a:latin typeface="Franklin Gothic Book" panose="020B0503020102020204" pitchFamily="34" charset="0"/>
              </a:rPr>
            </a:br>
            <a:endParaRPr lang="en-GB" sz="1200" dirty="0">
              <a:solidFill>
                <a:srgbClr val="000000"/>
              </a:solidFill>
              <a:latin typeface="Franklin Gothic Book" panose="020B0503020102020204" pitchFamily="34" charset="0"/>
            </a:endParaRPr>
          </a:p>
          <a:p>
            <a:pPr>
              <a:lnSpc>
                <a:spcPct val="100000"/>
              </a:lnSpc>
            </a:pPr>
            <a:r>
              <a:rPr lang="en-GB" sz="2400" dirty="0">
                <a:solidFill>
                  <a:srgbClr val="000000"/>
                </a:solidFill>
                <a:latin typeface="Franklin Gothic Book" panose="020B0503020102020204" pitchFamily="34" charset="0"/>
              </a:rPr>
              <a:t>A draft WTA Agreement should be put to the Branch for approval</a:t>
            </a:r>
          </a:p>
          <a:p>
            <a:endParaRPr lang="en-GB" dirty="0"/>
          </a:p>
        </p:txBody>
      </p:sp>
    </p:spTree>
    <p:extLst>
      <p:ext uri="{BB962C8B-B14F-4D97-AF65-F5344CB8AC3E}">
        <p14:creationId xmlns:p14="http://schemas.microsoft.com/office/powerpoint/2010/main" val="8746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DADC-B02D-3D29-8BF8-9877F41D6D08}"/>
              </a:ext>
            </a:extLst>
          </p:cNvPr>
          <p:cNvSpPr txBox="1">
            <a:spLocks/>
          </p:cNvSpPr>
          <p:nvPr/>
        </p:nvSpPr>
        <p:spPr>
          <a:xfrm>
            <a:off x="707820" y="551178"/>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BB2943"/>
                </a:solidFill>
                <a:latin typeface="Franklin Gothic Demi" panose="020B0703020102020204" pitchFamily="34" charset="0"/>
              </a:rPr>
              <a:t>EIS School Branch Committee: WTA Preparation</a:t>
            </a:r>
          </a:p>
        </p:txBody>
      </p:sp>
      <p:sp>
        <p:nvSpPr>
          <p:cNvPr id="3" name="Content Placeholder 2">
            <a:extLst>
              <a:ext uri="{FF2B5EF4-FFF2-40B4-BE49-F238E27FC236}">
                <a16:creationId xmlns:a16="http://schemas.microsoft.com/office/drawing/2014/main" id="{6E9399EC-F552-135A-A2FD-12115083776A}"/>
              </a:ext>
            </a:extLst>
          </p:cNvPr>
          <p:cNvSpPr txBox="1">
            <a:spLocks/>
          </p:cNvSpPr>
          <p:nvPr/>
        </p:nvSpPr>
        <p:spPr>
          <a:xfrm>
            <a:off x="655370" y="1999445"/>
            <a:ext cx="7404653" cy="453995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solidFill>
                  <a:srgbClr val="252525"/>
                </a:solidFill>
                <a:latin typeface="Franklin Gothic Book" panose="020B0503020102020204" pitchFamily="34" charset="0"/>
              </a:rPr>
              <a:t>Never just agree to last year's WTA.</a:t>
            </a:r>
          </a:p>
          <a:p>
            <a:r>
              <a:rPr lang="en-GB" sz="2600" dirty="0">
                <a:solidFill>
                  <a:srgbClr val="252525"/>
                </a:solidFill>
                <a:latin typeface="Franklin Gothic Book" panose="020B0503020102020204" pitchFamily="34" charset="0"/>
              </a:rPr>
              <a:t>Professional Audit –</a:t>
            </a:r>
            <a:r>
              <a:rPr lang="en-GB" sz="2600" dirty="0">
                <a:solidFill>
                  <a:srgbClr val="252525"/>
                </a:solidFill>
                <a:latin typeface="Franklin Gothic Demi" panose="020B0703020102020204" pitchFamily="34" charset="0"/>
              </a:rPr>
              <a:t>Evidence-based</a:t>
            </a:r>
            <a:r>
              <a:rPr lang="en-GB" sz="2600" b="1" dirty="0">
                <a:solidFill>
                  <a:srgbClr val="252525"/>
                </a:solidFill>
                <a:latin typeface="Franklin Gothic Book" panose="020B0503020102020204" pitchFamily="34" charset="0"/>
              </a:rPr>
              <a:t> </a:t>
            </a:r>
            <a:r>
              <a:rPr lang="en-GB" sz="2600" dirty="0">
                <a:solidFill>
                  <a:srgbClr val="252525"/>
                </a:solidFill>
                <a:latin typeface="Franklin Gothic Book" panose="020B0503020102020204" pitchFamily="34" charset="0"/>
              </a:rPr>
              <a:t>assessment of time taken by teachers to complete each collegiate activity in the year –use a spreadsheet or pro-forma to ask/survey members (individual, stage or dept returns).</a:t>
            </a:r>
          </a:p>
          <a:p>
            <a:r>
              <a:rPr lang="en-GB" sz="2600" dirty="0">
                <a:solidFill>
                  <a:srgbClr val="252525"/>
                </a:solidFill>
                <a:latin typeface="Franklin Gothic Book" panose="020B0503020102020204" pitchFamily="34" charset="0"/>
              </a:rPr>
              <a:t> Outcome returns from Professional Audit used by EIS Branch to decide time demand for each activity.</a:t>
            </a:r>
            <a:endParaRPr lang="en-GB" sz="2600" dirty="0">
              <a:solidFill>
                <a:srgbClr val="000000"/>
              </a:solidFill>
              <a:latin typeface="Franklin Gothic Book" panose="020B0503020102020204" pitchFamily="34" charset="0"/>
            </a:endParaRPr>
          </a:p>
          <a:p>
            <a:r>
              <a:rPr lang="en-GB" sz="2600" dirty="0">
                <a:solidFill>
                  <a:srgbClr val="252525"/>
                </a:solidFill>
                <a:latin typeface="Franklin Gothic Book" panose="020B0503020102020204" pitchFamily="34" charset="0"/>
              </a:rPr>
              <a:t> Present stress point issues (transition, GIRFEC, ASN etc) with narrative proposals particularly when indicative time allocations do not meet the needs of specific teachers.</a:t>
            </a:r>
          </a:p>
          <a:p>
            <a:endParaRPr lang="en-GB" sz="2400" dirty="0">
              <a:solidFill>
                <a:srgbClr val="252525"/>
              </a:solidFill>
              <a:latin typeface="Century Gothic" panose="020B0502020202020204" pitchFamily="34" charset="0"/>
            </a:endParaRPr>
          </a:p>
          <a:p>
            <a:endParaRPr lang="en-GB" dirty="0"/>
          </a:p>
        </p:txBody>
      </p:sp>
    </p:spTree>
    <p:extLst>
      <p:ext uri="{BB962C8B-B14F-4D97-AF65-F5344CB8AC3E}">
        <p14:creationId xmlns:p14="http://schemas.microsoft.com/office/powerpoint/2010/main" val="341598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CE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5A43-9BB6-31F7-3026-0A3172853B3B}"/>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BB2943"/>
                </a:solidFill>
                <a:latin typeface="Franklin Gothic Demi" panose="020B0703020102020204" pitchFamily="34" charset="0"/>
              </a:rPr>
              <a:t>Process</a:t>
            </a:r>
          </a:p>
        </p:txBody>
      </p:sp>
      <p:sp>
        <p:nvSpPr>
          <p:cNvPr id="3" name="Rectangle: Rounded Corners 2">
            <a:extLst>
              <a:ext uri="{FF2B5EF4-FFF2-40B4-BE49-F238E27FC236}">
                <a16:creationId xmlns:a16="http://schemas.microsoft.com/office/drawing/2014/main" id="{F56C28BE-4F70-1FE9-71C9-FC8C7B2DCB42}"/>
              </a:ext>
            </a:extLst>
          </p:cNvPr>
          <p:cNvSpPr/>
          <p:nvPr/>
        </p:nvSpPr>
        <p:spPr>
          <a:xfrm>
            <a:off x="691951" y="1688007"/>
            <a:ext cx="7404497" cy="1216229"/>
          </a:xfrm>
          <a:prstGeom prst="roundRect">
            <a:avLst>
              <a:gd name="adj" fmla="val 10000"/>
            </a:avLst>
          </a:prstGeom>
          <a:solidFill>
            <a:srgbClr val="00AFAA"/>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4" name="Rectangle 3" descr="Meeting">
            <a:extLst>
              <a:ext uri="{FF2B5EF4-FFF2-40B4-BE49-F238E27FC236}">
                <a16:creationId xmlns:a16="http://schemas.microsoft.com/office/drawing/2014/main" id="{6A0BC21E-B951-042D-F047-B1F6FBFD10B5}"/>
              </a:ext>
            </a:extLst>
          </p:cNvPr>
          <p:cNvSpPr/>
          <p:nvPr/>
        </p:nvSpPr>
        <p:spPr>
          <a:xfrm>
            <a:off x="1059860" y="1964340"/>
            <a:ext cx="669580" cy="66892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5" name="Group 4">
            <a:extLst>
              <a:ext uri="{FF2B5EF4-FFF2-40B4-BE49-F238E27FC236}">
                <a16:creationId xmlns:a16="http://schemas.microsoft.com/office/drawing/2014/main" id="{88524610-9153-CF47-37B9-C98627E05AC0}"/>
              </a:ext>
            </a:extLst>
          </p:cNvPr>
          <p:cNvGrpSpPr/>
          <p:nvPr/>
        </p:nvGrpSpPr>
        <p:grpSpPr>
          <a:xfrm>
            <a:off x="2097349" y="1690689"/>
            <a:ext cx="5977454" cy="1254236"/>
            <a:chOff x="1405398" y="2682"/>
            <a:chExt cx="5977454" cy="1254236"/>
          </a:xfrm>
        </p:grpSpPr>
        <p:sp>
          <p:nvSpPr>
            <p:cNvPr id="16" name="Rectangle 15">
              <a:extLst>
                <a:ext uri="{FF2B5EF4-FFF2-40B4-BE49-F238E27FC236}">
                  <a16:creationId xmlns:a16="http://schemas.microsoft.com/office/drawing/2014/main" id="{1F9E1968-19D9-6A80-6C7C-0AD6CCBD18F6}"/>
                </a:ext>
              </a:extLst>
            </p:cNvPr>
            <p:cNvSpPr/>
            <p:nvPr/>
          </p:nvSpPr>
          <p:spPr>
            <a:xfrm>
              <a:off x="1405398" y="2682"/>
              <a:ext cx="5977454" cy="12542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7" name="TextBox 16">
              <a:extLst>
                <a:ext uri="{FF2B5EF4-FFF2-40B4-BE49-F238E27FC236}">
                  <a16:creationId xmlns:a16="http://schemas.microsoft.com/office/drawing/2014/main" id="{ED397AD9-212C-826B-8258-87DA99AA067C}"/>
                </a:ext>
              </a:extLst>
            </p:cNvPr>
            <p:cNvSpPr txBox="1"/>
            <p:nvPr/>
          </p:nvSpPr>
          <p:spPr>
            <a:xfrm>
              <a:off x="1405398" y="2682"/>
              <a:ext cx="5977454" cy="1254236"/>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32740" tIns="132740" rIns="132740" bIns="132740" numCol="1" spcCol="1270" anchor="ctr" anchorCtr="0">
              <a:noAutofit/>
            </a:bodyPr>
            <a:lstStyle/>
            <a:p>
              <a:pPr marL="0" lvl="0" indent="0" algn="l" defTabSz="711200">
                <a:lnSpc>
                  <a:spcPct val="100000"/>
                </a:lnSpc>
                <a:spcBef>
                  <a:spcPct val="0"/>
                </a:spcBef>
                <a:spcAft>
                  <a:spcPct val="35000"/>
                </a:spcAft>
                <a:buNone/>
              </a:pPr>
              <a:r>
                <a:rPr lang="en-GB" sz="1600" kern="1200" dirty="0"/>
                <a:t>Every school should have a School Negotiating Group/Committee.</a:t>
              </a:r>
              <a:endParaRPr lang="en-US" sz="1600" kern="1200" dirty="0"/>
            </a:p>
          </p:txBody>
        </p:sp>
      </p:grpSp>
      <p:sp>
        <p:nvSpPr>
          <p:cNvPr id="6" name="Rectangle: Rounded Corners 5">
            <a:extLst>
              <a:ext uri="{FF2B5EF4-FFF2-40B4-BE49-F238E27FC236}">
                <a16:creationId xmlns:a16="http://schemas.microsoft.com/office/drawing/2014/main" id="{DC2FFAFC-8687-1B43-4B7A-630D8888A3DA}"/>
              </a:ext>
            </a:extLst>
          </p:cNvPr>
          <p:cNvSpPr/>
          <p:nvPr/>
        </p:nvSpPr>
        <p:spPr>
          <a:xfrm>
            <a:off x="691951" y="3258484"/>
            <a:ext cx="7404497" cy="1216229"/>
          </a:xfrm>
          <a:prstGeom prst="roundRect">
            <a:avLst>
              <a:gd name="adj" fmla="val 10000"/>
            </a:avLst>
          </a:prstGeom>
          <a:solidFill>
            <a:srgbClr val="BB2943"/>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7" name="Rectangle 6" descr="Diploma Roll">
            <a:extLst>
              <a:ext uri="{FF2B5EF4-FFF2-40B4-BE49-F238E27FC236}">
                <a16:creationId xmlns:a16="http://schemas.microsoft.com/office/drawing/2014/main" id="{E2162BD7-2D49-C3F3-1ABF-03A1B511B0B2}"/>
              </a:ext>
            </a:extLst>
          </p:cNvPr>
          <p:cNvSpPr/>
          <p:nvPr/>
        </p:nvSpPr>
        <p:spPr>
          <a:xfrm>
            <a:off x="1059860" y="3532136"/>
            <a:ext cx="669580" cy="66892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8" name="Group 7">
            <a:extLst>
              <a:ext uri="{FF2B5EF4-FFF2-40B4-BE49-F238E27FC236}">
                <a16:creationId xmlns:a16="http://schemas.microsoft.com/office/drawing/2014/main" id="{C6A4E3B2-1574-5E77-9A92-AA600010FB27}"/>
              </a:ext>
            </a:extLst>
          </p:cNvPr>
          <p:cNvGrpSpPr/>
          <p:nvPr/>
        </p:nvGrpSpPr>
        <p:grpSpPr>
          <a:xfrm>
            <a:off x="2097349" y="3258484"/>
            <a:ext cx="5977454" cy="1254236"/>
            <a:chOff x="1405398" y="1570477"/>
            <a:chExt cx="5977454" cy="1254236"/>
          </a:xfrm>
        </p:grpSpPr>
        <p:sp>
          <p:nvSpPr>
            <p:cNvPr id="14" name="Rectangle 13">
              <a:extLst>
                <a:ext uri="{FF2B5EF4-FFF2-40B4-BE49-F238E27FC236}">
                  <a16:creationId xmlns:a16="http://schemas.microsoft.com/office/drawing/2014/main" id="{FC990762-A3C0-ACC3-DBAC-53E8C3C69990}"/>
                </a:ext>
              </a:extLst>
            </p:cNvPr>
            <p:cNvSpPr/>
            <p:nvPr/>
          </p:nvSpPr>
          <p:spPr>
            <a:xfrm>
              <a:off x="1405398" y="1570477"/>
              <a:ext cx="5977454" cy="12542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5" name="TextBox 14">
              <a:extLst>
                <a:ext uri="{FF2B5EF4-FFF2-40B4-BE49-F238E27FC236}">
                  <a16:creationId xmlns:a16="http://schemas.microsoft.com/office/drawing/2014/main" id="{1C45DC86-4EC8-4FF2-000F-6CE1D559834F}"/>
                </a:ext>
              </a:extLst>
            </p:cNvPr>
            <p:cNvSpPr txBox="1"/>
            <p:nvPr/>
          </p:nvSpPr>
          <p:spPr>
            <a:xfrm>
              <a:off x="1405398" y="1570477"/>
              <a:ext cx="5977454" cy="1254236"/>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32740" tIns="132740" rIns="132740" bIns="132740" numCol="1" spcCol="1270" anchor="ctr" anchorCtr="0">
              <a:noAutofit/>
            </a:bodyPr>
            <a:lstStyle/>
            <a:p>
              <a:pPr marL="0" lvl="0" indent="0" algn="l" defTabSz="711200">
                <a:lnSpc>
                  <a:spcPct val="100000"/>
                </a:lnSpc>
                <a:spcBef>
                  <a:spcPct val="0"/>
                </a:spcBef>
                <a:spcAft>
                  <a:spcPct val="35000"/>
                </a:spcAft>
                <a:buNone/>
              </a:pPr>
              <a:r>
                <a:rPr lang="en-US" sz="1600" kern="1200" dirty="0"/>
                <a:t>An audit of the WTA should be carried out annually- This is an evidence-based assessment of time taken to complete each collegiate activity in the year. This audit can be completed  individually, as a branch or as a department/faculty.</a:t>
              </a:r>
            </a:p>
          </p:txBody>
        </p:sp>
      </p:grpSp>
      <p:sp>
        <p:nvSpPr>
          <p:cNvPr id="9" name="Rectangle: Rounded Corners 8">
            <a:extLst>
              <a:ext uri="{FF2B5EF4-FFF2-40B4-BE49-F238E27FC236}">
                <a16:creationId xmlns:a16="http://schemas.microsoft.com/office/drawing/2014/main" id="{22A9F0C1-B923-448D-1548-BFB498E7B2C5}"/>
              </a:ext>
            </a:extLst>
          </p:cNvPr>
          <p:cNvSpPr/>
          <p:nvPr/>
        </p:nvSpPr>
        <p:spPr>
          <a:xfrm>
            <a:off x="691951" y="4826280"/>
            <a:ext cx="7404497" cy="1216229"/>
          </a:xfrm>
          <a:prstGeom prst="roundRect">
            <a:avLst>
              <a:gd name="adj" fmla="val 10000"/>
            </a:avLst>
          </a:prstGeom>
          <a:solidFill>
            <a:srgbClr val="425CC7"/>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10" name="Rectangle 9" descr="Decision chart">
            <a:extLst>
              <a:ext uri="{FF2B5EF4-FFF2-40B4-BE49-F238E27FC236}">
                <a16:creationId xmlns:a16="http://schemas.microsoft.com/office/drawing/2014/main" id="{6D2EE65C-9907-0507-5BC7-13A746032BB9}"/>
              </a:ext>
            </a:extLst>
          </p:cNvPr>
          <p:cNvSpPr/>
          <p:nvPr/>
        </p:nvSpPr>
        <p:spPr>
          <a:xfrm>
            <a:off x="1059860" y="5099931"/>
            <a:ext cx="669580" cy="66892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a:extLst>
              <a:ext uri="{FF2B5EF4-FFF2-40B4-BE49-F238E27FC236}">
                <a16:creationId xmlns:a16="http://schemas.microsoft.com/office/drawing/2014/main" id="{8245C328-6B8B-CB32-0FE1-A36ED972186D}"/>
              </a:ext>
            </a:extLst>
          </p:cNvPr>
          <p:cNvGrpSpPr/>
          <p:nvPr/>
        </p:nvGrpSpPr>
        <p:grpSpPr>
          <a:xfrm>
            <a:off x="2097349" y="4826280"/>
            <a:ext cx="5977454" cy="1254236"/>
            <a:chOff x="1405398" y="3138273"/>
            <a:chExt cx="5977454" cy="1254236"/>
          </a:xfrm>
        </p:grpSpPr>
        <p:sp>
          <p:nvSpPr>
            <p:cNvPr id="12" name="Rectangle 11">
              <a:extLst>
                <a:ext uri="{FF2B5EF4-FFF2-40B4-BE49-F238E27FC236}">
                  <a16:creationId xmlns:a16="http://schemas.microsoft.com/office/drawing/2014/main" id="{52F93254-DC99-C5DB-57DB-8C1FBFB129E2}"/>
                </a:ext>
              </a:extLst>
            </p:cNvPr>
            <p:cNvSpPr/>
            <p:nvPr/>
          </p:nvSpPr>
          <p:spPr>
            <a:xfrm>
              <a:off x="1405398" y="3138273"/>
              <a:ext cx="5977454" cy="12542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TextBox 12">
              <a:extLst>
                <a:ext uri="{FF2B5EF4-FFF2-40B4-BE49-F238E27FC236}">
                  <a16:creationId xmlns:a16="http://schemas.microsoft.com/office/drawing/2014/main" id="{091435ED-6957-17F5-8964-AF5577432301}"/>
                </a:ext>
              </a:extLst>
            </p:cNvPr>
            <p:cNvSpPr txBox="1"/>
            <p:nvPr/>
          </p:nvSpPr>
          <p:spPr>
            <a:xfrm>
              <a:off x="1405398" y="3138273"/>
              <a:ext cx="5977454" cy="1254236"/>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32740" tIns="132740" rIns="132740" bIns="132740" numCol="1" spcCol="1270" anchor="ctr" anchorCtr="0">
              <a:noAutofit/>
            </a:bodyPr>
            <a:lstStyle/>
            <a:p>
              <a:pPr marL="0" lvl="0" indent="0" algn="l" defTabSz="711200">
                <a:lnSpc>
                  <a:spcPct val="100000"/>
                </a:lnSpc>
                <a:spcBef>
                  <a:spcPct val="0"/>
                </a:spcBef>
                <a:spcAft>
                  <a:spcPct val="35000"/>
                </a:spcAft>
                <a:buNone/>
              </a:pPr>
              <a:r>
                <a:rPr lang="en-US" sz="1600" kern="1200" dirty="0"/>
                <a:t>The audit of last year’s WTA should be used to allocate indicative times for statutory duties - parents’ meetings, report/records, assessment, etc.</a:t>
              </a:r>
            </a:p>
          </p:txBody>
        </p:sp>
      </p:grpSp>
    </p:spTree>
    <p:extLst>
      <p:ext uri="{BB962C8B-B14F-4D97-AF65-F5344CB8AC3E}">
        <p14:creationId xmlns:p14="http://schemas.microsoft.com/office/powerpoint/2010/main" val="219003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1592C-BAFD-8CE6-5379-9BBAC4C5ADFD}"/>
              </a:ext>
            </a:extLst>
          </p:cNvPr>
          <p:cNvSpPr txBox="1">
            <a:spLocks/>
          </p:cNvSpPr>
          <p:nvPr/>
        </p:nvSpPr>
        <p:spPr>
          <a:xfrm>
            <a:off x="628650" y="563561"/>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BB2943"/>
                </a:solidFill>
                <a:latin typeface="Franklin Gothic Demi" panose="020B0703020102020204" pitchFamily="34" charset="0"/>
              </a:rPr>
              <a:t>The School Improvement Plan and Anything New</a:t>
            </a:r>
          </a:p>
        </p:txBody>
      </p:sp>
      <p:sp>
        <p:nvSpPr>
          <p:cNvPr id="3" name="Content Placeholder 2">
            <a:extLst>
              <a:ext uri="{FF2B5EF4-FFF2-40B4-BE49-F238E27FC236}">
                <a16:creationId xmlns:a16="http://schemas.microsoft.com/office/drawing/2014/main" id="{049EA23B-D26F-7810-A017-182512019E6F}"/>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rgbClr val="000000"/>
              </a:solidFill>
              <a:latin typeface="Wingdings" panose="05000000000000000000" pitchFamily="2" charset="2"/>
            </a:endParaRPr>
          </a:p>
          <a:p>
            <a:r>
              <a:rPr lang="en-GB" sz="2400" dirty="0">
                <a:solidFill>
                  <a:srgbClr val="252525"/>
                </a:solidFill>
                <a:latin typeface="Franklin Gothic Book" panose="020B0503020102020204" pitchFamily="34" charset="0"/>
              </a:rPr>
              <a:t>SIP priorities should be identified and time-costed in advance of negotiating WTA.</a:t>
            </a:r>
            <a:br>
              <a:rPr lang="en-GB" sz="2400" dirty="0">
                <a:solidFill>
                  <a:srgbClr val="252525"/>
                </a:solidFill>
                <a:latin typeface="Franklin Gothic Book" panose="020B0503020102020204" pitchFamily="34" charset="0"/>
              </a:rPr>
            </a:br>
            <a:endParaRPr lang="en-GB" sz="1200" dirty="0">
              <a:solidFill>
                <a:srgbClr val="252525"/>
              </a:solidFill>
              <a:latin typeface="Franklin Gothic Book" panose="020B0503020102020204" pitchFamily="34" charset="0"/>
            </a:endParaRPr>
          </a:p>
          <a:p>
            <a:r>
              <a:rPr lang="en-GB" sz="2400" dirty="0">
                <a:solidFill>
                  <a:srgbClr val="252525"/>
                </a:solidFill>
                <a:latin typeface="Franklin Gothic Book" panose="020B0503020102020204" pitchFamily="34" charset="0"/>
              </a:rPr>
              <a:t>If any new systems (IT, reporting etc) or courses/schemes of work are to be introduced, plan that these will take more time to embed.</a:t>
            </a:r>
            <a:br>
              <a:rPr lang="en-GB" sz="2400" dirty="0">
                <a:solidFill>
                  <a:srgbClr val="252525"/>
                </a:solidFill>
                <a:latin typeface="Franklin Gothic Book" panose="020B0503020102020204" pitchFamily="34" charset="0"/>
              </a:rPr>
            </a:br>
            <a:endParaRPr lang="en-GB" sz="1200" dirty="0">
              <a:solidFill>
                <a:srgbClr val="252525"/>
              </a:solidFill>
              <a:latin typeface="Franklin Gothic Book" panose="020B0503020102020204" pitchFamily="34" charset="0"/>
            </a:endParaRPr>
          </a:p>
          <a:p>
            <a:r>
              <a:rPr lang="en-GB" sz="2400" dirty="0">
                <a:solidFill>
                  <a:srgbClr val="252525"/>
                </a:solidFill>
                <a:latin typeface="Franklin Gothic Book" panose="020B0503020102020204" pitchFamily="34" charset="0"/>
              </a:rPr>
              <a:t>No new systems or course/schemes of work should be introduced throughout session; they will have to wait until the following session.</a:t>
            </a:r>
          </a:p>
          <a:p>
            <a:endParaRPr lang="en-GB" dirty="0"/>
          </a:p>
        </p:txBody>
      </p:sp>
    </p:spTree>
    <p:extLst>
      <p:ext uri="{BB962C8B-B14F-4D97-AF65-F5344CB8AC3E}">
        <p14:creationId xmlns:p14="http://schemas.microsoft.com/office/powerpoint/2010/main" val="85761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1EF2-DB79-9B6F-84D6-737F15138165}"/>
              </a:ext>
            </a:extLst>
          </p:cNvPr>
          <p:cNvSpPr txBox="1">
            <a:spLocks/>
          </p:cNvSpPr>
          <p:nvPr/>
        </p:nvSpPr>
        <p:spPr>
          <a:xfrm>
            <a:off x="772584" y="652992"/>
            <a:ext cx="7886700" cy="7482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BB2943"/>
                </a:solidFill>
                <a:latin typeface="Franklin Gothic Demi" panose="020B0703020102020204" pitchFamily="34" charset="0"/>
              </a:rPr>
              <a:t>WTA Calendar</a:t>
            </a:r>
          </a:p>
        </p:txBody>
      </p:sp>
      <p:sp>
        <p:nvSpPr>
          <p:cNvPr id="3" name="Content Placeholder 2">
            <a:extLst>
              <a:ext uri="{FF2B5EF4-FFF2-40B4-BE49-F238E27FC236}">
                <a16:creationId xmlns:a16="http://schemas.microsoft.com/office/drawing/2014/main" id="{CEE9B2F9-0B0E-0E1C-7976-7F5883058A9C}"/>
              </a:ext>
            </a:extLst>
          </p:cNvPr>
          <p:cNvSpPr txBox="1">
            <a:spLocks/>
          </p:cNvSpPr>
          <p:nvPr/>
        </p:nvSpPr>
        <p:spPr>
          <a:xfrm>
            <a:off x="802216" y="1641541"/>
            <a:ext cx="7404653" cy="439519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400" dirty="0">
                <a:solidFill>
                  <a:srgbClr val="252525"/>
                </a:solidFill>
                <a:latin typeface="Franklin Gothic Book" panose="020B0503020102020204" pitchFamily="34" charset="0"/>
              </a:rPr>
              <a:t>The Calendar </a:t>
            </a:r>
            <a:r>
              <a:rPr lang="en-GB" sz="2400" dirty="0">
                <a:solidFill>
                  <a:srgbClr val="252525"/>
                </a:solidFill>
                <a:latin typeface="Franklin Gothic Demi" panose="020B0703020102020204" pitchFamily="34" charset="0"/>
              </a:rPr>
              <a:t>must</a:t>
            </a:r>
            <a:r>
              <a:rPr lang="en-GB" sz="2400" b="1" dirty="0">
                <a:solidFill>
                  <a:srgbClr val="252525"/>
                </a:solidFill>
                <a:latin typeface="Franklin Gothic Book" panose="020B0503020102020204" pitchFamily="34" charset="0"/>
              </a:rPr>
              <a:t> </a:t>
            </a:r>
            <a:r>
              <a:rPr lang="en-GB" sz="2400" dirty="0">
                <a:solidFill>
                  <a:srgbClr val="252525"/>
                </a:solidFill>
                <a:latin typeface="Franklin Gothic Book" panose="020B0503020102020204" pitchFamily="34" charset="0"/>
              </a:rPr>
              <a:t>be completed alongside the WTA.</a:t>
            </a:r>
          </a:p>
          <a:p>
            <a:pPr>
              <a:spcAft>
                <a:spcPts val="600"/>
              </a:spcAft>
            </a:pPr>
            <a:r>
              <a:rPr lang="en-GB" sz="2400" dirty="0">
                <a:solidFill>
                  <a:srgbClr val="252525"/>
                </a:solidFill>
                <a:latin typeface="Franklin Gothic Book" panose="020B0503020102020204" pitchFamily="34" charset="0"/>
              </a:rPr>
              <a:t>Insert indicative times (max 5 hours per week) for statutory duties (parents’ meetings, reporting etc) and working backwards add other events into the WTA calendar. A spreadsheet can be useful to calculate hours.</a:t>
            </a:r>
          </a:p>
          <a:p>
            <a:pPr>
              <a:spcAft>
                <a:spcPts val="600"/>
              </a:spcAft>
            </a:pPr>
            <a:r>
              <a:rPr lang="en-GB" sz="2400" dirty="0">
                <a:solidFill>
                  <a:srgbClr val="252525"/>
                </a:solidFill>
                <a:latin typeface="Franklin Gothic Book" panose="020B0503020102020204" pitchFamily="34" charset="0"/>
              </a:rPr>
              <a:t>Make sure hours reflect time taken-preparation, reading, follow-up etc.</a:t>
            </a:r>
          </a:p>
          <a:p>
            <a:pPr>
              <a:spcAft>
                <a:spcPts val="600"/>
              </a:spcAft>
            </a:pPr>
            <a:r>
              <a:rPr lang="en-GB" sz="2400" dirty="0">
                <a:solidFill>
                  <a:srgbClr val="252525"/>
                </a:solidFill>
                <a:latin typeface="Franklin Gothic Book" panose="020B0503020102020204" pitchFamily="34" charset="0"/>
              </a:rPr>
              <a:t>Based upon </a:t>
            </a:r>
            <a:r>
              <a:rPr lang="en-GB" sz="2400" dirty="0">
                <a:solidFill>
                  <a:srgbClr val="252525"/>
                </a:solidFill>
                <a:latin typeface="Franklin Gothic Demi" panose="020B0703020102020204" pitchFamily="34" charset="0"/>
              </a:rPr>
              <a:t>learning and teaching </a:t>
            </a:r>
            <a:r>
              <a:rPr lang="en-GB" sz="2400" dirty="0">
                <a:solidFill>
                  <a:srgbClr val="252525"/>
                </a:solidFill>
                <a:latin typeface="Franklin Gothic Book" panose="020B0503020102020204" pitchFamily="34" charset="0"/>
              </a:rPr>
              <a:t>needs, insert indicative times for SIP activities.</a:t>
            </a:r>
          </a:p>
          <a:p>
            <a:pPr>
              <a:spcAft>
                <a:spcPts val="600"/>
              </a:spcAft>
            </a:pPr>
            <a:r>
              <a:rPr lang="en-GB" sz="2400" dirty="0">
                <a:solidFill>
                  <a:srgbClr val="252525"/>
                </a:solidFill>
                <a:latin typeface="Franklin Gothic Book" panose="020B0503020102020204" pitchFamily="34" charset="0"/>
              </a:rPr>
              <a:t>Review activities carried out last year and </a:t>
            </a:r>
            <a:r>
              <a:rPr lang="en-GB" sz="2400" dirty="0">
                <a:solidFill>
                  <a:srgbClr val="252525"/>
                </a:solidFill>
                <a:latin typeface="Franklin Gothic Demi" panose="020B0703020102020204" pitchFamily="34" charset="0"/>
              </a:rPr>
              <a:t>prioritise</a:t>
            </a:r>
            <a:r>
              <a:rPr lang="en-GB" sz="2400" b="1" dirty="0">
                <a:solidFill>
                  <a:srgbClr val="252525"/>
                </a:solidFill>
                <a:latin typeface="Franklin Gothic Book" panose="020B0503020102020204" pitchFamily="34" charset="0"/>
              </a:rPr>
              <a:t> </a:t>
            </a:r>
            <a:r>
              <a:rPr lang="en-GB" sz="2400" dirty="0">
                <a:solidFill>
                  <a:srgbClr val="252525"/>
                </a:solidFill>
                <a:latin typeface="Franklin Gothic Book" panose="020B0503020102020204" pitchFamily="34" charset="0"/>
              </a:rPr>
              <a:t>any time left.</a:t>
            </a:r>
          </a:p>
          <a:p>
            <a:endParaRPr lang="en-GB" dirty="0"/>
          </a:p>
        </p:txBody>
      </p:sp>
    </p:spTree>
    <p:extLst>
      <p:ext uri="{BB962C8B-B14F-4D97-AF65-F5344CB8AC3E}">
        <p14:creationId xmlns:p14="http://schemas.microsoft.com/office/powerpoint/2010/main" val="210673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B964-82A7-E0C6-C750-81CC52C43224}"/>
              </a:ext>
            </a:extLst>
          </p:cNvPr>
          <p:cNvSpPr txBox="1">
            <a:spLocks/>
          </p:cNvSpPr>
          <p:nvPr/>
        </p:nvSpPr>
        <p:spPr>
          <a:xfrm>
            <a:off x="666750" y="500062"/>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BB2943"/>
                </a:solidFill>
                <a:latin typeface="Franklin Gothic Demi" panose="020B0703020102020204" pitchFamily="34" charset="0"/>
              </a:rPr>
              <a:t>Developing Issues and Remodelling</a:t>
            </a:r>
          </a:p>
        </p:txBody>
      </p:sp>
      <p:sp>
        <p:nvSpPr>
          <p:cNvPr id="3" name="Content Placeholder 2">
            <a:extLst>
              <a:ext uri="{FF2B5EF4-FFF2-40B4-BE49-F238E27FC236}">
                <a16:creationId xmlns:a16="http://schemas.microsoft.com/office/drawing/2014/main" id="{3236DB3B-4D1A-F558-83A5-147378B2C45C}"/>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rgbClr val="000000"/>
              </a:solidFill>
              <a:latin typeface="Wingdings" panose="05000000000000000000" pitchFamily="2" charset="2"/>
            </a:endParaRPr>
          </a:p>
          <a:p>
            <a:pPr>
              <a:spcAft>
                <a:spcPts val="1200"/>
              </a:spcAft>
            </a:pPr>
            <a:r>
              <a:rPr lang="en-GB" sz="2400" dirty="0">
                <a:solidFill>
                  <a:srgbClr val="252525"/>
                </a:solidFill>
                <a:latin typeface="Franklin Gothic Book" panose="020B0503020102020204" pitchFamily="34" charset="0"/>
              </a:rPr>
              <a:t>School Negotiating Committee/Group will need to “reschedule” parent’ meetings and other professional activities if need be.</a:t>
            </a:r>
          </a:p>
          <a:p>
            <a:pPr>
              <a:spcAft>
                <a:spcPts val="1200"/>
              </a:spcAft>
            </a:pPr>
            <a:r>
              <a:rPr lang="en-GB" sz="2400" dirty="0">
                <a:solidFill>
                  <a:srgbClr val="252525"/>
                </a:solidFill>
                <a:latin typeface="Franklin Gothic Book" panose="020B0503020102020204" pitchFamily="34" charset="0"/>
              </a:rPr>
              <a:t>Prioritisation will mean </a:t>
            </a:r>
            <a:r>
              <a:rPr lang="en-GB" sz="2400" dirty="0">
                <a:solidFill>
                  <a:srgbClr val="252525"/>
                </a:solidFill>
                <a:latin typeface="Franklin Gothic Demi" panose="020B0703020102020204" pitchFamily="34" charset="0"/>
              </a:rPr>
              <a:t>some activities cannot take place unless time is freed up</a:t>
            </a:r>
            <a:r>
              <a:rPr lang="en-GB" sz="2400" b="1" dirty="0">
                <a:solidFill>
                  <a:srgbClr val="252525"/>
                </a:solidFill>
                <a:latin typeface="Franklin Gothic Demi" panose="020B0703020102020204" pitchFamily="34" charset="0"/>
              </a:rPr>
              <a:t>.</a:t>
            </a:r>
          </a:p>
          <a:p>
            <a:endParaRPr lang="en-GB" dirty="0"/>
          </a:p>
        </p:txBody>
      </p:sp>
    </p:spTree>
    <p:extLst>
      <p:ext uri="{BB962C8B-B14F-4D97-AF65-F5344CB8AC3E}">
        <p14:creationId xmlns:p14="http://schemas.microsoft.com/office/powerpoint/2010/main" val="3989570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890600C-294B-1CD2-8848-1DDB5FF3C48D}"/>
              </a:ext>
            </a:extLst>
          </p:cNvPr>
          <p:cNvSpPr txBox="1">
            <a:spLocks noRot="1" noChangeArrowheads="1"/>
          </p:cNvSpPr>
          <p:nvPr/>
        </p:nvSpPr>
        <p:spPr>
          <a:xfrm>
            <a:off x="573616" y="640293"/>
            <a:ext cx="7886700" cy="854074"/>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solidFill>
                  <a:srgbClr val="BB2943"/>
                </a:solidFill>
                <a:latin typeface="Franklin Gothic Demi" panose="020B0703020102020204" pitchFamily="34" charset="0"/>
              </a:rPr>
              <a:t>Branch Decision Making</a:t>
            </a:r>
          </a:p>
        </p:txBody>
      </p:sp>
      <p:graphicFrame>
        <p:nvGraphicFramePr>
          <p:cNvPr id="5" name="Rectangle 3">
            <a:extLst>
              <a:ext uri="{FF2B5EF4-FFF2-40B4-BE49-F238E27FC236}">
                <a16:creationId xmlns:a16="http://schemas.microsoft.com/office/drawing/2014/main" id="{AFC04F87-1E22-7E81-9A0D-6A9EBC531136}"/>
              </a:ext>
            </a:extLst>
          </p:cNvPr>
          <p:cNvGraphicFramePr>
            <a:graphicFrameLocks/>
          </p:cNvGraphicFramePr>
          <p:nvPr>
            <p:extLst>
              <p:ext uri="{D42A27DB-BD31-4B8C-83A1-F6EECF244321}">
                <p14:modId xmlns:p14="http://schemas.microsoft.com/office/powerpoint/2010/main" val="572005265"/>
              </p:ext>
            </p:extLst>
          </p:nvPr>
        </p:nvGraphicFramePr>
        <p:xfrm>
          <a:off x="615950" y="1786297"/>
          <a:ext cx="7404497"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90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CE3E"/>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15A711-FF7B-D6AF-C050-027C75CA54F6}"/>
              </a:ext>
            </a:extLst>
          </p:cNvPr>
          <p:cNvSpPr txBox="1">
            <a:spLocks noRot="1" noChangeArrowheads="1"/>
          </p:cNvSpPr>
          <p:nvPr/>
        </p:nvSpPr>
        <p:spPr>
          <a:xfrm>
            <a:off x="857250" y="609600"/>
            <a:ext cx="7406640" cy="1356360"/>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solidFill>
                  <a:srgbClr val="BB2943"/>
                </a:solidFill>
                <a:latin typeface="Franklin Gothic Demi" panose="020B0703020102020204" pitchFamily="34" charset="0"/>
              </a:rPr>
              <a:t>What Happens Next? </a:t>
            </a:r>
          </a:p>
          <a:p>
            <a:pPr>
              <a:defRPr/>
            </a:pPr>
            <a:r>
              <a:rPr lang="en-US" dirty="0">
                <a:solidFill>
                  <a:srgbClr val="BB2943"/>
                </a:solidFill>
                <a:latin typeface="Franklin Gothic Demi" panose="020B0703020102020204" pitchFamily="34" charset="0"/>
              </a:rPr>
              <a:t>Failure to Agree </a:t>
            </a:r>
          </a:p>
        </p:txBody>
      </p:sp>
      <p:grpSp>
        <p:nvGrpSpPr>
          <p:cNvPr id="6" name="Group 5">
            <a:extLst>
              <a:ext uri="{FF2B5EF4-FFF2-40B4-BE49-F238E27FC236}">
                <a16:creationId xmlns:a16="http://schemas.microsoft.com/office/drawing/2014/main" id="{5483AFFC-ECDC-F386-56BE-A9529974EC3A}"/>
              </a:ext>
            </a:extLst>
          </p:cNvPr>
          <p:cNvGrpSpPr/>
          <p:nvPr/>
        </p:nvGrpSpPr>
        <p:grpSpPr>
          <a:xfrm>
            <a:off x="857250" y="2300241"/>
            <a:ext cx="7404497" cy="3794046"/>
            <a:chOff x="857250" y="2300241"/>
            <a:chExt cx="7404497" cy="3794046"/>
          </a:xfrm>
        </p:grpSpPr>
        <p:sp>
          <p:nvSpPr>
            <p:cNvPr id="7" name="Freeform: Shape 6">
              <a:extLst>
                <a:ext uri="{FF2B5EF4-FFF2-40B4-BE49-F238E27FC236}">
                  <a16:creationId xmlns:a16="http://schemas.microsoft.com/office/drawing/2014/main" id="{F813E450-E179-3766-44A9-EDFB6D542253}"/>
                </a:ext>
              </a:extLst>
            </p:cNvPr>
            <p:cNvSpPr/>
            <p:nvPr/>
          </p:nvSpPr>
          <p:spPr>
            <a:xfrm>
              <a:off x="857250" y="4590504"/>
              <a:ext cx="7404497" cy="1503783"/>
            </a:xfrm>
            <a:custGeom>
              <a:avLst/>
              <a:gdLst>
                <a:gd name="connsiteX0" fmla="*/ 0 w 7404497"/>
                <a:gd name="connsiteY0" fmla="*/ 0 h 1503783"/>
                <a:gd name="connsiteX1" fmla="*/ 7404497 w 7404497"/>
                <a:gd name="connsiteY1" fmla="*/ 0 h 1503783"/>
                <a:gd name="connsiteX2" fmla="*/ 7404497 w 7404497"/>
                <a:gd name="connsiteY2" fmla="*/ 1503783 h 1503783"/>
                <a:gd name="connsiteX3" fmla="*/ 0 w 7404497"/>
                <a:gd name="connsiteY3" fmla="*/ 1503783 h 1503783"/>
                <a:gd name="connsiteX4" fmla="*/ 0 w 7404497"/>
                <a:gd name="connsiteY4" fmla="*/ 0 h 150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4497" h="1503783">
                  <a:moveTo>
                    <a:pt x="0" y="0"/>
                  </a:moveTo>
                  <a:lnTo>
                    <a:pt x="7404497" y="0"/>
                  </a:lnTo>
                  <a:lnTo>
                    <a:pt x="7404497" y="1503783"/>
                  </a:lnTo>
                  <a:lnTo>
                    <a:pt x="0" y="1503783"/>
                  </a:lnTo>
                  <a:lnTo>
                    <a:pt x="0" y="0"/>
                  </a:lnTo>
                  <a:close/>
                </a:path>
              </a:pathLst>
            </a:custGeom>
            <a:solidFill>
              <a:srgbClr val="425CC7"/>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If you are unable to reach agreement, then the LNCT should be notified of a </a:t>
              </a:r>
              <a:r>
                <a:rPr lang="en-GB" sz="2100" b="1" kern="1200" dirty="0">
                  <a:solidFill>
                    <a:srgbClr val="F5CE3E"/>
                  </a:solidFill>
                </a:rPr>
                <a:t>failure to agree</a:t>
              </a:r>
              <a:r>
                <a:rPr lang="en-GB" sz="2100" kern="1200" dirty="0"/>
                <a:t>. School branches should contact their LA Secretary early in the negotiation process if this looks a likely outcome. </a:t>
              </a:r>
              <a:endParaRPr lang="en-US" sz="2100" kern="1200" dirty="0"/>
            </a:p>
          </p:txBody>
        </p:sp>
        <p:sp>
          <p:nvSpPr>
            <p:cNvPr id="8" name="Freeform: Shape 7">
              <a:extLst>
                <a:ext uri="{FF2B5EF4-FFF2-40B4-BE49-F238E27FC236}">
                  <a16:creationId xmlns:a16="http://schemas.microsoft.com/office/drawing/2014/main" id="{A13BB037-65A8-17D9-29F2-F4FF6C95C537}"/>
                </a:ext>
              </a:extLst>
            </p:cNvPr>
            <p:cNvSpPr/>
            <p:nvPr/>
          </p:nvSpPr>
          <p:spPr>
            <a:xfrm rot="21600000">
              <a:off x="857250" y="2300241"/>
              <a:ext cx="7404497" cy="2312820"/>
            </a:xfrm>
            <a:custGeom>
              <a:avLst/>
              <a:gdLst>
                <a:gd name="connsiteX0" fmla="*/ 0 w 7404497"/>
                <a:gd name="connsiteY0" fmla="*/ 810018 h 2312818"/>
                <a:gd name="connsiteX1" fmla="*/ 3413146 w 7404497"/>
                <a:gd name="connsiteY1" fmla="*/ 810018 h 2312818"/>
                <a:gd name="connsiteX2" fmla="*/ 3413146 w 7404497"/>
                <a:gd name="connsiteY2" fmla="*/ 578205 h 2312818"/>
                <a:gd name="connsiteX3" fmla="*/ 3124044 w 7404497"/>
                <a:gd name="connsiteY3" fmla="*/ 578205 h 2312818"/>
                <a:gd name="connsiteX4" fmla="*/ 3702249 w 7404497"/>
                <a:gd name="connsiteY4" fmla="*/ 0 h 2312818"/>
                <a:gd name="connsiteX5" fmla="*/ 4280453 w 7404497"/>
                <a:gd name="connsiteY5" fmla="*/ 578205 h 2312818"/>
                <a:gd name="connsiteX6" fmla="*/ 3991351 w 7404497"/>
                <a:gd name="connsiteY6" fmla="*/ 578205 h 2312818"/>
                <a:gd name="connsiteX7" fmla="*/ 3991351 w 7404497"/>
                <a:gd name="connsiteY7" fmla="*/ 810018 h 2312818"/>
                <a:gd name="connsiteX8" fmla="*/ 7404497 w 7404497"/>
                <a:gd name="connsiteY8" fmla="*/ 810018 h 2312818"/>
                <a:gd name="connsiteX9" fmla="*/ 7404497 w 7404497"/>
                <a:gd name="connsiteY9" fmla="*/ 2312818 h 2312818"/>
                <a:gd name="connsiteX10" fmla="*/ 0 w 7404497"/>
                <a:gd name="connsiteY10" fmla="*/ 2312818 h 2312818"/>
                <a:gd name="connsiteX11" fmla="*/ 0 w 7404497"/>
                <a:gd name="connsiteY11" fmla="*/ 810018 h 23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04497" h="2312818">
                  <a:moveTo>
                    <a:pt x="7404497" y="1502800"/>
                  </a:moveTo>
                  <a:lnTo>
                    <a:pt x="3991351" y="1502800"/>
                  </a:lnTo>
                  <a:lnTo>
                    <a:pt x="3991351" y="1734613"/>
                  </a:lnTo>
                  <a:lnTo>
                    <a:pt x="4280453" y="1734613"/>
                  </a:lnTo>
                  <a:lnTo>
                    <a:pt x="3702248" y="2312817"/>
                  </a:lnTo>
                  <a:lnTo>
                    <a:pt x="3124044" y="1734613"/>
                  </a:lnTo>
                  <a:lnTo>
                    <a:pt x="3413146" y="1734613"/>
                  </a:lnTo>
                  <a:lnTo>
                    <a:pt x="3413146" y="1502800"/>
                  </a:lnTo>
                  <a:lnTo>
                    <a:pt x="0" y="1502800"/>
                  </a:lnTo>
                  <a:lnTo>
                    <a:pt x="0" y="1"/>
                  </a:lnTo>
                  <a:lnTo>
                    <a:pt x="7404497" y="1"/>
                  </a:lnTo>
                  <a:lnTo>
                    <a:pt x="7404497" y="1502800"/>
                  </a:lnTo>
                  <a:close/>
                </a:path>
              </a:pathLst>
            </a:custGeom>
            <a:solidFill>
              <a:srgbClr val="00AFAA"/>
            </a:solidFill>
            <a:ln>
              <a:noFill/>
            </a:ln>
          </p:spPr>
          <p:style>
            <a:lnRef idx="2">
              <a:scrgbClr r="0" g="0" b="0"/>
            </a:lnRef>
            <a:fillRef idx="1">
              <a:scrgbClr r="0" g="0" b="0"/>
            </a:fillRef>
            <a:effectRef idx="0">
              <a:schemeClr val="accent5">
                <a:hueOff val="-12152150"/>
                <a:satOff val="-826"/>
                <a:lumOff val="1961"/>
                <a:alphaOff val="0"/>
              </a:schemeClr>
            </a:effectRef>
            <a:fontRef idx="minor">
              <a:schemeClr val="lt1"/>
            </a:fontRef>
          </p:style>
          <p:txBody>
            <a:bodyPr spcFirstLastPara="0" vert="horz" wrap="square" lIns="149352" tIns="149353" rIns="149352" bIns="959371" numCol="1" spcCol="1270" anchor="ctr" anchorCtr="0">
              <a:noAutofit/>
            </a:bodyPr>
            <a:lstStyle/>
            <a:p>
              <a:pPr marL="0" lvl="0" indent="0" algn="ctr" defTabSz="933450">
                <a:lnSpc>
                  <a:spcPct val="90000"/>
                </a:lnSpc>
                <a:spcBef>
                  <a:spcPct val="0"/>
                </a:spcBef>
                <a:spcAft>
                  <a:spcPct val="35000"/>
                </a:spcAft>
                <a:buNone/>
              </a:pPr>
              <a:r>
                <a:rPr lang="en-GB" sz="2100" kern="1200" dirty="0"/>
                <a:t>Once your school has agreed the WTA (and calendar) for the following session, it should be submitted to the Joint Chairs of  your LNCT. </a:t>
              </a:r>
              <a:endParaRPr lang="en-US" sz="2100" kern="1200" dirty="0"/>
            </a:p>
          </p:txBody>
        </p:sp>
      </p:grpSp>
    </p:spTree>
    <p:extLst>
      <p:ext uri="{BB962C8B-B14F-4D97-AF65-F5344CB8AC3E}">
        <p14:creationId xmlns:p14="http://schemas.microsoft.com/office/powerpoint/2010/main" val="349836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C45DA0-D60A-9650-C1D5-44B1500F44B1}"/>
              </a:ext>
            </a:extLst>
          </p:cNvPr>
          <p:cNvSpPr txBox="1"/>
          <p:nvPr/>
        </p:nvSpPr>
        <p:spPr>
          <a:xfrm>
            <a:off x="985826" y="1396497"/>
            <a:ext cx="7401430" cy="4308872"/>
          </a:xfrm>
          <a:prstGeom prst="rect">
            <a:avLst/>
          </a:prstGeom>
          <a:noFill/>
        </p:spPr>
        <p:txBody>
          <a:bodyPr wrap="square">
            <a:spAutoFit/>
          </a:bodyPr>
          <a:lstStyle/>
          <a:p>
            <a:r>
              <a:rPr lang="en-GB" sz="4800" b="1" dirty="0">
                <a:solidFill>
                  <a:srgbClr val="425CC7"/>
                </a:solidFill>
                <a:latin typeface="Franklin Gothic Demi" panose="020B0703020102020204" pitchFamily="34" charset="0"/>
              </a:rPr>
              <a:t>“The individual and collective work of teachers should be capable of being undertaken within the </a:t>
            </a:r>
          </a:p>
          <a:p>
            <a:r>
              <a:rPr lang="en-GB" sz="4800" b="1" dirty="0">
                <a:solidFill>
                  <a:srgbClr val="425CC7"/>
                </a:solidFill>
                <a:latin typeface="Franklin Gothic Demi" panose="020B0703020102020204" pitchFamily="34" charset="0"/>
              </a:rPr>
              <a:t>35-hour working week.”</a:t>
            </a:r>
          </a:p>
          <a:p>
            <a:endParaRPr lang="en-GB" b="1" i="0" dirty="0">
              <a:solidFill>
                <a:srgbClr val="00B050"/>
              </a:solidFill>
              <a:effectLst/>
              <a:latin typeface="Roboto" panose="02000000000000000000" pitchFamily="2" charset="0"/>
            </a:endParaRPr>
          </a:p>
          <a:p>
            <a:r>
              <a:rPr lang="en-GB" sz="1600" i="0" dirty="0">
                <a:solidFill>
                  <a:srgbClr val="00AFAA"/>
                </a:solidFill>
                <a:effectLst/>
                <a:latin typeface="Franklin Gothic Demi" panose="020B0703020102020204" pitchFamily="34" charset="0"/>
              </a:rPr>
              <a:t>SNCT Code of Practice on Working Time Arrangements for Teachers</a:t>
            </a:r>
            <a:endParaRPr lang="en-GB" sz="1600" dirty="0">
              <a:solidFill>
                <a:srgbClr val="00AFAA"/>
              </a:solidFill>
              <a:latin typeface="Franklin Gothic Demi" panose="020B0703020102020204" pitchFamily="34" charset="0"/>
            </a:endParaRPr>
          </a:p>
        </p:txBody>
      </p:sp>
    </p:spTree>
    <p:extLst>
      <p:ext uri="{BB962C8B-B14F-4D97-AF65-F5344CB8AC3E}">
        <p14:creationId xmlns:p14="http://schemas.microsoft.com/office/powerpoint/2010/main" val="175444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3109A6-90DC-8D73-EBB8-C30E0101DFA5}"/>
              </a:ext>
            </a:extLst>
          </p:cNvPr>
          <p:cNvSpPr txBox="1"/>
          <p:nvPr/>
        </p:nvSpPr>
        <p:spPr>
          <a:xfrm>
            <a:off x="467544" y="363915"/>
            <a:ext cx="8424936" cy="6494085"/>
          </a:xfrm>
          <a:prstGeom prst="rect">
            <a:avLst/>
          </a:prstGeom>
          <a:noFill/>
        </p:spPr>
        <p:txBody>
          <a:bodyPr wrap="square" rtlCol="0">
            <a:spAutoFit/>
          </a:bodyPr>
          <a:lstStyle/>
          <a:p>
            <a:r>
              <a:rPr lang="en-GB" sz="4000" i="0" u="none" strike="noStrike" baseline="0" dirty="0">
                <a:solidFill>
                  <a:srgbClr val="BB2943"/>
                </a:solidFill>
                <a:latin typeface="Franklin Gothic Demi" panose="020B0703020102020204" pitchFamily="34" charset="0"/>
              </a:rPr>
              <a:t>What </a:t>
            </a:r>
            <a:r>
              <a:rPr lang="en-GB" sz="4000" dirty="0">
                <a:solidFill>
                  <a:srgbClr val="BB2943"/>
                </a:solidFill>
                <a:latin typeface="Franklin Gothic Demi" panose="020B0703020102020204" pitchFamily="34" charset="0"/>
              </a:rPr>
              <a:t>M</a:t>
            </a:r>
            <a:r>
              <a:rPr lang="en-GB" sz="4000" i="0" u="none" strike="noStrike" baseline="0" dirty="0">
                <a:solidFill>
                  <a:srgbClr val="BB2943"/>
                </a:solidFill>
                <a:latin typeface="Franklin Gothic Demi" panose="020B0703020102020204" pitchFamily="34" charset="0"/>
              </a:rPr>
              <a:t>akes a Good WTA?</a:t>
            </a:r>
          </a:p>
          <a:p>
            <a:endParaRPr lang="en-GB" sz="2000" b="0" i="0" u="none" strike="noStrike" baseline="0" dirty="0">
              <a:solidFill>
                <a:srgbClr val="50B4C7"/>
              </a:solidFill>
              <a:latin typeface="Calibri" panose="020F0502020204030204" pitchFamily="34" charset="0"/>
            </a:endParaRPr>
          </a:p>
          <a:p>
            <a:pPr marL="342900" indent="-342900">
              <a:buFont typeface="Arial" panose="020B0604020202020204" pitchFamily="34" charset="0"/>
              <a:buChar char="•"/>
            </a:pPr>
            <a:r>
              <a:rPr lang="en-GB" sz="2400" b="0" i="0" u="none" strike="noStrike" baseline="0" dirty="0">
                <a:solidFill>
                  <a:srgbClr val="252525"/>
                </a:solidFill>
                <a:latin typeface="Franklin Gothic Book" panose="020B0503020102020204" pitchFamily="34" charset="0"/>
              </a:rPr>
              <a:t>Completed WTA takes account of LNCT advice.</a:t>
            </a:r>
          </a:p>
          <a:p>
            <a:pPr marL="342900" indent="-342900">
              <a:buFont typeface="Arial" panose="020B0604020202020204" pitchFamily="34" charset="0"/>
              <a:buChar char="•"/>
            </a:pPr>
            <a:r>
              <a:rPr lang="en-GB" sz="2400" b="0" i="0" u="none" strike="noStrike" baseline="0" dirty="0">
                <a:solidFill>
                  <a:srgbClr val="252525"/>
                </a:solidFill>
                <a:latin typeface="Franklin Gothic Book" panose="020B0503020102020204" pitchFamily="34" charset="0"/>
              </a:rPr>
              <a:t>WTA is a collective negotiation beginning with branch discussion led by EIS Rep/s</a:t>
            </a:r>
          </a:p>
          <a:p>
            <a:pPr marL="342900" indent="-342900">
              <a:buFont typeface="Arial" panose="020B0604020202020204" pitchFamily="34" charset="0"/>
              <a:buChar char="•"/>
            </a:pPr>
            <a:r>
              <a:rPr lang="en-GB" sz="2400" b="0" i="0" u="none" strike="noStrike" baseline="0" dirty="0">
                <a:solidFill>
                  <a:srgbClr val="252525"/>
                </a:solidFill>
                <a:latin typeface="Franklin Gothic Book" panose="020B0503020102020204" pitchFamily="34" charset="0"/>
              </a:rPr>
              <a:t>WTA is an inclusive process where all members have the opportunity to participate</a:t>
            </a:r>
          </a:p>
          <a:p>
            <a:pPr marL="342900" indent="-342900">
              <a:buFont typeface="Arial" panose="020B0604020202020204" pitchFamily="34" charset="0"/>
              <a:buChar char="•"/>
            </a:pPr>
            <a:r>
              <a:rPr lang="en-GB" sz="2400" b="0" i="0" u="none" strike="noStrike" baseline="0" dirty="0">
                <a:solidFill>
                  <a:srgbClr val="252525"/>
                </a:solidFill>
                <a:latin typeface="Franklin Gothic Book" panose="020B0503020102020204" pitchFamily="34" charset="0"/>
              </a:rPr>
              <a:t>Evidence gathered throughout year forms basis for negotiations</a:t>
            </a:r>
          </a:p>
          <a:p>
            <a:pPr marL="342900" indent="-342900">
              <a:buFont typeface="Arial" panose="020B0604020202020204" pitchFamily="34" charset="0"/>
              <a:buChar char="•"/>
            </a:pPr>
            <a:r>
              <a:rPr lang="en-GB" sz="2400" b="0" i="0" u="none" strike="noStrike" baseline="0" dirty="0">
                <a:solidFill>
                  <a:srgbClr val="252525"/>
                </a:solidFill>
                <a:latin typeface="Franklin Gothic Book" panose="020B0503020102020204" pitchFamily="34" charset="0"/>
              </a:rPr>
              <a:t>Accompanied by calendar that details hours spent on activities that cannot exceed 5 hours per week</a:t>
            </a:r>
          </a:p>
          <a:p>
            <a:pPr marL="342900" indent="-342900">
              <a:buFont typeface="Arial" panose="020B0604020202020204" pitchFamily="34" charset="0"/>
              <a:buChar char="•"/>
            </a:pPr>
            <a:r>
              <a:rPr lang="en-GB" sz="2400" b="0" i="0" u="none" strike="noStrike" baseline="0" dirty="0">
                <a:solidFill>
                  <a:srgbClr val="252525"/>
                </a:solidFill>
                <a:latin typeface="Franklin Gothic Book" panose="020B0503020102020204" pitchFamily="34" charset="0"/>
              </a:rPr>
              <a:t>Detailed breakdown of hours for each activity</a:t>
            </a:r>
          </a:p>
          <a:p>
            <a:pPr marL="342900" indent="-342900">
              <a:buFont typeface="Arial" panose="020B0604020202020204" pitchFamily="34" charset="0"/>
              <a:buChar char="•"/>
            </a:pPr>
            <a:r>
              <a:rPr lang="en-GB" sz="2400" b="0" i="0" u="none" strike="noStrike" baseline="0" dirty="0">
                <a:solidFill>
                  <a:srgbClr val="252525"/>
                </a:solidFill>
                <a:latin typeface="Franklin Gothic Book" panose="020B0503020102020204" pitchFamily="34" charset="0"/>
              </a:rPr>
              <a:t>Takes account of part-time staff on a pro-rata basis</a:t>
            </a:r>
          </a:p>
          <a:p>
            <a:pPr marL="342900" indent="-342900">
              <a:buFont typeface="Arial" panose="020B0604020202020204" pitchFamily="34" charset="0"/>
              <a:buChar char="•"/>
            </a:pPr>
            <a:r>
              <a:rPr lang="en-GB" sz="2400" b="0" i="0" u="none" strike="noStrike" baseline="0" dirty="0">
                <a:solidFill>
                  <a:srgbClr val="252525"/>
                </a:solidFill>
                <a:latin typeface="Franklin Gothic Book" panose="020B0503020102020204" pitchFamily="34" charset="0"/>
              </a:rPr>
              <a:t>WTA signed off by HT and EIS Rep</a:t>
            </a:r>
          </a:p>
          <a:p>
            <a:pPr marL="342900" indent="-342900">
              <a:buFont typeface="Arial" panose="020B0604020202020204" pitchFamily="34" charset="0"/>
              <a:buChar char="•"/>
            </a:pPr>
            <a:r>
              <a:rPr lang="en-GB" sz="2400" b="0" i="0" u="none" strike="noStrike" baseline="0" dirty="0">
                <a:solidFill>
                  <a:srgbClr val="252525"/>
                </a:solidFill>
                <a:latin typeface="Franklin Gothic Book" panose="020B0503020102020204" pitchFamily="34" charset="0"/>
              </a:rPr>
              <a:t>WTA should include resources required for SIP</a:t>
            </a:r>
          </a:p>
          <a:p>
            <a:pPr marL="342900" indent="-342900">
              <a:buFont typeface="Arial" panose="020B0604020202020204" pitchFamily="34" charset="0"/>
              <a:buChar char="•"/>
            </a:pPr>
            <a:r>
              <a:rPr lang="en-GB" sz="2400" b="0" i="0" u="none" strike="noStrike" baseline="0" dirty="0">
                <a:solidFill>
                  <a:srgbClr val="252525"/>
                </a:solidFill>
                <a:latin typeface="Franklin Gothic Book" panose="020B0503020102020204" pitchFamily="34" charset="0"/>
              </a:rPr>
              <a:t>Returned within time outlined in LNCT agreement</a:t>
            </a:r>
          </a:p>
          <a:p>
            <a:endParaRPr lang="en-GB" sz="2000" dirty="0"/>
          </a:p>
        </p:txBody>
      </p:sp>
    </p:spTree>
    <p:extLst>
      <p:ext uri="{BB962C8B-B14F-4D97-AF65-F5344CB8AC3E}">
        <p14:creationId xmlns:p14="http://schemas.microsoft.com/office/powerpoint/2010/main" val="326000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A63E-8C78-8304-AC74-A236992E3321}"/>
              </a:ext>
            </a:extLst>
          </p:cNvPr>
          <p:cNvSpPr txBox="1">
            <a:spLocks/>
          </p:cNvSpPr>
          <p:nvPr/>
        </p:nvSpPr>
        <p:spPr>
          <a:xfrm>
            <a:off x="628650" y="636288"/>
            <a:ext cx="7886700" cy="7636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BB2943"/>
                </a:solidFill>
              </a:rPr>
              <a:t>What is excessive workload?</a:t>
            </a:r>
          </a:p>
        </p:txBody>
      </p:sp>
      <p:sp>
        <p:nvSpPr>
          <p:cNvPr id="3" name="Content Placeholder 2">
            <a:extLst>
              <a:ext uri="{FF2B5EF4-FFF2-40B4-BE49-F238E27FC236}">
                <a16:creationId xmlns:a16="http://schemas.microsoft.com/office/drawing/2014/main" id="{3A3BD44E-85F2-05DC-2BE6-667AD8CE1751}"/>
              </a:ext>
            </a:extLst>
          </p:cNvPr>
          <p:cNvSpPr txBox="1">
            <a:spLocks/>
          </p:cNvSpPr>
          <p:nvPr/>
        </p:nvSpPr>
        <p:spPr>
          <a:xfrm>
            <a:off x="628650" y="1825625"/>
            <a:ext cx="78867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 indent="0">
              <a:lnSpc>
                <a:spcPct val="110000"/>
              </a:lnSpc>
              <a:buFont typeface="Arial" panose="020B0604020202020204" pitchFamily="34" charset="0"/>
              <a:buNone/>
            </a:pPr>
            <a:r>
              <a:rPr lang="en-GB" i="1" dirty="0">
                <a:solidFill>
                  <a:srgbClr val="425CC7"/>
                </a:solidFill>
                <a:latin typeface="Franklin Gothic Demi" panose="020B0703020102020204" pitchFamily="34" charset="0"/>
              </a:rPr>
              <a:t>Anything that makes it impossible for teaching staff to complete their duties within the 35-hour week *</a:t>
            </a:r>
            <a:br>
              <a:rPr lang="en-GB" b="1" i="1" dirty="0">
                <a:solidFill>
                  <a:srgbClr val="425CC7"/>
                </a:solidFill>
              </a:rPr>
            </a:br>
            <a:endParaRPr lang="en-GB" sz="2400" b="1" i="1" dirty="0">
              <a:solidFill>
                <a:srgbClr val="425CC7"/>
              </a:solidFill>
            </a:endParaRPr>
          </a:p>
          <a:p>
            <a:pPr>
              <a:lnSpc>
                <a:spcPct val="110000"/>
              </a:lnSpc>
            </a:pPr>
            <a:r>
              <a:rPr lang="en-GB" sz="2400" dirty="0">
                <a:solidFill>
                  <a:srgbClr val="000000"/>
                </a:solidFill>
                <a:latin typeface="Franklin Gothic Book" panose="020B0503020102020204" pitchFamily="34" charset="0"/>
              </a:rPr>
              <a:t>Climate of collegiality must underpin enhanced professional role of teachers</a:t>
            </a:r>
            <a:br>
              <a:rPr lang="en-GB" sz="2400" dirty="0">
                <a:solidFill>
                  <a:srgbClr val="000000"/>
                </a:solidFill>
                <a:latin typeface="Franklin Gothic Book" panose="020B0503020102020204" pitchFamily="34" charset="0"/>
              </a:rPr>
            </a:br>
            <a:endParaRPr lang="en-GB" sz="2400" dirty="0">
              <a:solidFill>
                <a:srgbClr val="000000"/>
              </a:solidFill>
              <a:latin typeface="Franklin Gothic Book" panose="020B0503020102020204" pitchFamily="34" charset="0"/>
            </a:endParaRPr>
          </a:p>
          <a:p>
            <a:pPr>
              <a:lnSpc>
                <a:spcPct val="110000"/>
              </a:lnSpc>
            </a:pPr>
            <a:r>
              <a:rPr lang="en-GB" sz="2400" dirty="0">
                <a:solidFill>
                  <a:srgbClr val="000000"/>
                </a:solidFill>
                <a:latin typeface="Franklin Gothic Book" panose="020B0503020102020204" pitchFamily="34" charset="0"/>
              </a:rPr>
              <a:t>Due regard to workload and contractual obligations to allow time for core role as leaders of learning</a:t>
            </a:r>
          </a:p>
          <a:p>
            <a:pPr marL="34290" indent="0">
              <a:lnSpc>
                <a:spcPct val="110000"/>
              </a:lnSpc>
              <a:buFont typeface="Arial" panose="020B0604020202020204" pitchFamily="34" charset="0"/>
              <a:buNone/>
            </a:pPr>
            <a:endParaRPr lang="en-GB" dirty="0">
              <a:solidFill>
                <a:srgbClr val="252525"/>
              </a:solidFill>
              <a:latin typeface="Franklin Gothic Book" panose="020B0503020102020204" pitchFamily="34" charset="0"/>
            </a:endParaRPr>
          </a:p>
          <a:p>
            <a:pPr marL="34290" indent="0">
              <a:lnSpc>
                <a:spcPct val="110000"/>
              </a:lnSpc>
              <a:buFont typeface="Arial" panose="020B0604020202020204" pitchFamily="34" charset="0"/>
              <a:buNone/>
            </a:pPr>
            <a:r>
              <a:rPr lang="en-GB" sz="2000" dirty="0">
                <a:latin typeface="Franklin Gothic Book" panose="020B0503020102020204" pitchFamily="34" charset="0"/>
              </a:rPr>
              <a:t>*SNCT Statement of Teacher Professionalism (Part 2: Appendix 2.6)</a:t>
            </a:r>
          </a:p>
        </p:txBody>
      </p:sp>
    </p:spTree>
    <p:extLst>
      <p:ext uri="{BB962C8B-B14F-4D97-AF65-F5344CB8AC3E}">
        <p14:creationId xmlns:p14="http://schemas.microsoft.com/office/powerpoint/2010/main" val="331354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8850-CE83-C9A5-976E-7E0FA34195CC}"/>
              </a:ext>
            </a:extLst>
          </p:cNvPr>
          <p:cNvSpPr txBox="1">
            <a:spLocks/>
          </p:cNvSpPr>
          <p:nvPr/>
        </p:nvSpPr>
        <p:spPr>
          <a:xfrm>
            <a:off x="925044" y="554315"/>
            <a:ext cx="7886700" cy="8204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BB2943"/>
                </a:solidFill>
                <a:latin typeface="Franklin Gothic Demi" panose="020B0703020102020204" pitchFamily="34" charset="0"/>
              </a:rPr>
              <a:t>Introduction</a:t>
            </a:r>
          </a:p>
        </p:txBody>
      </p:sp>
      <p:sp>
        <p:nvSpPr>
          <p:cNvPr id="3" name="Content Placeholder 2">
            <a:extLst>
              <a:ext uri="{FF2B5EF4-FFF2-40B4-BE49-F238E27FC236}">
                <a16:creationId xmlns:a16="http://schemas.microsoft.com/office/drawing/2014/main" id="{7A3A0BAC-99A0-83B2-AFA2-7CCC7F59CC3C}"/>
              </a:ext>
            </a:extLst>
          </p:cNvPr>
          <p:cNvSpPr txBox="1">
            <a:spLocks/>
          </p:cNvSpPr>
          <p:nvPr/>
        </p:nvSpPr>
        <p:spPr>
          <a:xfrm>
            <a:off x="863557" y="1483540"/>
            <a:ext cx="7404653" cy="50496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solidFill>
                  <a:srgbClr val="000000"/>
                </a:solidFill>
                <a:latin typeface="Franklin Gothic Book" panose="020B0503020102020204" pitchFamily="34" charset="0"/>
              </a:rPr>
              <a:t>Working Time Agreements should provide the context to undertake the collegiate activities set out in the SNCT Handbook (Appendix 2.7) and should also inform the priorities, time and resources in a School Improvement Plan</a:t>
            </a:r>
            <a:br>
              <a:rPr lang="en-GB" sz="2400" dirty="0">
                <a:solidFill>
                  <a:srgbClr val="000000"/>
                </a:solidFill>
                <a:latin typeface="Franklin Gothic Book" panose="020B0503020102020204" pitchFamily="34" charset="0"/>
              </a:rPr>
            </a:br>
            <a:endParaRPr lang="en-GB" sz="1200" dirty="0">
              <a:solidFill>
                <a:srgbClr val="000000"/>
              </a:solidFill>
              <a:latin typeface="Franklin Gothic Book" panose="020B0503020102020204" pitchFamily="34" charset="0"/>
            </a:endParaRPr>
          </a:p>
          <a:p>
            <a:pPr>
              <a:lnSpc>
                <a:spcPct val="100000"/>
              </a:lnSpc>
            </a:pPr>
            <a:r>
              <a:rPr lang="en-GB" sz="2400" dirty="0">
                <a:solidFill>
                  <a:srgbClr val="252525"/>
                </a:solidFill>
                <a:latin typeface="Franklin Gothic Book" panose="020B0503020102020204" pitchFamily="34" charset="0"/>
              </a:rPr>
              <a:t>WTA at school level is a collective agreement reached between trade union(s) and management side.</a:t>
            </a:r>
            <a:br>
              <a:rPr lang="en-GB" sz="2400" dirty="0">
                <a:solidFill>
                  <a:srgbClr val="252525"/>
                </a:solidFill>
                <a:latin typeface="Franklin Gothic Book" panose="020B0503020102020204" pitchFamily="34" charset="0"/>
              </a:rPr>
            </a:br>
            <a:endParaRPr lang="en-GB" sz="1200" dirty="0">
              <a:solidFill>
                <a:srgbClr val="252525"/>
              </a:solidFill>
              <a:latin typeface="Franklin Gothic Book" panose="020B0503020102020204" pitchFamily="34" charset="0"/>
            </a:endParaRPr>
          </a:p>
          <a:p>
            <a:pPr>
              <a:lnSpc>
                <a:spcPct val="100000"/>
              </a:lnSpc>
            </a:pPr>
            <a:r>
              <a:rPr lang="en-GB" sz="2400" dirty="0">
                <a:solidFill>
                  <a:srgbClr val="252525"/>
                </a:solidFill>
                <a:latin typeface="Franklin Gothic Book" panose="020B0503020102020204" pitchFamily="34" charset="0"/>
              </a:rPr>
              <a:t>Must take account of LNCT agreement </a:t>
            </a:r>
            <a:r>
              <a:rPr lang="en-GB" sz="2400" dirty="0">
                <a:solidFill>
                  <a:srgbClr val="425CC7"/>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LNCT Agreements (snct.org.uk)</a:t>
            </a:r>
            <a:r>
              <a:rPr lang="en-GB" sz="2400" dirty="0">
                <a:latin typeface="Franklin Gothic Book" panose="020B0503020102020204" pitchFamily="34" charset="0"/>
              </a:rPr>
              <a:t>.</a:t>
            </a:r>
            <a:br>
              <a:rPr lang="en-GB" sz="2400" dirty="0">
                <a:latin typeface="Franklin Gothic Book" panose="020B0503020102020204" pitchFamily="34" charset="0"/>
              </a:rPr>
            </a:br>
            <a:endParaRPr lang="en-GB" sz="1200" dirty="0">
              <a:solidFill>
                <a:srgbClr val="252525"/>
              </a:solidFill>
              <a:latin typeface="Franklin Gothic Book" panose="020B0503020102020204" pitchFamily="34" charset="0"/>
            </a:endParaRPr>
          </a:p>
          <a:p>
            <a:pPr>
              <a:lnSpc>
                <a:spcPct val="100000"/>
              </a:lnSpc>
            </a:pPr>
            <a:r>
              <a:rPr lang="en-GB" sz="2400" dirty="0">
                <a:solidFill>
                  <a:srgbClr val="252525"/>
                </a:solidFill>
                <a:latin typeface="Franklin Gothic Book" panose="020B0503020102020204" pitchFamily="34" charset="0"/>
              </a:rPr>
              <a:t>Binding on all members of teaching staff in the establishment, including promoted post holders.</a:t>
            </a:r>
            <a:endParaRPr lang="en-GB" sz="2400" dirty="0">
              <a:latin typeface="Franklin Gothic Book" panose="020B0503020102020204" pitchFamily="34" charset="0"/>
            </a:endParaRPr>
          </a:p>
        </p:txBody>
      </p:sp>
    </p:spTree>
    <p:extLst>
      <p:ext uri="{BB962C8B-B14F-4D97-AF65-F5344CB8AC3E}">
        <p14:creationId xmlns:p14="http://schemas.microsoft.com/office/powerpoint/2010/main" val="187597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CE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F288-4B31-1052-C4FE-C88B26B3E8E2}"/>
              </a:ext>
            </a:extLst>
          </p:cNvPr>
          <p:cNvSpPr txBox="1">
            <a:spLocks/>
          </p:cNvSpPr>
          <p:nvPr/>
        </p:nvSpPr>
        <p:spPr>
          <a:xfrm>
            <a:off x="628650" y="535949"/>
            <a:ext cx="7886700" cy="8015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BB2943"/>
                </a:solidFill>
                <a:latin typeface="Franklin Gothic Demi" panose="020B0703020102020204" pitchFamily="34" charset="0"/>
              </a:rPr>
              <a:t>Three is a magic number…</a:t>
            </a:r>
          </a:p>
        </p:txBody>
      </p:sp>
      <p:sp>
        <p:nvSpPr>
          <p:cNvPr id="4" name="TextBox 3">
            <a:extLst>
              <a:ext uri="{FF2B5EF4-FFF2-40B4-BE49-F238E27FC236}">
                <a16:creationId xmlns:a16="http://schemas.microsoft.com/office/drawing/2014/main" id="{83A58A6B-0142-7E38-19A3-3FE5FDF9C735}"/>
              </a:ext>
            </a:extLst>
          </p:cNvPr>
          <p:cNvSpPr txBox="1"/>
          <p:nvPr/>
        </p:nvSpPr>
        <p:spPr>
          <a:xfrm>
            <a:off x="1809881" y="1570247"/>
            <a:ext cx="6514310" cy="1464231"/>
          </a:xfrm>
          <a:prstGeom prst="roundRect">
            <a:avLst/>
          </a:prstGeom>
          <a:solidFill>
            <a:srgbClr val="425CC7"/>
          </a:solidFill>
        </p:spPr>
        <p:txBody>
          <a:bodyPr wrap="square" rtlCol="0">
            <a:spAutoFit/>
          </a:bodyPr>
          <a:lstStyle/>
          <a:p>
            <a:pPr lvl="0">
              <a:lnSpc>
                <a:spcPct val="100000"/>
              </a:lnSpc>
            </a:pPr>
            <a:r>
              <a:rPr lang="en-GB" sz="1600" dirty="0">
                <a:solidFill>
                  <a:schemeClr val="bg1"/>
                </a:solidFill>
                <a:latin typeface="Franklin Gothic Demi" panose="020B0703020102020204" pitchFamily="34" charset="0"/>
              </a:rPr>
              <a:t>School Improvement Plan: </a:t>
            </a:r>
            <a:r>
              <a:rPr lang="en-GB" sz="1600" dirty="0">
                <a:solidFill>
                  <a:schemeClr val="bg1"/>
                </a:solidFill>
                <a:latin typeface="Franklin Gothic Book" panose="020B0503020102020204" pitchFamily="34" charset="0"/>
              </a:rPr>
              <a:t>The School Improvement Plan must have at least a framework for the school improvement priorities over the next session. These should be few in numbers and have time costings for development activities. These time costings inform hours allocated to curriculum development/working groups etc.</a:t>
            </a:r>
            <a:endParaRPr lang="en-US" sz="1600" dirty="0">
              <a:solidFill>
                <a:schemeClr val="bg1"/>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EFDAFEDE-67B9-712F-636B-A1AEBAFE5775}"/>
              </a:ext>
            </a:extLst>
          </p:cNvPr>
          <p:cNvSpPr txBox="1"/>
          <p:nvPr/>
        </p:nvSpPr>
        <p:spPr>
          <a:xfrm>
            <a:off x="1809881" y="3500030"/>
            <a:ext cx="6514310" cy="646986"/>
          </a:xfrm>
          <a:prstGeom prst="roundRect">
            <a:avLst/>
          </a:prstGeom>
          <a:solidFill>
            <a:srgbClr val="425CC7"/>
          </a:solidFill>
        </p:spPr>
        <p:txBody>
          <a:bodyPr wrap="square" rtlCol="0">
            <a:spAutoFit/>
          </a:bodyPr>
          <a:lstStyle/>
          <a:p>
            <a:pPr lvl="0">
              <a:lnSpc>
                <a:spcPct val="100000"/>
              </a:lnSpc>
            </a:pPr>
            <a:r>
              <a:rPr lang="en-GB" sz="1600" dirty="0">
                <a:solidFill>
                  <a:schemeClr val="bg1"/>
                </a:solidFill>
                <a:latin typeface="Franklin Gothic Demi" panose="020B0703020102020204" pitchFamily="34" charset="0"/>
              </a:rPr>
              <a:t>School WTA: </a:t>
            </a:r>
            <a:r>
              <a:rPr lang="en-GB" sz="1600" dirty="0">
                <a:solidFill>
                  <a:schemeClr val="bg1"/>
                </a:solidFill>
                <a:latin typeface="Franklin Gothic Book" panose="020B0503020102020204" pitchFamily="34" charset="0"/>
              </a:rPr>
              <a:t>The Working Time Agreement should consider the time available for collegiate activities within the 35-hour working week. </a:t>
            </a:r>
            <a:endParaRPr lang="en-US" sz="1600" dirty="0">
              <a:solidFill>
                <a:schemeClr val="bg1"/>
              </a:solidFill>
              <a:latin typeface="Franklin Gothic Book" panose="020B0503020102020204" pitchFamily="34" charset="0"/>
            </a:endParaRPr>
          </a:p>
        </p:txBody>
      </p:sp>
      <p:sp>
        <p:nvSpPr>
          <p:cNvPr id="6" name="TextBox 5">
            <a:extLst>
              <a:ext uri="{FF2B5EF4-FFF2-40B4-BE49-F238E27FC236}">
                <a16:creationId xmlns:a16="http://schemas.microsoft.com/office/drawing/2014/main" id="{17B7A677-A6C1-131E-0CDC-1602CAF4C8C5}"/>
              </a:ext>
            </a:extLst>
          </p:cNvPr>
          <p:cNvSpPr txBox="1"/>
          <p:nvPr/>
        </p:nvSpPr>
        <p:spPr>
          <a:xfrm>
            <a:off x="1809881" y="4612568"/>
            <a:ext cx="6470167" cy="919401"/>
          </a:xfrm>
          <a:prstGeom prst="roundRect">
            <a:avLst/>
          </a:prstGeom>
          <a:solidFill>
            <a:srgbClr val="425CC7"/>
          </a:solidFill>
        </p:spPr>
        <p:txBody>
          <a:bodyPr wrap="square" rtlCol="0">
            <a:spAutoFit/>
          </a:bodyPr>
          <a:lstStyle/>
          <a:p>
            <a:pPr lvl="0">
              <a:lnSpc>
                <a:spcPct val="100000"/>
              </a:lnSpc>
            </a:pPr>
            <a:r>
              <a:rPr lang="en-GB" sz="1600" dirty="0">
                <a:solidFill>
                  <a:schemeClr val="bg1"/>
                </a:solidFill>
                <a:latin typeface="Franklin Gothic Demi" panose="020B0703020102020204" pitchFamily="34" charset="0"/>
              </a:rPr>
              <a:t>School Calendar: </a:t>
            </a:r>
            <a:r>
              <a:rPr lang="en-GB" sz="1600" dirty="0">
                <a:solidFill>
                  <a:schemeClr val="bg1"/>
                </a:solidFill>
                <a:latin typeface="Franklin Gothic Book" panose="020B0503020102020204" pitchFamily="34" charset="0"/>
              </a:rPr>
              <a:t>This </a:t>
            </a:r>
            <a:r>
              <a:rPr lang="en-GB" sz="1600" dirty="0">
                <a:solidFill>
                  <a:schemeClr val="bg1"/>
                </a:solidFill>
                <a:latin typeface="Franklin Gothic Demi" panose="020B0703020102020204" pitchFamily="34" charset="0"/>
              </a:rPr>
              <a:t>must</a:t>
            </a:r>
            <a:r>
              <a:rPr lang="en-GB" sz="1600" b="1" dirty="0">
                <a:solidFill>
                  <a:schemeClr val="bg1"/>
                </a:solidFill>
                <a:latin typeface="Franklin Gothic Book" panose="020B0503020102020204" pitchFamily="34" charset="0"/>
              </a:rPr>
              <a:t> </a:t>
            </a:r>
            <a:r>
              <a:rPr lang="en-GB" sz="1600" dirty="0">
                <a:solidFill>
                  <a:schemeClr val="bg1"/>
                </a:solidFill>
                <a:latin typeface="Franklin Gothic Book" panose="020B0503020102020204" pitchFamily="34" charset="0"/>
              </a:rPr>
              <a:t>be completed in conjunction with the Working Time Agreement and should take account of part-time staff. The timings and length of meetings should be carefully considered.</a:t>
            </a:r>
            <a:endParaRPr lang="en-US" sz="1600" dirty="0">
              <a:solidFill>
                <a:schemeClr val="bg1"/>
              </a:solidFill>
              <a:latin typeface="Franklin Gothic Book" panose="020B0503020102020204" pitchFamily="34" charset="0"/>
            </a:endParaRPr>
          </a:p>
        </p:txBody>
      </p:sp>
      <p:sp>
        <p:nvSpPr>
          <p:cNvPr id="9" name="Rectangle 8" descr="Classroom">
            <a:extLst>
              <a:ext uri="{FF2B5EF4-FFF2-40B4-BE49-F238E27FC236}">
                <a16:creationId xmlns:a16="http://schemas.microsoft.com/office/drawing/2014/main" id="{EEE67191-DA12-A649-CD68-D666F5F55812}"/>
              </a:ext>
            </a:extLst>
          </p:cNvPr>
          <p:cNvSpPr/>
          <p:nvPr/>
        </p:nvSpPr>
        <p:spPr>
          <a:xfrm>
            <a:off x="524458" y="1755299"/>
            <a:ext cx="1095194" cy="109412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0" name="Rectangle 9" descr="Tennis racket and ball">
            <a:extLst>
              <a:ext uri="{FF2B5EF4-FFF2-40B4-BE49-F238E27FC236}">
                <a16:creationId xmlns:a16="http://schemas.microsoft.com/office/drawing/2014/main" id="{C415B676-3A5B-3A5C-6972-F5F3B16D1B5C}"/>
              </a:ext>
            </a:extLst>
          </p:cNvPr>
          <p:cNvSpPr/>
          <p:nvPr/>
        </p:nvSpPr>
        <p:spPr>
          <a:xfrm>
            <a:off x="514362" y="3267253"/>
            <a:ext cx="1105290" cy="110421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GB"/>
          </a:p>
        </p:txBody>
      </p:sp>
      <p:sp>
        <p:nvSpPr>
          <p:cNvPr id="11" name="Rectangle 10" descr="Monthly calendar">
            <a:extLst>
              <a:ext uri="{FF2B5EF4-FFF2-40B4-BE49-F238E27FC236}">
                <a16:creationId xmlns:a16="http://schemas.microsoft.com/office/drawing/2014/main" id="{866EE05A-81D5-750D-F113-AADC6EA74BBF}"/>
              </a:ext>
            </a:extLst>
          </p:cNvPr>
          <p:cNvSpPr/>
          <p:nvPr/>
        </p:nvSpPr>
        <p:spPr>
          <a:xfrm>
            <a:off x="490348" y="4508168"/>
            <a:ext cx="1129304" cy="112820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38913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CE3E"/>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7061EE9-6243-D5FA-A42D-8B9DFE5F6C30}"/>
              </a:ext>
            </a:extLst>
          </p:cNvPr>
          <p:cNvSpPr txBox="1">
            <a:spLocks noRot="1" noChangeArrowheads="1"/>
          </p:cNvSpPr>
          <p:nvPr/>
        </p:nvSpPr>
        <p:spPr>
          <a:xfrm>
            <a:off x="546670" y="775029"/>
            <a:ext cx="7886700" cy="675398"/>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dirty="0">
                <a:solidFill>
                  <a:srgbClr val="BB2943"/>
                </a:solidFill>
                <a:latin typeface="Franklin Gothic Demi" panose="020B0703020102020204" pitchFamily="34" charset="0"/>
              </a:rPr>
              <a:t>Contractual 35-hour Working Week</a:t>
            </a:r>
          </a:p>
        </p:txBody>
      </p:sp>
      <p:sp>
        <p:nvSpPr>
          <p:cNvPr id="3" name="TextBox 2">
            <a:extLst>
              <a:ext uri="{FF2B5EF4-FFF2-40B4-BE49-F238E27FC236}">
                <a16:creationId xmlns:a16="http://schemas.microsoft.com/office/drawing/2014/main" id="{B4B085A3-A3D2-784B-9109-B08A36C90059}"/>
              </a:ext>
            </a:extLst>
          </p:cNvPr>
          <p:cNvSpPr txBox="1"/>
          <p:nvPr/>
        </p:nvSpPr>
        <p:spPr>
          <a:xfrm>
            <a:off x="731520" y="1854024"/>
            <a:ext cx="5688199" cy="578882"/>
          </a:xfrm>
          <a:prstGeom prst="roundRect">
            <a:avLst/>
          </a:prstGeom>
          <a:solidFill>
            <a:srgbClr val="425CC7"/>
          </a:solidFill>
        </p:spPr>
        <p:txBody>
          <a:bodyPr wrap="square" rtlCol="0">
            <a:spAutoFit/>
          </a:bodyPr>
          <a:lstStyle/>
          <a:p>
            <a:pPr lvl="0">
              <a:lnSpc>
                <a:spcPct val="100000"/>
              </a:lnSpc>
            </a:pPr>
            <a:r>
              <a:rPr lang="en-US" sz="2800" dirty="0">
                <a:solidFill>
                  <a:schemeClr val="bg1"/>
                </a:solidFill>
                <a:latin typeface="Franklin Gothic Book" panose="020B0503020102020204" pitchFamily="34" charset="0"/>
              </a:rPr>
              <a:t>22.5 hours maximum class contact</a:t>
            </a:r>
          </a:p>
        </p:txBody>
      </p:sp>
      <p:sp>
        <p:nvSpPr>
          <p:cNvPr id="4" name="TextBox 3">
            <a:extLst>
              <a:ext uri="{FF2B5EF4-FFF2-40B4-BE49-F238E27FC236}">
                <a16:creationId xmlns:a16="http://schemas.microsoft.com/office/drawing/2014/main" id="{3D96E38D-8DCC-198E-831C-5A42C4478E9C}"/>
              </a:ext>
            </a:extLst>
          </p:cNvPr>
          <p:cNvSpPr txBox="1"/>
          <p:nvPr/>
        </p:nvSpPr>
        <p:spPr>
          <a:xfrm>
            <a:off x="731521" y="2768399"/>
            <a:ext cx="7012501" cy="578882"/>
          </a:xfrm>
          <a:prstGeom prst="roundRect">
            <a:avLst/>
          </a:prstGeom>
          <a:solidFill>
            <a:srgbClr val="BB2943"/>
          </a:solidFill>
        </p:spPr>
        <p:txBody>
          <a:bodyPr wrap="square" rtlCol="0">
            <a:spAutoFit/>
          </a:bodyPr>
          <a:lstStyle/>
          <a:p>
            <a:pPr lvl="0">
              <a:lnSpc>
                <a:spcPct val="100000"/>
              </a:lnSpc>
            </a:pPr>
            <a:r>
              <a:rPr lang="en-US" sz="2800" dirty="0">
                <a:solidFill>
                  <a:schemeClr val="bg1"/>
                </a:solidFill>
                <a:latin typeface="Franklin Gothic Book" panose="020B0503020102020204" pitchFamily="34" charset="0"/>
              </a:rPr>
              <a:t>7.5 hours personal planning and preparation</a:t>
            </a:r>
          </a:p>
        </p:txBody>
      </p:sp>
      <p:sp>
        <p:nvSpPr>
          <p:cNvPr id="6" name="TextBox 5">
            <a:extLst>
              <a:ext uri="{FF2B5EF4-FFF2-40B4-BE49-F238E27FC236}">
                <a16:creationId xmlns:a16="http://schemas.microsoft.com/office/drawing/2014/main" id="{47ACCD9E-C7A4-5321-8952-1C545D770829}"/>
              </a:ext>
            </a:extLst>
          </p:cNvPr>
          <p:cNvSpPr txBox="1"/>
          <p:nvPr/>
        </p:nvSpPr>
        <p:spPr>
          <a:xfrm>
            <a:off x="731521" y="3682774"/>
            <a:ext cx="4073809" cy="578882"/>
          </a:xfrm>
          <a:prstGeom prst="roundRect">
            <a:avLst/>
          </a:prstGeom>
          <a:solidFill>
            <a:srgbClr val="00AFAA"/>
          </a:solidFill>
        </p:spPr>
        <p:txBody>
          <a:bodyPr wrap="square">
            <a:spAutoFit/>
          </a:bodyPr>
          <a:lstStyle/>
          <a:p>
            <a:pPr lvl="0">
              <a:lnSpc>
                <a:spcPct val="100000"/>
              </a:lnSpc>
            </a:pPr>
            <a:r>
              <a:rPr lang="en-US" sz="2800" dirty="0">
                <a:solidFill>
                  <a:schemeClr val="bg1"/>
                </a:solidFill>
                <a:latin typeface="Franklin Gothic Book" panose="020B0503020102020204" pitchFamily="34" charset="0"/>
              </a:rPr>
              <a:t>5 hours collegiate time *</a:t>
            </a:r>
          </a:p>
        </p:txBody>
      </p:sp>
      <p:sp>
        <p:nvSpPr>
          <p:cNvPr id="10" name="TextBox 9">
            <a:extLst>
              <a:ext uri="{FF2B5EF4-FFF2-40B4-BE49-F238E27FC236}">
                <a16:creationId xmlns:a16="http://schemas.microsoft.com/office/drawing/2014/main" id="{BCB63A00-2914-7591-2499-EC3C91B3D010}"/>
              </a:ext>
            </a:extLst>
          </p:cNvPr>
          <p:cNvSpPr txBox="1"/>
          <p:nvPr/>
        </p:nvSpPr>
        <p:spPr>
          <a:xfrm>
            <a:off x="546670" y="5963885"/>
            <a:ext cx="4572000" cy="369332"/>
          </a:xfrm>
          <a:prstGeom prst="rect">
            <a:avLst/>
          </a:prstGeom>
          <a:noFill/>
        </p:spPr>
        <p:txBody>
          <a:bodyPr wrap="square">
            <a:spAutoFit/>
          </a:bodyPr>
          <a:lstStyle/>
          <a:p>
            <a:r>
              <a:rPr lang="en-GB" sz="1800" b="0" i="0" u="none" strike="noStrike" baseline="0" dirty="0">
                <a:solidFill>
                  <a:srgbClr val="000000"/>
                </a:solidFill>
                <a:latin typeface="+mj-lt"/>
              </a:rPr>
              <a:t> * Part-time staff on pro-rata basis</a:t>
            </a:r>
          </a:p>
        </p:txBody>
      </p:sp>
    </p:spTree>
    <p:extLst>
      <p:ext uri="{BB962C8B-B14F-4D97-AF65-F5344CB8AC3E}">
        <p14:creationId xmlns:p14="http://schemas.microsoft.com/office/powerpoint/2010/main" val="143586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66167-82D8-DBC7-EAF5-DAA6B016D18A}"/>
              </a:ext>
            </a:extLst>
          </p:cNvPr>
          <p:cNvSpPr txBox="1"/>
          <p:nvPr/>
        </p:nvSpPr>
        <p:spPr>
          <a:xfrm>
            <a:off x="534914" y="966787"/>
            <a:ext cx="8074172" cy="4924425"/>
          </a:xfrm>
          <a:prstGeom prst="rect">
            <a:avLst/>
          </a:prstGeom>
          <a:noFill/>
        </p:spPr>
        <p:txBody>
          <a:bodyPr wrap="square">
            <a:spAutoFit/>
          </a:bodyPr>
          <a:lstStyle/>
          <a:p>
            <a:r>
              <a:rPr lang="en-GB" sz="4000" dirty="0">
                <a:solidFill>
                  <a:srgbClr val="BB2943"/>
                </a:solidFill>
                <a:latin typeface="Franklin Gothic Demi" panose="020B0703020102020204" pitchFamily="34" charset="0"/>
              </a:rPr>
              <a:t>“Workload management must form an integral part of discussions as part of the planning process to ensure that the individual and collective work of teachers is capable of being undertaken </a:t>
            </a:r>
          </a:p>
          <a:p>
            <a:r>
              <a:rPr lang="en-GB" sz="4000" dirty="0">
                <a:solidFill>
                  <a:srgbClr val="BB2943"/>
                </a:solidFill>
                <a:latin typeface="Franklin Gothic Demi" panose="020B0703020102020204" pitchFamily="34" charset="0"/>
              </a:rPr>
              <a:t>within the time available.” </a:t>
            </a:r>
          </a:p>
          <a:p>
            <a:endParaRPr lang="en-GB" sz="1800" b="1" dirty="0">
              <a:latin typeface="+mj-lt"/>
            </a:endParaRPr>
          </a:p>
          <a:p>
            <a:r>
              <a:rPr lang="en-GB" sz="1600" i="0" dirty="0">
                <a:solidFill>
                  <a:srgbClr val="00B050"/>
                </a:solidFill>
                <a:effectLst/>
                <a:latin typeface="Franklin Gothic Demi" panose="020B0703020102020204" pitchFamily="34" charset="0"/>
              </a:rPr>
              <a:t>SNCT Code of Practice on Working Time Arrangements for Teachers (Appendix 2.7)</a:t>
            </a:r>
            <a:endParaRPr lang="en-GB" sz="1600" dirty="0">
              <a:solidFill>
                <a:srgbClr val="00B050"/>
              </a:solidFill>
              <a:latin typeface="Franklin Gothic Demi" panose="020B0703020102020204" pitchFamily="34" charset="0"/>
            </a:endParaRPr>
          </a:p>
        </p:txBody>
      </p:sp>
    </p:spTree>
    <p:extLst>
      <p:ext uri="{BB962C8B-B14F-4D97-AF65-F5344CB8AC3E}">
        <p14:creationId xmlns:p14="http://schemas.microsoft.com/office/powerpoint/2010/main" val="289330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CE3E"/>
        </a:solidFill>
        <a:effectLst/>
      </p:bgPr>
    </p:bg>
    <p:spTree>
      <p:nvGrpSpPr>
        <p:cNvPr id="1" name=""/>
        <p:cNvGrpSpPr/>
        <p:nvPr/>
      </p:nvGrpSpPr>
      <p:grpSpPr>
        <a:xfrm>
          <a:off x="0" y="0"/>
          <a:ext cx="0" cy="0"/>
          <a:chOff x="0" y="0"/>
          <a:chExt cx="0" cy="0"/>
        </a:xfrm>
      </p:grpSpPr>
      <p:graphicFrame>
        <p:nvGraphicFramePr>
          <p:cNvPr id="2" name="Rectangle 3">
            <a:extLst>
              <a:ext uri="{FF2B5EF4-FFF2-40B4-BE49-F238E27FC236}">
                <a16:creationId xmlns:a16="http://schemas.microsoft.com/office/drawing/2014/main" id="{73E7106A-8047-E1C5-2240-E6BE131EFAEE}"/>
              </a:ext>
            </a:extLst>
          </p:cNvPr>
          <p:cNvGraphicFramePr>
            <a:graphicFrameLocks/>
          </p:cNvGraphicFramePr>
          <p:nvPr>
            <p:extLst>
              <p:ext uri="{D42A27DB-BD31-4B8C-83A1-F6EECF244321}">
                <p14:modId xmlns:p14="http://schemas.microsoft.com/office/powerpoint/2010/main" val="1197534337"/>
              </p:ext>
            </p:extLst>
          </p:nvPr>
        </p:nvGraphicFramePr>
        <p:xfrm>
          <a:off x="628650" y="14220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F87CA95-77FF-C651-643C-0AF13D77881B}"/>
              </a:ext>
            </a:extLst>
          </p:cNvPr>
          <p:cNvSpPr txBox="1">
            <a:spLocks noRot="1" noChangeArrowheads="1"/>
          </p:cNvSpPr>
          <p:nvPr/>
        </p:nvSpPr>
        <p:spPr>
          <a:xfrm>
            <a:off x="868680" y="701040"/>
            <a:ext cx="7406640" cy="799837"/>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solidFill>
                  <a:srgbClr val="BB2943"/>
                </a:solidFill>
              </a:rPr>
              <a:t> </a:t>
            </a:r>
            <a:r>
              <a:rPr lang="en-GB" b="1" dirty="0">
                <a:solidFill>
                  <a:srgbClr val="BB2943"/>
                </a:solidFill>
              </a:rPr>
              <a:t>Core </a:t>
            </a:r>
            <a:r>
              <a:rPr lang="en-GB" dirty="0">
                <a:solidFill>
                  <a:srgbClr val="BB2943"/>
                </a:solidFill>
                <a:latin typeface="Franklin Gothic Demi" panose="020B0703020102020204" pitchFamily="34" charset="0"/>
              </a:rPr>
              <a:t>Collegiate</a:t>
            </a:r>
            <a:r>
              <a:rPr lang="en-GB" b="1" dirty="0">
                <a:solidFill>
                  <a:srgbClr val="BB2943"/>
                </a:solidFill>
              </a:rPr>
              <a:t> Activities </a:t>
            </a:r>
            <a:endParaRPr lang="en-US" b="1" dirty="0">
              <a:solidFill>
                <a:srgbClr val="BB2943"/>
              </a:solidFill>
            </a:endParaRPr>
          </a:p>
        </p:txBody>
      </p:sp>
      <p:sp>
        <p:nvSpPr>
          <p:cNvPr id="4" name="TextBox 3">
            <a:extLst>
              <a:ext uri="{FF2B5EF4-FFF2-40B4-BE49-F238E27FC236}">
                <a16:creationId xmlns:a16="http://schemas.microsoft.com/office/drawing/2014/main" id="{636A4923-D8DE-2D61-E7F7-078B7894B122}"/>
              </a:ext>
            </a:extLst>
          </p:cNvPr>
          <p:cNvSpPr txBox="1"/>
          <p:nvPr/>
        </p:nvSpPr>
        <p:spPr>
          <a:xfrm>
            <a:off x="1691680" y="6225284"/>
            <a:ext cx="5760640" cy="369332"/>
          </a:xfrm>
          <a:prstGeom prst="rect">
            <a:avLst/>
          </a:prstGeom>
          <a:noFill/>
        </p:spPr>
        <p:txBody>
          <a:bodyPr wrap="square" rtlCol="0">
            <a:spAutoFit/>
          </a:bodyPr>
          <a:lstStyle/>
          <a:p>
            <a:pPr algn="ctr"/>
            <a:r>
              <a:rPr lang="en-GB" sz="1800" dirty="0">
                <a:solidFill>
                  <a:srgbClr val="000000"/>
                </a:solidFill>
                <a:latin typeface="Adobe Clean DC"/>
              </a:rPr>
              <a:t>*this should be voluntary unless agreed by all staff</a:t>
            </a:r>
            <a:endParaRPr lang="en-GB" sz="1800" dirty="0">
              <a:solidFill>
                <a:prstClr val="black"/>
              </a:solidFill>
              <a:latin typeface="Adobe Clean DC"/>
            </a:endParaRPr>
          </a:p>
        </p:txBody>
      </p:sp>
    </p:spTree>
    <p:extLst>
      <p:ext uri="{BB962C8B-B14F-4D97-AF65-F5344CB8AC3E}">
        <p14:creationId xmlns:p14="http://schemas.microsoft.com/office/powerpoint/2010/main" val="229420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F73F-EFED-0CFC-5CC4-92BBD799ABD1}"/>
              </a:ext>
            </a:extLst>
          </p:cNvPr>
          <p:cNvSpPr txBox="1">
            <a:spLocks/>
          </p:cNvSpPr>
          <p:nvPr/>
        </p:nvSpPr>
        <p:spPr>
          <a:xfrm>
            <a:off x="628650" y="800255"/>
            <a:ext cx="7886700" cy="719542"/>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rgbClr val="BB2943"/>
                </a:solidFill>
                <a:latin typeface="Franklin Gothic Demi" panose="020B0703020102020204" pitchFamily="34" charset="0"/>
              </a:rPr>
              <a:t>Flexibility</a:t>
            </a:r>
          </a:p>
        </p:txBody>
      </p:sp>
      <p:sp>
        <p:nvSpPr>
          <p:cNvPr id="3" name="Content Placeholder 2">
            <a:extLst>
              <a:ext uri="{FF2B5EF4-FFF2-40B4-BE49-F238E27FC236}">
                <a16:creationId xmlns:a16="http://schemas.microsoft.com/office/drawing/2014/main" id="{0DAC3C58-5A39-8502-31DE-31FE49211EB1}"/>
              </a:ext>
            </a:extLst>
          </p:cNvPr>
          <p:cNvSpPr txBox="1">
            <a:spLocks/>
          </p:cNvSpPr>
          <p:nvPr/>
        </p:nvSpPr>
        <p:spPr>
          <a:xfrm>
            <a:off x="584506" y="1447252"/>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rgbClr val="000000"/>
              </a:solidFill>
              <a:latin typeface="Century Gothic" panose="020B0502020202020204" pitchFamily="34" charset="0"/>
            </a:endParaRPr>
          </a:p>
          <a:p>
            <a:r>
              <a:rPr lang="en-GB" sz="2400" dirty="0">
                <a:solidFill>
                  <a:srgbClr val="252525"/>
                </a:solidFill>
              </a:rPr>
              <a:t> </a:t>
            </a:r>
            <a:r>
              <a:rPr lang="en-GB" sz="2400" dirty="0">
                <a:solidFill>
                  <a:srgbClr val="252525"/>
                </a:solidFill>
                <a:latin typeface="Franklin Gothic Book" panose="020B0503020102020204" pitchFamily="34" charset="0"/>
              </a:rPr>
              <a:t>WTAs include a category for flexibility</a:t>
            </a:r>
          </a:p>
          <a:p>
            <a:r>
              <a:rPr lang="en-GB" sz="2400" dirty="0">
                <a:solidFill>
                  <a:srgbClr val="252525"/>
                </a:solidFill>
                <a:latin typeface="Franklin Gothic Book" panose="020B0503020102020204" pitchFamily="34" charset="0"/>
              </a:rPr>
              <a:t>These hours are determined at school level but must take account of the local agreement. </a:t>
            </a:r>
          </a:p>
          <a:p>
            <a:r>
              <a:rPr lang="en-GB" sz="2400" dirty="0">
                <a:solidFill>
                  <a:srgbClr val="252525"/>
                </a:solidFill>
                <a:latin typeface="Franklin Gothic Book" panose="020B0503020102020204" pitchFamily="34" charset="0"/>
              </a:rPr>
              <a:t>Flexibility is built in to account for any unplanned events/ activities that may arise. E.g. local authority or HMI inspections </a:t>
            </a:r>
          </a:p>
          <a:p>
            <a:r>
              <a:rPr lang="en-GB" sz="2400" dirty="0">
                <a:solidFill>
                  <a:srgbClr val="252525"/>
                </a:solidFill>
                <a:latin typeface="Franklin Gothic Book" panose="020B0503020102020204" pitchFamily="34" charset="0"/>
              </a:rPr>
              <a:t>The same principles must be applied to the “flexibility” component as the rest of the WTA i.e. </a:t>
            </a:r>
            <a:r>
              <a:rPr lang="en-GB" sz="2400" dirty="0">
                <a:solidFill>
                  <a:srgbClr val="252525"/>
                </a:solidFill>
                <a:latin typeface="Franklin Gothic Demi" panose="020B0703020102020204" pitchFamily="34" charset="0"/>
              </a:rPr>
              <a:t>the Branch and the Headteacher must agree</a:t>
            </a:r>
            <a:r>
              <a:rPr lang="en-GB" sz="2400" b="1" dirty="0">
                <a:solidFill>
                  <a:srgbClr val="252525"/>
                </a:solidFill>
                <a:latin typeface="Franklin Gothic Book" panose="020B0503020102020204" pitchFamily="34" charset="0"/>
              </a:rPr>
              <a:t> </a:t>
            </a:r>
            <a:r>
              <a:rPr lang="en-GB" sz="2400" dirty="0">
                <a:solidFill>
                  <a:srgbClr val="252525"/>
                </a:solidFill>
                <a:latin typeface="Franklin Gothic Book" panose="020B0503020102020204" pitchFamily="34" charset="0"/>
              </a:rPr>
              <a:t>on the use of these “flexible” hours. </a:t>
            </a:r>
          </a:p>
        </p:txBody>
      </p:sp>
    </p:spTree>
    <p:extLst>
      <p:ext uri="{BB962C8B-B14F-4D97-AF65-F5344CB8AC3E}">
        <p14:creationId xmlns:p14="http://schemas.microsoft.com/office/powerpoint/2010/main" val="32900931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1271</Words>
  <Application>Microsoft Office PowerPoint</Application>
  <PresentationFormat>On-screen Show (4:3)</PresentationFormat>
  <Paragraphs>109</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Adobe Clean DC</vt:lpstr>
      <vt:lpstr>Aptos</vt:lpstr>
      <vt:lpstr>Aptos Display</vt:lpstr>
      <vt:lpstr>Arial</vt:lpstr>
      <vt:lpstr>Calibri</vt:lpstr>
      <vt:lpstr>Century Gothic</vt:lpstr>
      <vt:lpstr>Franklin Gothic Book</vt:lpstr>
      <vt:lpstr>Franklin Gothic Demi</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Benzie</dc:creator>
  <cp:lastModifiedBy>Paul Benzie</cp:lastModifiedBy>
  <cp:revision>6</cp:revision>
  <dcterms:created xsi:type="dcterms:W3CDTF">2024-02-29T08:50:27Z</dcterms:created>
  <dcterms:modified xsi:type="dcterms:W3CDTF">2024-02-29T11:05:44Z</dcterms:modified>
</cp:coreProperties>
</file>