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Lst>
  <p:notesMasterIdLst>
    <p:notesMasterId r:id="rId14"/>
  </p:notesMasterIdLst>
  <p:handoutMasterIdLst>
    <p:handoutMasterId r:id="rId15"/>
  </p:handoutMasterIdLst>
  <p:sldIdLst>
    <p:sldId id="316" r:id="rId5"/>
    <p:sldId id="350" r:id="rId6"/>
    <p:sldId id="349" r:id="rId7"/>
    <p:sldId id="345" r:id="rId8"/>
    <p:sldId id="346" r:id="rId9"/>
    <p:sldId id="355" r:id="rId10"/>
    <p:sldId id="352" r:id="rId11"/>
    <p:sldId id="353" r:id="rId12"/>
    <p:sldId id="35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an Blair" initials="JB" lastIdx="4" clrIdx="0">
    <p:extLst>
      <p:ext uri="{19B8F6BF-5375-455C-9EA6-DF929625EA0E}">
        <p15:presenceInfo xmlns:p15="http://schemas.microsoft.com/office/powerpoint/2012/main" userId="S::jean.blair@sqa.org.uk::937dc2db-07dc-4d15-9a51-509e8ae25f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6" autoAdjust="0"/>
    <p:restoredTop sz="94660"/>
  </p:normalViewPr>
  <p:slideViewPr>
    <p:cSldViewPr snapToGrid="0">
      <p:cViewPr varScale="1">
        <p:scale>
          <a:sx n="86" d="100"/>
          <a:sy n="86" d="100"/>
        </p:scale>
        <p:origin x="518" y="58"/>
      </p:cViewPr>
      <p:guideLst/>
    </p:cSldViewPr>
  </p:slideViewPr>
  <p:notesTextViewPr>
    <p:cViewPr>
      <p:scale>
        <a:sx n="1" d="1"/>
        <a:sy n="1" d="1"/>
      </p:scale>
      <p:origin x="0" y="0"/>
    </p:cViewPr>
  </p:notesTextViewPr>
  <p:notesViewPr>
    <p:cSldViewPr snapToGrid="0">
      <p:cViewPr varScale="1">
        <p:scale>
          <a:sx n="51" d="100"/>
          <a:sy n="51" d="100"/>
        </p:scale>
        <p:origin x="2692" y="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BDC1D98-C769-46C6-A147-53C930501ED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06C11125-E352-4D19-934F-01F72303DD4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4FDFA7D-FC3A-4F22-97FD-B6461C4354C9}" type="datetimeFigureOut">
              <a:rPr lang="en-US" smtClean="0"/>
              <a:t>5/10/2021</a:t>
            </a:fld>
            <a:endParaRPr lang="en-US" dirty="0"/>
          </a:p>
        </p:txBody>
      </p:sp>
      <p:sp>
        <p:nvSpPr>
          <p:cNvPr id="4" name="Footer Placeholder 3">
            <a:extLst>
              <a:ext uri="{FF2B5EF4-FFF2-40B4-BE49-F238E27FC236}">
                <a16:creationId xmlns:a16="http://schemas.microsoft.com/office/drawing/2014/main" id="{1B5EED7E-EA8E-42FA-83BF-FB44F84A6B7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9168800B-E00E-4B71-9D80-7D2E0DF20F8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B17050E-A19A-46C4-975F-0D3B20BA0E11}" type="slidenum">
              <a:rPr lang="en-US" smtClean="0"/>
              <a:t>‹#›</a:t>
            </a:fld>
            <a:endParaRPr lang="en-US" dirty="0"/>
          </a:p>
        </p:txBody>
      </p:sp>
    </p:spTree>
    <p:extLst>
      <p:ext uri="{BB962C8B-B14F-4D97-AF65-F5344CB8AC3E}">
        <p14:creationId xmlns:p14="http://schemas.microsoft.com/office/powerpoint/2010/main" val="39438698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CE3A54-2F3C-414E-A2AD-AA799464C970}" type="datetimeFigureOut">
              <a:rPr lang="en-US" smtClean="0"/>
              <a:t>5/10/2021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64B5C9-23C2-4C70-87A5-379352677C75}" type="slidenum">
              <a:rPr lang="en-US" smtClean="0"/>
              <a:t>‹#›</a:t>
            </a:fld>
            <a:endParaRPr lang="en-US" dirty="0"/>
          </a:p>
        </p:txBody>
      </p:sp>
    </p:spTree>
    <p:extLst>
      <p:ext uri="{BB962C8B-B14F-4D97-AF65-F5344CB8AC3E}">
        <p14:creationId xmlns:p14="http://schemas.microsoft.com/office/powerpoint/2010/main" val="82534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8CACA0B-A90B-4C36-B26D-6D66282DE899}" type="datetimeFigureOut">
              <a:rPr lang="en-GB" smtClean="0"/>
              <a:t>10/05/2021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5216B6-212A-4A36-A715-D623D0AF2123}" type="slidenum">
              <a:rPr lang="en-GB" smtClean="0"/>
              <a:t>‹#›</a:t>
            </a:fld>
            <a:endParaRPr lang="en-GB"/>
          </a:p>
        </p:txBody>
      </p:sp>
    </p:spTree>
    <p:extLst>
      <p:ext uri="{BB962C8B-B14F-4D97-AF65-F5344CB8AC3E}">
        <p14:creationId xmlns:p14="http://schemas.microsoft.com/office/powerpoint/2010/main" val="812823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8CACA0B-A90B-4C36-B26D-6D66282DE899}" type="datetimeFigureOut">
              <a:rPr lang="en-GB" smtClean="0"/>
              <a:t>10/05/2021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5216B6-212A-4A36-A715-D623D0AF2123}" type="slidenum">
              <a:rPr lang="en-GB" smtClean="0"/>
              <a:t>‹#›</a:t>
            </a:fld>
            <a:endParaRPr lang="en-GB"/>
          </a:p>
        </p:txBody>
      </p:sp>
    </p:spTree>
    <p:extLst>
      <p:ext uri="{BB962C8B-B14F-4D97-AF65-F5344CB8AC3E}">
        <p14:creationId xmlns:p14="http://schemas.microsoft.com/office/powerpoint/2010/main" val="2616987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8CACA0B-A90B-4C36-B26D-6D66282DE899}" type="datetimeFigureOut">
              <a:rPr lang="en-GB" smtClean="0"/>
              <a:t>10/05/2021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5216B6-212A-4A36-A715-D623D0AF2123}" type="slidenum">
              <a:rPr lang="en-GB" smtClean="0"/>
              <a:t>‹#›</a:t>
            </a:fld>
            <a:endParaRPr lang="en-GB"/>
          </a:p>
        </p:txBody>
      </p:sp>
    </p:spTree>
    <p:extLst>
      <p:ext uri="{BB962C8B-B14F-4D97-AF65-F5344CB8AC3E}">
        <p14:creationId xmlns:p14="http://schemas.microsoft.com/office/powerpoint/2010/main" val="39778847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pic>
        <p:nvPicPr>
          <p:cNvPr id="3" name="Picture 2" descr="SQA_branding_powerpoint_slides_v4.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318" y="0"/>
            <a:ext cx="12274319" cy="6858000"/>
          </a:xfrm>
          <a:prstGeom prst="rect">
            <a:avLst/>
          </a:prstGeom>
        </p:spPr>
      </p:pic>
    </p:spTree>
    <p:extLst>
      <p:ext uri="{BB962C8B-B14F-4D97-AF65-F5344CB8AC3E}">
        <p14:creationId xmlns:p14="http://schemas.microsoft.com/office/powerpoint/2010/main" val="1823064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8CACA0B-A90B-4C36-B26D-6D66282DE899}" type="datetimeFigureOut">
              <a:rPr lang="en-GB" smtClean="0"/>
              <a:t>10/05/2021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5216B6-212A-4A36-A715-D623D0AF2123}" type="slidenum">
              <a:rPr lang="en-GB" smtClean="0"/>
              <a:t>‹#›</a:t>
            </a:fld>
            <a:endParaRPr lang="en-GB"/>
          </a:p>
        </p:txBody>
      </p:sp>
    </p:spTree>
    <p:extLst>
      <p:ext uri="{BB962C8B-B14F-4D97-AF65-F5344CB8AC3E}">
        <p14:creationId xmlns:p14="http://schemas.microsoft.com/office/powerpoint/2010/main" val="2562243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CACA0B-A90B-4C36-B26D-6D66282DE899}" type="datetimeFigureOut">
              <a:rPr lang="en-GB" smtClean="0"/>
              <a:t>10/05/2021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5216B6-212A-4A36-A715-D623D0AF2123}" type="slidenum">
              <a:rPr lang="en-GB" smtClean="0"/>
              <a:t>‹#›</a:t>
            </a:fld>
            <a:endParaRPr lang="en-GB"/>
          </a:p>
        </p:txBody>
      </p:sp>
    </p:spTree>
    <p:extLst>
      <p:ext uri="{BB962C8B-B14F-4D97-AF65-F5344CB8AC3E}">
        <p14:creationId xmlns:p14="http://schemas.microsoft.com/office/powerpoint/2010/main" val="1771862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8CACA0B-A90B-4C36-B26D-6D66282DE899}" type="datetimeFigureOut">
              <a:rPr lang="en-GB" smtClean="0"/>
              <a:t>10/05/2021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5216B6-212A-4A36-A715-D623D0AF2123}" type="slidenum">
              <a:rPr lang="en-GB" smtClean="0"/>
              <a:t>‹#›</a:t>
            </a:fld>
            <a:endParaRPr lang="en-GB"/>
          </a:p>
        </p:txBody>
      </p:sp>
    </p:spTree>
    <p:extLst>
      <p:ext uri="{BB962C8B-B14F-4D97-AF65-F5344CB8AC3E}">
        <p14:creationId xmlns:p14="http://schemas.microsoft.com/office/powerpoint/2010/main" val="177230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8CACA0B-A90B-4C36-B26D-6D66282DE899}" type="datetimeFigureOut">
              <a:rPr lang="en-GB" smtClean="0"/>
              <a:t>10/05/2021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A5216B6-212A-4A36-A715-D623D0AF2123}" type="slidenum">
              <a:rPr lang="en-GB" smtClean="0"/>
              <a:t>‹#›</a:t>
            </a:fld>
            <a:endParaRPr lang="en-GB"/>
          </a:p>
        </p:txBody>
      </p:sp>
    </p:spTree>
    <p:extLst>
      <p:ext uri="{BB962C8B-B14F-4D97-AF65-F5344CB8AC3E}">
        <p14:creationId xmlns:p14="http://schemas.microsoft.com/office/powerpoint/2010/main" val="1761368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8CACA0B-A90B-4C36-B26D-6D66282DE899}" type="datetimeFigureOut">
              <a:rPr lang="en-GB" smtClean="0"/>
              <a:t>10/05/2021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A5216B6-212A-4A36-A715-D623D0AF2123}" type="slidenum">
              <a:rPr lang="en-GB" smtClean="0"/>
              <a:t>‹#›</a:t>
            </a:fld>
            <a:endParaRPr lang="en-GB"/>
          </a:p>
        </p:txBody>
      </p:sp>
    </p:spTree>
    <p:extLst>
      <p:ext uri="{BB962C8B-B14F-4D97-AF65-F5344CB8AC3E}">
        <p14:creationId xmlns:p14="http://schemas.microsoft.com/office/powerpoint/2010/main" val="3931115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CACA0B-A90B-4C36-B26D-6D66282DE899}" type="datetimeFigureOut">
              <a:rPr lang="en-GB" smtClean="0"/>
              <a:t>10/05/2021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A5216B6-212A-4A36-A715-D623D0AF2123}" type="slidenum">
              <a:rPr lang="en-GB" smtClean="0"/>
              <a:t>‹#›</a:t>
            </a:fld>
            <a:endParaRPr lang="en-GB"/>
          </a:p>
        </p:txBody>
      </p:sp>
    </p:spTree>
    <p:extLst>
      <p:ext uri="{BB962C8B-B14F-4D97-AF65-F5344CB8AC3E}">
        <p14:creationId xmlns:p14="http://schemas.microsoft.com/office/powerpoint/2010/main" val="687943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CACA0B-A90B-4C36-B26D-6D66282DE899}" type="datetimeFigureOut">
              <a:rPr lang="en-GB" smtClean="0"/>
              <a:t>10/05/2021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5216B6-212A-4A36-A715-D623D0AF2123}" type="slidenum">
              <a:rPr lang="en-GB" smtClean="0"/>
              <a:t>‹#›</a:t>
            </a:fld>
            <a:endParaRPr lang="en-GB"/>
          </a:p>
        </p:txBody>
      </p:sp>
    </p:spTree>
    <p:extLst>
      <p:ext uri="{BB962C8B-B14F-4D97-AF65-F5344CB8AC3E}">
        <p14:creationId xmlns:p14="http://schemas.microsoft.com/office/powerpoint/2010/main" val="3631639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CACA0B-A90B-4C36-B26D-6D66282DE899}" type="datetimeFigureOut">
              <a:rPr lang="en-GB" smtClean="0"/>
              <a:t>10/05/2021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5216B6-212A-4A36-A715-D623D0AF2123}" type="slidenum">
              <a:rPr lang="en-GB" smtClean="0"/>
              <a:t>‹#›</a:t>
            </a:fld>
            <a:endParaRPr lang="en-GB"/>
          </a:p>
        </p:txBody>
      </p:sp>
    </p:spTree>
    <p:extLst>
      <p:ext uri="{BB962C8B-B14F-4D97-AF65-F5344CB8AC3E}">
        <p14:creationId xmlns:p14="http://schemas.microsoft.com/office/powerpoint/2010/main" val="1559550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CACA0B-A90B-4C36-B26D-6D66282DE899}" type="datetimeFigureOut">
              <a:rPr lang="en-GB" smtClean="0"/>
              <a:t>10/05/2021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5216B6-212A-4A36-A715-D623D0AF2123}" type="slidenum">
              <a:rPr lang="en-GB" smtClean="0"/>
              <a:t>‹#›</a:t>
            </a:fld>
            <a:endParaRPr lang="en-GB"/>
          </a:p>
        </p:txBody>
      </p:sp>
    </p:spTree>
    <p:extLst>
      <p:ext uri="{BB962C8B-B14F-4D97-AF65-F5344CB8AC3E}">
        <p14:creationId xmlns:p14="http://schemas.microsoft.com/office/powerpoint/2010/main" val="379626178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a:extLst>
              <a:ext uri="{FF2B5EF4-FFF2-40B4-BE49-F238E27FC236}">
                <a16:creationId xmlns:a16="http://schemas.microsoft.com/office/drawing/2014/main" id="{25256380-8FBD-42F4-A2ED-B31110757F13}"/>
              </a:ext>
            </a:extLst>
          </p:cNvPr>
          <p:cNvSpPr txBox="1">
            <a:spLocks/>
          </p:cNvSpPr>
          <p:nvPr/>
        </p:nvSpPr>
        <p:spPr>
          <a:xfrm>
            <a:off x="923163" y="2358116"/>
            <a:ext cx="10345674" cy="177190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3800" dirty="0">
                <a:solidFill>
                  <a:schemeClr val="bg1"/>
                </a:solidFill>
                <a:latin typeface="Arial" panose="020B0604020202020204" pitchFamily="34" charset="0"/>
                <a:cs typeface="Arial" panose="020B0604020202020204" pitchFamily="34" charset="0"/>
              </a:rPr>
              <a:t>National Qualifications 2021</a:t>
            </a:r>
          </a:p>
          <a:p>
            <a:pPr marL="0" indent="0" algn="ctr">
              <a:buNone/>
            </a:pPr>
            <a:endParaRPr lang="en-GB" sz="3800" dirty="0">
              <a:solidFill>
                <a:schemeClr val="bg1"/>
              </a:solidFill>
              <a:latin typeface="Arial" panose="020B0604020202020204" pitchFamily="34" charset="0"/>
              <a:cs typeface="Arial" panose="020B0604020202020204" pitchFamily="34" charset="0"/>
            </a:endParaRPr>
          </a:p>
          <a:p>
            <a:pPr marL="0" indent="0" algn="ctr">
              <a:buNone/>
            </a:pPr>
            <a:endParaRPr lang="en-GB" sz="3800" dirty="0">
              <a:solidFill>
                <a:schemeClr val="bg1"/>
              </a:solidFill>
              <a:latin typeface="Arial" panose="020B0604020202020204" pitchFamily="34" charset="0"/>
              <a:cs typeface="Arial" panose="020B0604020202020204" pitchFamily="34" charset="0"/>
            </a:endParaRPr>
          </a:p>
          <a:p>
            <a:pPr marL="0" indent="0" algn="ctr">
              <a:buNone/>
            </a:pPr>
            <a:endParaRPr lang="en-GB" sz="3800" dirty="0">
              <a:solidFill>
                <a:schemeClr val="bg1"/>
              </a:solidFill>
              <a:latin typeface="Arial" panose="020B0604020202020204" pitchFamily="34" charset="0"/>
              <a:cs typeface="Arial" panose="020B0604020202020204" pitchFamily="34" charset="0"/>
            </a:endParaRPr>
          </a:p>
          <a:p>
            <a:pPr marL="0" indent="0">
              <a:buNone/>
            </a:pPr>
            <a:r>
              <a:rPr lang="en-GB" sz="2400" dirty="0">
                <a:solidFill>
                  <a:schemeClr val="bg1"/>
                </a:solidFill>
                <a:latin typeface="Arial" panose="020B0604020202020204" pitchFamily="34" charset="0"/>
                <a:cs typeface="Arial" panose="020B0604020202020204" pitchFamily="34" charset="0"/>
              </a:rPr>
              <a:t>EIS</a:t>
            </a:r>
          </a:p>
          <a:p>
            <a:pPr marL="0" indent="0">
              <a:buNone/>
            </a:pPr>
            <a:r>
              <a:rPr lang="en-GB" sz="2400" dirty="0">
                <a:solidFill>
                  <a:schemeClr val="bg1"/>
                </a:solidFill>
                <a:latin typeface="Arial" panose="020B0604020202020204" pitchFamily="34" charset="0"/>
                <a:cs typeface="Arial" panose="020B0604020202020204" pitchFamily="34" charset="0"/>
              </a:rPr>
              <a:t>5 May 2021</a:t>
            </a:r>
          </a:p>
          <a:p>
            <a:endParaRPr lang="en-GB" sz="38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9089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31C61A0-547C-44A6-8D79-58620A5D9CC4}"/>
              </a:ext>
            </a:extLst>
          </p:cNvPr>
          <p:cNvSpPr txBox="1"/>
          <p:nvPr/>
        </p:nvSpPr>
        <p:spPr>
          <a:xfrm>
            <a:off x="384945" y="754742"/>
            <a:ext cx="11131825" cy="1415772"/>
          </a:xfrm>
          <a:prstGeom prst="rect">
            <a:avLst/>
          </a:prstGeom>
          <a:noFill/>
        </p:spPr>
        <p:txBody>
          <a:bodyPr wrap="square" rtlCol="0">
            <a:spAutoFit/>
          </a:bodyPr>
          <a:lstStyle/>
          <a:p>
            <a:r>
              <a:rPr lang="en-GB" sz="3800" b="1" dirty="0">
                <a:solidFill>
                  <a:schemeClr val="bg1"/>
                </a:solidFill>
                <a:latin typeface="Arial" panose="020B0604020202020204" pitchFamily="34" charset="0"/>
                <a:cs typeface="Arial" panose="020B0604020202020204" pitchFamily="34" charset="0"/>
              </a:rPr>
              <a:t>The Alternative Certification Model</a:t>
            </a:r>
          </a:p>
          <a:p>
            <a:endParaRPr lang="en-GB" sz="2400" b="1" dirty="0">
              <a:solidFill>
                <a:schemeClr val="bg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2400" dirty="0">
              <a:solidFill>
                <a:schemeClr val="bg1"/>
              </a:solidFill>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4F0D7EAB-783E-481F-BD73-D03A85312A4D}"/>
              </a:ext>
            </a:extLst>
          </p:cNvPr>
          <p:cNvPicPr>
            <a:picLocks noChangeAspect="1"/>
          </p:cNvPicPr>
          <p:nvPr/>
        </p:nvPicPr>
        <p:blipFill>
          <a:blip r:embed="rId2"/>
          <a:stretch>
            <a:fillRect/>
          </a:stretch>
        </p:blipFill>
        <p:spPr>
          <a:xfrm>
            <a:off x="384945" y="552724"/>
            <a:ext cx="9588395" cy="4794198"/>
          </a:xfrm>
          <a:prstGeom prst="rect">
            <a:avLst/>
          </a:prstGeom>
        </p:spPr>
      </p:pic>
    </p:spTree>
    <p:extLst>
      <p:ext uri="{BB962C8B-B14F-4D97-AF65-F5344CB8AC3E}">
        <p14:creationId xmlns:p14="http://schemas.microsoft.com/office/powerpoint/2010/main" val="2487017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DF81E15-62BB-49AA-82C8-895976D5DE38}"/>
              </a:ext>
            </a:extLst>
          </p:cNvPr>
          <p:cNvSpPr txBox="1"/>
          <p:nvPr/>
        </p:nvSpPr>
        <p:spPr>
          <a:xfrm>
            <a:off x="519126" y="1497360"/>
            <a:ext cx="10668000" cy="4801314"/>
          </a:xfrm>
          <a:prstGeom prst="rect">
            <a:avLst/>
          </a:prstGeom>
          <a:noFill/>
        </p:spPr>
        <p:txBody>
          <a:bodyPr wrap="square" rtlCol="0">
            <a:spAutoFit/>
          </a:bodyPr>
          <a:lstStyle/>
          <a:p>
            <a:pPr marL="342900" indent="-342900">
              <a:spcBef>
                <a:spcPts val="600"/>
              </a:spcBef>
              <a:buFont typeface="Symbol" panose="05050102010706020507" pitchFamily="18" charset="2"/>
              <a:buChar char=""/>
            </a:pPr>
            <a:r>
              <a:rPr lang="en-GB" sz="2200" dirty="0">
                <a:solidFill>
                  <a:schemeClr val="bg1"/>
                </a:solidFill>
                <a:latin typeface="Arial" panose="020B0604020202020204" pitchFamily="34" charset="0"/>
                <a:ea typeface="Calibri" panose="020F0502020204030204" pitchFamily="34" charset="0"/>
                <a:cs typeface="Arial" panose="020B0604020202020204" pitchFamily="34" charset="0"/>
              </a:rPr>
              <a:t>Sets out responsibilities for SQA, teachers/lecturers, centre senior managers, local authorities, SCIS, Education Scotland between now and 25 June to ensure provisional results are robust and credible</a:t>
            </a:r>
          </a:p>
          <a:p>
            <a:pPr marL="342900" indent="-342900">
              <a:spcBef>
                <a:spcPts val="600"/>
              </a:spcBef>
              <a:buFont typeface="Symbol" panose="05050102010706020507" pitchFamily="18" charset="2"/>
              <a:buChar char=""/>
            </a:pPr>
            <a:r>
              <a:rPr lang="en-GB" sz="2200" dirty="0">
                <a:solidFill>
                  <a:schemeClr val="bg1"/>
                </a:solidFill>
                <a:latin typeface="Arial" panose="020B0604020202020204" pitchFamily="34" charset="0"/>
                <a:ea typeface="Calibri" panose="020F0502020204030204" pitchFamily="34" charset="0"/>
                <a:cs typeface="Arial" panose="020B0604020202020204" pitchFamily="34" charset="0"/>
              </a:rPr>
              <a:t>Co-created with key partners: the Association of Directors of Education in Scotland (ADES), Colleges Scotland, Education Scotland, the Educational Institute of Scotland (EIS), School Leaders Scotland (SLS), the Scottish Council of Independent Schools (SCIS), Scottish Qualifications Authority (SQA), the Scottish Government, National Parent Forum of Scotland, and the Scottish Youth Parliament.</a:t>
            </a:r>
          </a:p>
          <a:p>
            <a:pPr marL="342900" indent="-342900">
              <a:spcBef>
                <a:spcPts val="600"/>
              </a:spcBef>
              <a:buFont typeface="Symbol" panose="05050102010706020507" pitchFamily="18" charset="2"/>
              <a:buChar char=""/>
            </a:pPr>
            <a:r>
              <a:rPr lang="en-GB" sz="2200" b="0" i="0" u="none" strike="noStrike" baseline="0" dirty="0">
                <a:solidFill>
                  <a:schemeClr val="bg1"/>
                </a:solidFill>
                <a:latin typeface="Arial" panose="020B0604020202020204" pitchFamily="34" charset="0"/>
              </a:rPr>
              <a:t>Equalities and children’s rights and well being considerations underpin all decisions and actions</a:t>
            </a:r>
            <a:endParaRPr lang="en-GB" sz="2200"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342900" indent="-342900">
              <a:spcBef>
                <a:spcPts val="600"/>
              </a:spcBef>
              <a:buFont typeface="Symbol" panose="05050102010706020507" pitchFamily="18" charset="2"/>
              <a:buChar char=""/>
            </a:pPr>
            <a:r>
              <a:rPr lang="en-GB" sz="2200" dirty="0">
                <a:solidFill>
                  <a:schemeClr val="bg1"/>
                </a:solidFill>
                <a:latin typeface="Arial" panose="020B0604020202020204" pitchFamily="34" charset="0"/>
                <a:ea typeface="Calibri" panose="020F0502020204030204" pitchFamily="34" charset="0"/>
                <a:cs typeface="Arial" panose="020B0604020202020204" pitchFamily="34" charset="0"/>
              </a:rPr>
              <a:t>Shared responsibility for communicating the ACM and securing</a:t>
            </a:r>
          </a:p>
          <a:p>
            <a:pPr>
              <a:spcBef>
                <a:spcPts val="600"/>
              </a:spcBef>
            </a:pPr>
            <a:r>
              <a:rPr lang="en-GB" sz="2200" dirty="0">
                <a:solidFill>
                  <a:schemeClr val="bg1"/>
                </a:solidFill>
                <a:latin typeface="Arial" panose="020B0604020202020204" pitchFamily="34" charset="0"/>
                <a:ea typeface="Calibri" panose="020F0502020204030204" pitchFamily="34" charset="0"/>
                <a:cs typeface="Arial" panose="020B0604020202020204" pitchFamily="34" charset="0"/>
              </a:rPr>
              <a:t>     stakeholder buy in and public confidence</a:t>
            </a:r>
            <a:endParaRPr lang="en-GB" sz="2200" dirty="0">
              <a:solidFill>
                <a:schemeClr val="bg1"/>
              </a:solidFill>
            </a:endParaRPr>
          </a:p>
        </p:txBody>
      </p:sp>
      <p:sp>
        <p:nvSpPr>
          <p:cNvPr id="4" name="Text Placeholder 1">
            <a:extLst>
              <a:ext uri="{FF2B5EF4-FFF2-40B4-BE49-F238E27FC236}">
                <a16:creationId xmlns:a16="http://schemas.microsoft.com/office/drawing/2014/main" id="{86DB04BD-0B82-4BF9-AA93-69CC92A09729}"/>
              </a:ext>
            </a:extLst>
          </p:cNvPr>
          <p:cNvSpPr txBox="1">
            <a:spLocks/>
          </p:cNvSpPr>
          <p:nvPr/>
        </p:nvSpPr>
        <p:spPr>
          <a:xfrm>
            <a:off x="519126" y="359195"/>
            <a:ext cx="10345674" cy="113816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3600" b="1" dirty="0">
                <a:solidFill>
                  <a:schemeClr val="bg1"/>
                </a:solidFill>
                <a:latin typeface="Arial" panose="020B0604020202020204" pitchFamily="34" charset="0"/>
                <a:cs typeface="Arial" panose="020B0604020202020204" pitchFamily="34" charset="0"/>
              </a:rPr>
              <a:t>Alternative certification model - roles and responsibilities</a:t>
            </a:r>
          </a:p>
        </p:txBody>
      </p:sp>
    </p:spTree>
    <p:extLst>
      <p:ext uri="{BB962C8B-B14F-4D97-AF65-F5344CB8AC3E}">
        <p14:creationId xmlns:p14="http://schemas.microsoft.com/office/powerpoint/2010/main" val="677513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31C61A0-547C-44A6-8D79-58620A5D9CC4}"/>
              </a:ext>
            </a:extLst>
          </p:cNvPr>
          <p:cNvSpPr txBox="1"/>
          <p:nvPr/>
        </p:nvSpPr>
        <p:spPr>
          <a:xfrm>
            <a:off x="519126" y="1148317"/>
            <a:ext cx="11131825" cy="3785652"/>
          </a:xfrm>
          <a:prstGeom prst="rect">
            <a:avLst/>
          </a:prstGeom>
          <a:noFill/>
        </p:spPr>
        <p:txBody>
          <a:bodyPr wrap="square" rtlCol="0">
            <a:spAutoFit/>
          </a:bodyPr>
          <a:lstStyle/>
          <a:p>
            <a:pPr marL="342000" indent="-342000">
              <a:spcBef>
                <a:spcPts val="600"/>
              </a:spcBef>
              <a:buFont typeface="Arial" panose="020B0604020202020204" pitchFamily="34" charset="0"/>
              <a:buChar char="•"/>
            </a:pPr>
            <a:r>
              <a:rPr lang="en-GB" sz="2200" dirty="0">
                <a:solidFill>
                  <a:schemeClr val="bg1"/>
                </a:solidFill>
                <a:latin typeface="Arial" panose="020B0604020202020204" pitchFamily="34" charset="0"/>
                <a:cs typeface="Arial" panose="020B0604020202020204" pitchFamily="34" charset="0"/>
              </a:rPr>
              <a:t>Modifications to assessment requirements following consultation: recognising disruption to learning and maximising learning and teaching</a:t>
            </a:r>
          </a:p>
          <a:p>
            <a:pPr marL="342000" indent="-342000">
              <a:spcBef>
                <a:spcPts val="600"/>
              </a:spcBef>
              <a:buFont typeface="Arial" panose="020B0604020202020204" pitchFamily="34" charset="0"/>
              <a:buChar char="•"/>
            </a:pPr>
            <a:r>
              <a:rPr lang="en-GB" sz="2200" dirty="0">
                <a:solidFill>
                  <a:schemeClr val="bg1"/>
                </a:solidFill>
                <a:latin typeface="Arial" panose="020B0604020202020204" pitchFamily="34" charset="0"/>
                <a:cs typeface="Arial" panose="020B0604020202020204" pitchFamily="34" charset="0"/>
              </a:rPr>
              <a:t>Publication of National 5 (pre-Christmas), Higher and Advanced Higher (post-Christmas) subject-specific guidance and assessment materials following cancellation of exams </a:t>
            </a:r>
          </a:p>
          <a:p>
            <a:pPr marL="342000" indent="-342000">
              <a:spcBef>
                <a:spcPts val="600"/>
              </a:spcBef>
              <a:buFont typeface="Arial" panose="020B0604020202020204" pitchFamily="34" charset="0"/>
              <a:buChar char="•"/>
            </a:pPr>
            <a:r>
              <a:rPr lang="en-GB" sz="2200" dirty="0">
                <a:solidFill>
                  <a:schemeClr val="bg1"/>
                </a:solidFill>
                <a:latin typeface="Arial" panose="020B0604020202020204" pitchFamily="34" charset="0"/>
                <a:cs typeface="Arial" panose="020B0604020202020204" pitchFamily="34" charset="0"/>
              </a:rPr>
              <a:t>Extensive programme of Understanding Standards materials and online events </a:t>
            </a:r>
          </a:p>
          <a:p>
            <a:pPr marL="342000" indent="-342000">
              <a:spcBef>
                <a:spcPts val="600"/>
              </a:spcBef>
              <a:buFont typeface="Arial" panose="020B0604020202020204" pitchFamily="34" charset="0"/>
              <a:buChar char="•"/>
            </a:pPr>
            <a:r>
              <a:rPr lang="en-GB" sz="2200" dirty="0">
                <a:solidFill>
                  <a:schemeClr val="bg1"/>
                </a:solidFill>
                <a:latin typeface="Arial" panose="020B0604020202020204" pitchFamily="34" charset="0"/>
                <a:cs typeface="Arial" panose="020B0604020202020204" pitchFamily="34" charset="0"/>
              </a:rPr>
              <a:t>Demonstrated attainment at the heart of the alternative certification model (ACM)</a:t>
            </a:r>
          </a:p>
          <a:p>
            <a:pPr marL="342000" indent="-342000">
              <a:spcBef>
                <a:spcPts val="600"/>
              </a:spcBef>
              <a:buFont typeface="Arial" panose="020B0604020202020204" pitchFamily="34" charset="0"/>
              <a:buChar char="•"/>
            </a:pPr>
            <a:r>
              <a:rPr lang="en-GB" sz="2200" dirty="0">
                <a:solidFill>
                  <a:schemeClr val="bg1"/>
                </a:solidFill>
                <a:latin typeface="Arial" panose="020B0604020202020204" pitchFamily="34" charset="0"/>
                <a:cs typeface="Arial" panose="020B0604020202020204" pitchFamily="34" charset="0"/>
              </a:rPr>
              <a:t>Publication of revised co-created alternative certification model for National 5, Higher and Advanced Higher including roles &amp; responsibilities and impact assessments for Equalities and Children’s Rights &amp; Wellbeing</a:t>
            </a:r>
          </a:p>
        </p:txBody>
      </p:sp>
      <p:sp>
        <p:nvSpPr>
          <p:cNvPr id="3" name="Text Placeholder 1">
            <a:extLst>
              <a:ext uri="{FF2B5EF4-FFF2-40B4-BE49-F238E27FC236}">
                <a16:creationId xmlns:a16="http://schemas.microsoft.com/office/drawing/2014/main" id="{56E27CCD-DDED-40B5-B5C2-0264C1B3C155}"/>
              </a:ext>
            </a:extLst>
          </p:cNvPr>
          <p:cNvSpPr txBox="1">
            <a:spLocks/>
          </p:cNvSpPr>
          <p:nvPr/>
        </p:nvSpPr>
        <p:spPr>
          <a:xfrm>
            <a:off x="519126" y="295400"/>
            <a:ext cx="10345674" cy="62963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3600" b="1" dirty="0">
                <a:solidFill>
                  <a:schemeClr val="bg1"/>
                </a:solidFill>
                <a:latin typeface="Arial" panose="020B0604020202020204" pitchFamily="34" charset="0"/>
                <a:cs typeface="Arial" panose="020B0604020202020204" pitchFamily="34" charset="0"/>
              </a:rPr>
              <a:t>Work to date</a:t>
            </a:r>
          </a:p>
        </p:txBody>
      </p:sp>
    </p:spTree>
    <p:extLst>
      <p:ext uri="{BB962C8B-B14F-4D97-AF65-F5344CB8AC3E}">
        <p14:creationId xmlns:p14="http://schemas.microsoft.com/office/powerpoint/2010/main" val="4010681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DF81E15-62BB-49AA-82C8-895976D5DE38}"/>
              </a:ext>
            </a:extLst>
          </p:cNvPr>
          <p:cNvSpPr txBox="1"/>
          <p:nvPr/>
        </p:nvSpPr>
        <p:spPr>
          <a:xfrm>
            <a:off x="0" y="1482206"/>
            <a:ext cx="10953405" cy="3323987"/>
          </a:xfrm>
          <a:prstGeom prst="rect">
            <a:avLst/>
          </a:prstGeom>
          <a:noFill/>
        </p:spPr>
        <p:txBody>
          <a:bodyPr wrap="square" rtlCol="0">
            <a:spAutoFit/>
          </a:bodyPr>
          <a:lstStyle/>
          <a:p>
            <a:pPr marL="342900" indent="-342900">
              <a:spcBef>
                <a:spcPts val="600"/>
              </a:spcBef>
              <a:buFont typeface="Symbol" panose="05050102010706020507" pitchFamily="18" charset="2"/>
              <a:buChar char=""/>
            </a:pPr>
            <a:r>
              <a:rPr lang="en-GB" sz="2400" dirty="0">
                <a:solidFill>
                  <a:schemeClr val="bg1"/>
                </a:solidFill>
                <a:latin typeface="Arial" panose="020B0604020202020204" pitchFamily="34" charset="0"/>
                <a:ea typeface="Calibri" panose="020F0502020204030204" pitchFamily="34" charset="0"/>
                <a:cs typeface="Arial" panose="020B0604020202020204" pitchFamily="34" charset="0"/>
              </a:rPr>
              <a:t>All provisional results are based on quality assured evidence of demonstrated attainment</a:t>
            </a:r>
          </a:p>
          <a:p>
            <a:pPr marL="342900" indent="-342900">
              <a:spcBef>
                <a:spcPts val="600"/>
              </a:spcBef>
              <a:buFont typeface="Symbol" panose="05050102010706020507" pitchFamily="18" charset="2"/>
              <a:buChar char=""/>
            </a:pPr>
            <a:r>
              <a:rPr lang="en-GB" sz="2400" dirty="0">
                <a:solidFill>
                  <a:schemeClr val="bg1"/>
                </a:solidFill>
                <a:latin typeface="Arial" panose="020B0604020202020204" pitchFamily="34" charset="0"/>
                <a:ea typeface="Calibri" panose="020F0502020204030204" pitchFamily="34" charset="0"/>
                <a:cs typeface="Arial" panose="020B0604020202020204" pitchFamily="34" charset="0"/>
              </a:rPr>
              <a:t>Assessment evidence is quality assured both locally by centres and local authorities and nationally by SQA</a:t>
            </a:r>
          </a:p>
          <a:p>
            <a:pPr marL="342900" indent="-342900">
              <a:spcBef>
                <a:spcPts val="600"/>
              </a:spcBef>
              <a:buFont typeface="Symbol" panose="05050102010706020507" pitchFamily="18" charset="2"/>
              <a:buChar char=""/>
            </a:pPr>
            <a:r>
              <a:rPr lang="en-GB"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t>Provisional results submitted by </a:t>
            </a:r>
            <a:r>
              <a:rPr lang="en-GB" sz="2400" dirty="0">
                <a:solidFill>
                  <a:schemeClr val="bg1"/>
                </a:solidFill>
                <a:latin typeface="Arial" panose="020B0604020202020204" pitchFamily="34" charset="0"/>
                <a:ea typeface="Calibri" panose="020F0502020204030204" pitchFamily="34" charset="0"/>
                <a:cs typeface="Arial" panose="020B0604020202020204" pitchFamily="34" charset="0"/>
              </a:rPr>
              <a:t>25</a:t>
            </a:r>
            <a:r>
              <a:rPr lang="en-GB"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t> June 2021 </a:t>
            </a:r>
          </a:p>
          <a:p>
            <a:pPr marL="800100" lvl="1" indent="-342900">
              <a:spcBef>
                <a:spcPts val="600"/>
              </a:spcBef>
              <a:buFont typeface="Symbol" panose="05050102010706020507" pitchFamily="18" charset="2"/>
              <a:buChar char=""/>
            </a:pPr>
            <a:r>
              <a:rPr lang="en-GB" sz="2400" b="0" i="0" dirty="0">
                <a:solidFill>
                  <a:schemeClr val="bg1"/>
                </a:solidFill>
                <a:effectLst/>
                <a:latin typeface="Arial" panose="020B0604020202020204" pitchFamily="34" charset="0"/>
                <a:cs typeface="Arial" panose="020B0604020202020204" pitchFamily="34" charset="0"/>
              </a:rPr>
              <a:t>SQA will not change these provisional results, but will check for any administrative errors by centres when entering their data into our system.</a:t>
            </a:r>
          </a:p>
          <a:p>
            <a:pPr marL="342900" indent="-342900">
              <a:spcBef>
                <a:spcPts val="600"/>
              </a:spcBef>
              <a:buFont typeface="Symbol" panose="05050102010706020507" pitchFamily="18" charset="2"/>
              <a:buChar char=""/>
            </a:pPr>
            <a:endParaRPr lang="en-GB" sz="2200" dirty="0">
              <a:solidFill>
                <a:schemeClr val="bg1"/>
              </a:solidFill>
            </a:endParaRPr>
          </a:p>
        </p:txBody>
      </p:sp>
      <p:sp>
        <p:nvSpPr>
          <p:cNvPr id="5" name="Text Placeholder 1">
            <a:extLst>
              <a:ext uri="{FF2B5EF4-FFF2-40B4-BE49-F238E27FC236}">
                <a16:creationId xmlns:a16="http://schemas.microsoft.com/office/drawing/2014/main" id="{CD9B37E9-F7B4-4EDD-AA9D-86113F2BE166}"/>
              </a:ext>
            </a:extLst>
          </p:cNvPr>
          <p:cNvSpPr txBox="1">
            <a:spLocks/>
          </p:cNvSpPr>
          <p:nvPr/>
        </p:nvSpPr>
        <p:spPr>
          <a:xfrm>
            <a:off x="519126" y="359195"/>
            <a:ext cx="10345674" cy="112301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3600" b="1" dirty="0">
                <a:solidFill>
                  <a:schemeClr val="bg1"/>
                </a:solidFill>
                <a:latin typeface="Arial" panose="020B0604020202020204" pitchFamily="34" charset="0"/>
                <a:cs typeface="Arial" panose="020B0604020202020204" pitchFamily="34" charset="0"/>
              </a:rPr>
              <a:t>Quality Assurance prior to the submission of provisional results </a:t>
            </a:r>
          </a:p>
        </p:txBody>
      </p:sp>
    </p:spTree>
    <p:extLst>
      <p:ext uri="{BB962C8B-B14F-4D97-AF65-F5344CB8AC3E}">
        <p14:creationId xmlns:p14="http://schemas.microsoft.com/office/powerpoint/2010/main" val="3122420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
            <a:extLst>
              <a:ext uri="{FF2B5EF4-FFF2-40B4-BE49-F238E27FC236}">
                <a16:creationId xmlns:a16="http://schemas.microsoft.com/office/drawing/2014/main" id="{CD9B37E9-F7B4-4EDD-AA9D-86113F2BE166}"/>
              </a:ext>
            </a:extLst>
          </p:cNvPr>
          <p:cNvSpPr txBox="1">
            <a:spLocks/>
          </p:cNvSpPr>
          <p:nvPr/>
        </p:nvSpPr>
        <p:spPr>
          <a:xfrm>
            <a:off x="519126" y="359195"/>
            <a:ext cx="10345674" cy="112301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3600" b="1" dirty="0">
                <a:solidFill>
                  <a:schemeClr val="bg1"/>
                </a:solidFill>
                <a:latin typeface="Arial" panose="020B0604020202020204" pitchFamily="34" charset="0"/>
                <a:cs typeface="Arial" panose="020B0604020202020204" pitchFamily="34" charset="0"/>
              </a:rPr>
              <a:t>National Quality Assurance exercise</a:t>
            </a:r>
          </a:p>
        </p:txBody>
      </p:sp>
      <p:sp>
        <p:nvSpPr>
          <p:cNvPr id="2" name="TextBox 1">
            <a:extLst>
              <a:ext uri="{FF2B5EF4-FFF2-40B4-BE49-F238E27FC236}">
                <a16:creationId xmlns:a16="http://schemas.microsoft.com/office/drawing/2014/main" id="{58901987-425A-4567-AE53-B9FF5EED225F}"/>
              </a:ext>
            </a:extLst>
          </p:cNvPr>
          <p:cNvSpPr txBox="1"/>
          <p:nvPr/>
        </p:nvSpPr>
        <p:spPr>
          <a:xfrm>
            <a:off x="519126" y="1225689"/>
            <a:ext cx="10663310" cy="6186309"/>
          </a:xfrm>
          <a:prstGeom prst="rect">
            <a:avLst/>
          </a:prstGeom>
          <a:noFill/>
        </p:spPr>
        <p:txBody>
          <a:bodyPr wrap="square" rtlCol="0">
            <a:spAutoFit/>
          </a:bodyPr>
          <a:lstStyle/>
          <a:p>
            <a:pPr marL="285750" indent="-285750">
              <a:buFont typeface="Arial" panose="020B0604020202020204" pitchFamily="34" charset="0"/>
              <a:buChar char="•"/>
            </a:pPr>
            <a:r>
              <a:rPr lang="en-GB" dirty="0">
                <a:solidFill>
                  <a:schemeClr val="bg1"/>
                </a:solidFill>
                <a:latin typeface="Arial" panose="020B0604020202020204" pitchFamily="34" charset="0"/>
                <a:ea typeface="Calibri" panose="020F0502020204030204" pitchFamily="34" charset="0"/>
                <a:cs typeface="Arial" panose="020B0604020202020204" pitchFamily="34" charset="0"/>
              </a:rPr>
              <a:t>Includes all centres who deliver National Qualifications at National 5, Higher and Advanced Higher and includes all subjects and levels</a:t>
            </a:r>
            <a:endParaRPr lang="en-GB" sz="1800"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endParaRPr lang="en-GB" sz="1800"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GB" dirty="0">
                <a:solidFill>
                  <a:schemeClr val="bg1"/>
                </a:solidFill>
                <a:latin typeface="Arial" panose="020B0604020202020204" pitchFamily="34" charset="0"/>
                <a:ea typeface="Calibri" panose="020F0502020204030204" pitchFamily="34" charset="0"/>
                <a:cs typeface="Arial" panose="020B0604020202020204" pitchFamily="34" charset="0"/>
              </a:rPr>
              <a:t>I</a:t>
            </a:r>
            <a:r>
              <a:rPr lang="en-GB" sz="1800" dirty="0">
                <a:solidFill>
                  <a:schemeClr val="bg1"/>
                </a:solidFill>
                <a:latin typeface="Arial" panose="020B0604020202020204" pitchFamily="34" charset="0"/>
                <a:ea typeface="Calibri" panose="020F0502020204030204" pitchFamily="34" charset="0"/>
                <a:cs typeface="Arial" panose="020B0604020202020204" pitchFamily="34" charset="0"/>
              </a:rPr>
              <a:t>nvolves a proportionate selection of courses from every centre, at one level only. Centres were advised of selections on 28 April</a:t>
            </a:r>
          </a:p>
          <a:p>
            <a:pPr marL="285750" indent="-285750">
              <a:buFont typeface="Arial" panose="020B0604020202020204" pitchFamily="34" charset="0"/>
              <a:buChar char="•"/>
            </a:pPr>
            <a:endParaRPr lang="en-GB"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GB" sz="1800" dirty="0">
                <a:solidFill>
                  <a:schemeClr val="bg1"/>
                </a:solidFill>
                <a:latin typeface="Arial" panose="020B0604020202020204" pitchFamily="34" charset="0"/>
                <a:ea typeface="Calibri" panose="020F0502020204030204" pitchFamily="34" charset="0"/>
                <a:cs typeface="Arial" panose="020B0604020202020204" pitchFamily="34" charset="0"/>
              </a:rPr>
              <a:t>Selections are random with some centres selected as new to delivering a subject </a:t>
            </a:r>
          </a:p>
          <a:p>
            <a:pPr marL="285750" indent="-285750">
              <a:buFont typeface="Arial" panose="020B0604020202020204" pitchFamily="34" charset="0"/>
              <a:buChar char="•"/>
            </a:pPr>
            <a:endParaRPr lang="en-GB" sz="1800"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GB" dirty="0">
                <a:solidFill>
                  <a:schemeClr val="bg1"/>
                </a:solidFill>
                <a:latin typeface="Arial" panose="020B0604020202020204" pitchFamily="34" charset="0"/>
                <a:ea typeface="Calibri" panose="020F0502020204030204" pitchFamily="34" charset="0"/>
                <a:cs typeface="Arial" panose="020B0604020202020204" pitchFamily="34" charset="0"/>
              </a:rPr>
              <a:t>Centres to select assessment evidence from 5 learners across a range of attainment from all teachers, if possible, delivering the selected course</a:t>
            </a:r>
          </a:p>
          <a:p>
            <a:pPr marL="285750" indent="-285750">
              <a:buFont typeface="Arial" panose="020B0604020202020204" pitchFamily="34" charset="0"/>
              <a:buChar char="•"/>
            </a:pPr>
            <a:endParaRPr lang="en-GB"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GB" dirty="0">
                <a:solidFill>
                  <a:schemeClr val="bg1"/>
                </a:solidFill>
                <a:latin typeface="Arial" panose="020B0604020202020204" pitchFamily="34" charset="0"/>
                <a:ea typeface="Calibri" panose="020F0502020204030204" pitchFamily="34" charset="0"/>
                <a:cs typeface="Arial" panose="020B0604020202020204" pitchFamily="34" charset="0"/>
              </a:rPr>
              <a:t>Assessment evidence can be partial or incomplete and can be in paper or digital format (must be same for an individual learner)</a:t>
            </a:r>
            <a:endParaRPr lang="en-GB" sz="1800" dirty="0">
              <a:solidFill>
                <a:schemeClr val="bg1"/>
              </a:solidFill>
              <a:latin typeface="Arial" panose="020B0604020202020204" pitchFamily="34" charset="0"/>
              <a:ea typeface="Calibri" panose="020F0502020204030204" pitchFamily="34" charset="0"/>
              <a:cs typeface="Arial" panose="020B0604020202020204" pitchFamily="34" charset="0"/>
            </a:endParaRPr>
          </a:p>
          <a:p>
            <a:endParaRPr lang="en-GB"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GB" sz="1800" dirty="0">
                <a:solidFill>
                  <a:schemeClr val="bg1"/>
                </a:solidFill>
                <a:latin typeface="Arial" panose="020B0604020202020204" pitchFamily="34" charset="0"/>
                <a:ea typeface="Calibri" panose="020F0502020204030204" pitchFamily="34" charset="0"/>
                <a:cs typeface="Arial" panose="020B0604020202020204" pitchFamily="34" charset="0"/>
              </a:rPr>
              <a:t>Supportive specific feedback will be provided to all centres for subjects selected </a:t>
            </a:r>
            <a:endParaRPr lang="en-GB"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endParaRPr lang="en-GB" sz="1800"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GB" dirty="0">
                <a:solidFill>
                  <a:schemeClr val="bg1"/>
                </a:solidFill>
                <a:latin typeface="Arial" panose="020B0604020202020204" pitchFamily="34" charset="0"/>
                <a:ea typeface="Calibri" panose="020F0502020204030204" pitchFamily="34" charset="0"/>
                <a:cs typeface="Arial" panose="020B0604020202020204" pitchFamily="34" charset="0"/>
              </a:rPr>
              <a:t>K</a:t>
            </a:r>
            <a:r>
              <a:rPr lang="en-GB" sz="1800" dirty="0">
                <a:solidFill>
                  <a:schemeClr val="bg1"/>
                </a:solidFill>
                <a:latin typeface="Arial" panose="020B0604020202020204" pitchFamily="34" charset="0"/>
                <a:ea typeface="Calibri" panose="020F0502020204030204" pitchFamily="34" charset="0"/>
                <a:cs typeface="Arial" panose="020B0604020202020204" pitchFamily="34" charset="0"/>
              </a:rPr>
              <a:t>ey themes/messages for most subjects/levels – available for all centres </a:t>
            </a:r>
          </a:p>
          <a:p>
            <a:pPr marL="285750" indent="-285750">
              <a:buFont typeface="Arial" panose="020B0604020202020204" pitchFamily="34" charset="0"/>
              <a:buChar char="•"/>
            </a:pPr>
            <a:endParaRPr lang="en-GB" dirty="0">
              <a:solidFill>
                <a:schemeClr val="bg1"/>
              </a:solidFill>
            </a:endParaRPr>
          </a:p>
          <a:p>
            <a:pPr marL="742950" lvl="1" indent="-285750">
              <a:buFont typeface="Arial" panose="020B0604020202020204" pitchFamily="34" charset="0"/>
              <a:buChar char="•"/>
            </a:pPr>
            <a:endParaRPr lang="en-GB" dirty="0">
              <a:solidFill>
                <a:schemeClr val="bg1"/>
              </a:solidFill>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endParaRPr lang="en-GB" dirty="0">
              <a:solidFill>
                <a:schemeClr val="bg1"/>
              </a:solidFill>
              <a:latin typeface="Arial" panose="020B0604020202020204" pitchFamily="34" charset="0"/>
              <a:cs typeface="Arial" panose="020B0604020202020204" pitchFamily="34" charset="0"/>
            </a:endParaRPr>
          </a:p>
          <a:p>
            <a:r>
              <a:rPr lang="en-GB" dirty="0">
                <a:solidFill>
                  <a:schemeClr val="bg1"/>
                </a:solidFill>
              </a:rPr>
              <a:t> </a:t>
            </a:r>
          </a:p>
          <a:p>
            <a:pPr marL="285750" indent="-285750">
              <a:buFont typeface="Arial" panose="020B0604020202020204" pitchFamily="34" charset="0"/>
              <a:buChar char="•"/>
            </a:pPr>
            <a:endParaRPr lang="en-GB" dirty="0">
              <a:solidFill>
                <a:schemeClr val="bg1"/>
              </a:solidFill>
            </a:endParaRPr>
          </a:p>
        </p:txBody>
      </p:sp>
    </p:spTree>
    <p:extLst>
      <p:ext uri="{BB962C8B-B14F-4D97-AF65-F5344CB8AC3E}">
        <p14:creationId xmlns:p14="http://schemas.microsoft.com/office/powerpoint/2010/main" val="2942469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14ADA69-157D-4F9D-B7C9-922A8F0FF06E}"/>
              </a:ext>
            </a:extLst>
          </p:cNvPr>
          <p:cNvSpPr txBox="1"/>
          <p:nvPr/>
        </p:nvSpPr>
        <p:spPr>
          <a:xfrm>
            <a:off x="519126" y="1249723"/>
            <a:ext cx="11040671" cy="3447098"/>
          </a:xfrm>
          <a:prstGeom prst="rect">
            <a:avLst/>
          </a:prstGeom>
          <a:noFill/>
        </p:spPr>
        <p:txBody>
          <a:bodyPr wrap="square">
            <a:spAutoFit/>
          </a:bodyPr>
          <a:lstStyle/>
          <a:p>
            <a:pPr marL="342900" indent="-342900">
              <a:spcBef>
                <a:spcPts val="600"/>
              </a:spcBef>
              <a:buFont typeface="Arial" panose="020B0604020202020204" pitchFamily="34" charset="0"/>
              <a:buChar char="•"/>
            </a:pPr>
            <a:r>
              <a:rPr lang="en-GB" sz="2200" dirty="0">
                <a:solidFill>
                  <a:schemeClr val="bg1"/>
                </a:solidFill>
                <a:latin typeface="Arial" panose="020B0604020202020204" pitchFamily="34" charset="0"/>
              </a:rPr>
              <a:t>Consultation on Appeals for 2021 completed</a:t>
            </a:r>
          </a:p>
          <a:p>
            <a:pPr marL="342900" indent="-342900">
              <a:spcBef>
                <a:spcPts val="600"/>
              </a:spcBef>
              <a:buFont typeface="Arial" panose="020B0604020202020204" pitchFamily="34" charset="0"/>
              <a:buChar char="•"/>
            </a:pPr>
            <a:r>
              <a:rPr lang="en-GB" sz="2200" dirty="0">
                <a:solidFill>
                  <a:schemeClr val="bg1"/>
                </a:solidFill>
                <a:latin typeface="Arial" panose="020B0604020202020204" pitchFamily="34" charset="0"/>
              </a:rPr>
              <a:t>Made adjustment to assessment of National 4 – added value unit assessment is optional for current session</a:t>
            </a:r>
          </a:p>
          <a:p>
            <a:pPr marL="342900" indent="-342900">
              <a:spcBef>
                <a:spcPts val="600"/>
              </a:spcBef>
              <a:buFont typeface="Arial" panose="020B0604020202020204" pitchFamily="34" charset="0"/>
              <a:buChar char="•"/>
            </a:pPr>
            <a:r>
              <a:rPr lang="en-GB" sz="2200" b="0" i="0" u="none" strike="noStrike" baseline="0" dirty="0">
                <a:solidFill>
                  <a:schemeClr val="bg1"/>
                </a:solidFill>
                <a:latin typeface="Arial" panose="020B0604020202020204" pitchFamily="34" charset="0"/>
              </a:rPr>
              <a:t>Vocational qualifications – making modifications to assessment overseen by HNVQ 2021 Group. Guidance issued to schools Wednesday 10 March with tailored message for learners</a:t>
            </a:r>
            <a:endParaRPr lang="en-GB" sz="2200" dirty="0">
              <a:solidFill>
                <a:schemeClr val="bg1"/>
              </a:solidFill>
              <a:latin typeface="Arial" panose="020B0604020202020204" pitchFamily="34" charset="0"/>
            </a:endParaRPr>
          </a:p>
          <a:p>
            <a:pPr marL="342900" indent="-342900">
              <a:spcBef>
                <a:spcPts val="600"/>
              </a:spcBef>
              <a:buFont typeface="Arial" panose="020B0604020202020204" pitchFamily="34" charset="0"/>
              <a:buChar char="•"/>
            </a:pPr>
            <a:r>
              <a:rPr lang="en-GB" sz="2200" dirty="0">
                <a:solidFill>
                  <a:schemeClr val="bg1"/>
                </a:solidFill>
                <a:latin typeface="Arial" panose="020B0604020202020204" pitchFamily="34" charset="0"/>
              </a:rPr>
              <a:t>Engaging with educational stakeholders to consider approaches for session 2021-22 for National and Vocational Qualifications</a:t>
            </a:r>
          </a:p>
          <a:p>
            <a:pPr marL="342900" indent="-342900">
              <a:spcBef>
                <a:spcPts val="600"/>
              </a:spcBef>
              <a:buFont typeface="Arial" panose="020B0604020202020204" pitchFamily="34" charset="0"/>
              <a:buChar char="•"/>
            </a:pPr>
            <a:r>
              <a:rPr lang="en-GB" sz="2200" dirty="0">
                <a:solidFill>
                  <a:schemeClr val="bg1"/>
                </a:solidFill>
                <a:latin typeface="Arial" panose="020B0604020202020204" pitchFamily="34" charset="0"/>
              </a:rPr>
              <a:t>Any enquiries  to qualification.development@sqa.org.uk</a:t>
            </a:r>
          </a:p>
        </p:txBody>
      </p:sp>
      <p:sp>
        <p:nvSpPr>
          <p:cNvPr id="4" name="Text Placeholder 1">
            <a:extLst>
              <a:ext uri="{FF2B5EF4-FFF2-40B4-BE49-F238E27FC236}">
                <a16:creationId xmlns:a16="http://schemas.microsoft.com/office/drawing/2014/main" id="{207F9518-C264-4FBC-AD44-1ECA84573E98}"/>
              </a:ext>
            </a:extLst>
          </p:cNvPr>
          <p:cNvSpPr txBox="1">
            <a:spLocks/>
          </p:cNvSpPr>
          <p:nvPr/>
        </p:nvSpPr>
        <p:spPr>
          <a:xfrm>
            <a:off x="519126" y="359195"/>
            <a:ext cx="10345674" cy="70406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3600" b="1" dirty="0">
                <a:solidFill>
                  <a:schemeClr val="bg1"/>
                </a:solidFill>
                <a:latin typeface="Arial" panose="020B0604020202020204" pitchFamily="34" charset="0"/>
                <a:cs typeface="Arial" panose="020B0604020202020204" pitchFamily="34" charset="0"/>
              </a:rPr>
              <a:t>Other key points</a:t>
            </a:r>
          </a:p>
        </p:txBody>
      </p:sp>
    </p:spTree>
    <p:extLst>
      <p:ext uri="{BB962C8B-B14F-4D97-AF65-F5344CB8AC3E}">
        <p14:creationId xmlns:p14="http://schemas.microsoft.com/office/powerpoint/2010/main" val="780159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14ADA69-157D-4F9D-B7C9-922A8F0FF06E}"/>
              </a:ext>
            </a:extLst>
          </p:cNvPr>
          <p:cNvSpPr txBox="1"/>
          <p:nvPr/>
        </p:nvSpPr>
        <p:spPr>
          <a:xfrm>
            <a:off x="519126" y="815150"/>
            <a:ext cx="11144835" cy="5863144"/>
          </a:xfrm>
          <a:prstGeom prst="rect">
            <a:avLst/>
          </a:prstGeom>
          <a:noFill/>
        </p:spPr>
        <p:txBody>
          <a:bodyPr wrap="square">
            <a:spAutoFit/>
          </a:bodyPr>
          <a:lstStyle/>
          <a:p>
            <a:pPr marL="342000" indent="-342000">
              <a:spcBef>
                <a:spcPts val="600"/>
              </a:spcBef>
              <a:buFont typeface="Arial" panose="020B0604020202020204" pitchFamily="34" charset="0"/>
              <a:buChar char="•"/>
            </a:pPr>
            <a:r>
              <a:rPr lang="en-GB" sz="2200" dirty="0">
                <a:solidFill>
                  <a:schemeClr val="bg1"/>
                </a:solidFill>
                <a:latin typeface="Arial" panose="020B0604020202020204" pitchFamily="34" charset="0"/>
              </a:rPr>
              <a:t>Learner voice: SQA learner panel in partnership with the Scottish Youth Parliament (SYP)</a:t>
            </a:r>
          </a:p>
          <a:p>
            <a:pPr marL="342000" indent="-342000">
              <a:spcBef>
                <a:spcPts val="600"/>
              </a:spcBef>
              <a:buFont typeface="Arial" panose="020B0604020202020204" pitchFamily="34" charset="0"/>
              <a:buChar char="•"/>
            </a:pPr>
            <a:r>
              <a:rPr lang="en-GB" sz="2200" dirty="0">
                <a:solidFill>
                  <a:schemeClr val="bg1"/>
                </a:solidFill>
                <a:latin typeface="Arial" panose="020B0604020202020204" pitchFamily="34" charset="0"/>
              </a:rPr>
              <a:t>Clear communications for parents/carers and learners: working with NPFS and SYP on format and tone of communications.</a:t>
            </a:r>
          </a:p>
          <a:p>
            <a:pPr marL="342000" indent="-342000">
              <a:spcBef>
                <a:spcPts val="600"/>
              </a:spcBef>
              <a:buFont typeface="Arial" panose="020B0604020202020204" pitchFamily="34" charset="0"/>
              <a:buChar char="•"/>
            </a:pPr>
            <a:r>
              <a:rPr lang="en-GB" sz="2200" b="0" i="0" u="none" strike="noStrike" baseline="0" dirty="0">
                <a:solidFill>
                  <a:schemeClr val="bg1"/>
                </a:solidFill>
                <a:latin typeface="Arial" panose="020B0604020202020204" pitchFamily="34" charset="0"/>
              </a:rPr>
              <a:t>Vocational qualifications guidance published for schools and local authorities</a:t>
            </a:r>
          </a:p>
          <a:p>
            <a:pPr marL="342000" indent="-342000">
              <a:spcBef>
                <a:spcPts val="600"/>
              </a:spcBef>
              <a:buFont typeface="Arial" panose="020B0604020202020204" pitchFamily="34" charset="0"/>
              <a:buChar char="•"/>
            </a:pPr>
            <a:r>
              <a:rPr lang="en-GB" sz="2200" dirty="0">
                <a:solidFill>
                  <a:schemeClr val="bg1"/>
                </a:solidFill>
                <a:latin typeface="Arial" panose="020B0604020202020204" pitchFamily="34" charset="0"/>
              </a:rPr>
              <a:t>Dedicated web space for both NQ and HNVQ 2021 information </a:t>
            </a:r>
            <a:r>
              <a:rPr lang="en-GB" sz="2200" u="sng" dirty="0">
                <a:solidFill>
                  <a:schemeClr val="bg1"/>
                </a:solidFill>
                <a:latin typeface="Arial" panose="020B0604020202020204" pitchFamily="34" charset="0"/>
              </a:rPr>
              <a:t>sqa.org.uk/NQ2021 </a:t>
            </a:r>
            <a:r>
              <a:rPr lang="en-GB" sz="2200" dirty="0">
                <a:solidFill>
                  <a:schemeClr val="bg1"/>
                </a:solidFill>
                <a:latin typeface="Arial" panose="020B0604020202020204" pitchFamily="34" charset="0"/>
              </a:rPr>
              <a:t>and </a:t>
            </a:r>
            <a:r>
              <a:rPr lang="en-GB" sz="2200" u="sng" dirty="0">
                <a:solidFill>
                  <a:schemeClr val="bg1"/>
                </a:solidFill>
                <a:latin typeface="Arial" panose="020B0604020202020204" pitchFamily="34" charset="0"/>
              </a:rPr>
              <a:t>sqa.org.uk/HNVQ2021</a:t>
            </a:r>
          </a:p>
          <a:p>
            <a:pPr marL="342000" indent="-342000">
              <a:spcBef>
                <a:spcPts val="600"/>
              </a:spcBef>
              <a:buFont typeface="Arial" panose="020B0604020202020204" pitchFamily="34" charset="0"/>
              <a:buChar char="•"/>
            </a:pPr>
            <a:r>
              <a:rPr lang="en-GB" sz="2200" dirty="0">
                <a:solidFill>
                  <a:schemeClr val="bg1"/>
                </a:solidFill>
                <a:latin typeface="Arial" panose="020B0604020202020204" pitchFamily="34" charset="0"/>
              </a:rPr>
              <a:t>Ongoing promotion of Understanding Standards materials, subject-specific guidance and assessment resources for 2021</a:t>
            </a:r>
          </a:p>
          <a:p>
            <a:pPr marL="342000" indent="-342000">
              <a:spcBef>
                <a:spcPts val="600"/>
              </a:spcBef>
              <a:buFont typeface="Arial" panose="020B0604020202020204" pitchFamily="34" charset="0"/>
              <a:buChar char="•"/>
            </a:pPr>
            <a:r>
              <a:rPr lang="en-GB" sz="2200" dirty="0">
                <a:solidFill>
                  <a:schemeClr val="bg1"/>
                </a:solidFill>
                <a:latin typeface="Arial" panose="020B0604020202020204" pitchFamily="34" charset="0"/>
              </a:rPr>
              <a:t>Providing further information for schools and colleges about national quality assurance, centre guidance published on 23 April</a:t>
            </a:r>
          </a:p>
          <a:p>
            <a:pPr marL="342000" indent="-342000">
              <a:spcBef>
                <a:spcPts val="600"/>
              </a:spcBef>
              <a:buFont typeface="Arial" panose="020B0604020202020204" pitchFamily="34" charset="0"/>
              <a:buChar char="•"/>
            </a:pPr>
            <a:r>
              <a:rPr lang="en-GB" sz="2200" dirty="0">
                <a:solidFill>
                  <a:schemeClr val="bg1"/>
                </a:solidFill>
                <a:latin typeface="Arial" panose="020B0604020202020204" pitchFamily="34" charset="0"/>
              </a:rPr>
              <a:t>Provided update to centres on stage 2 of ACM on 13 April</a:t>
            </a:r>
          </a:p>
          <a:p>
            <a:pPr marL="342000" indent="-342000">
              <a:spcBef>
                <a:spcPts val="600"/>
              </a:spcBef>
              <a:buFont typeface="Arial" panose="020B0604020202020204" pitchFamily="34" charset="0"/>
              <a:buChar char="•"/>
            </a:pPr>
            <a:r>
              <a:rPr lang="en-GB" sz="2200" dirty="0">
                <a:solidFill>
                  <a:schemeClr val="bg1"/>
                </a:solidFill>
                <a:latin typeface="Arial" panose="020B0604020202020204" pitchFamily="34" charset="0"/>
              </a:rPr>
              <a:t>Ongoing communications with SQA Appointees</a:t>
            </a:r>
          </a:p>
          <a:p>
            <a:pPr marL="342000" indent="-342000">
              <a:spcBef>
                <a:spcPts val="600"/>
              </a:spcBef>
              <a:buFont typeface="Arial" panose="020B0604020202020204" pitchFamily="34" charset="0"/>
              <a:buChar char="•"/>
            </a:pPr>
            <a:r>
              <a:rPr lang="en-GB" sz="2200" dirty="0">
                <a:solidFill>
                  <a:schemeClr val="bg1"/>
                </a:solidFill>
                <a:latin typeface="Arial" panose="020B0604020202020204" pitchFamily="34" charset="0"/>
              </a:rPr>
              <a:t>Continue to engage with Professional Associations</a:t>
            </a:r>
          </a:p>
          <a:p>
            <a:pPr marL="342000" indent="-342000">
              <a:spcBef>
                <a:spcPts val="600"/>
              </a:spcBef>
              <a:buFont typeface="Arial" panose="020B0604020202020204" pitchFamily="34" charset="0"/>
              <a:buChar char="•"/>
            </a:pPr>
            <a:r>
              <a:rPr lang="en-GB" sz="2200" dirty="0">
                <a:solidFill>
                  <a:schemeClr val="bg1"/>
                </a:solidFill>
                <a:latin typeface="Arial" panose="020B0604020202020204" pitchFamily="34" charset="0"/>
              </a:rPr>
              <a:t>Consultation on Appeals for 2021 </a:t>
            </a:r>
            <a:endParaRPr lang="en-GB" sz="2200" b="0" i="0" u="none" strike="noStrike" baseline="0" dirty="0">
              <a:solidFill>
                <a:schemeClr val="bg1"/>
              </a:solidFill>
              <a:latin typeface="Arial" panose="020B0604020202020204" pitchFamily="34" charset="0"/>
            </a:endParaRPr>
          </a:p>
        </p:txBody>
      </p:sp>
      <p:sp>
        <p:nvSpPr>
          <p:cNvPr id="4" name="Text Placeholder 1">
            <a:extLst>
              <a:ext uri="{FF2B5EF4-FFF2-40B4-BE49-F238E27FC236}">
                <a16:creationId xmlns:a16="http://schemas.microsoft.com/office/drawing/2014/main" id="{00593E1F-04FE-4C7D-93A0-57C2CB0CF661}"/>
              </a:ext>
            </a:extLst>
          </p:cNvPr>
          <p:cNvSpPr txBox="1">
            <a:spLocks/>
          </p:cNvSpPr>
          <p:nvPr/>
        </p:nvSpPr>
        <p:spPr>
          <a:xfrm>
            <a:off x="519126" y="243513"/>
            <a:ext cx="10345674" cy="70406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3200" b="1" dirty="0">
                <a:solidFill>
                  <a:schemeClr val="bg1"/>
                </a:solidFill>
                <a:latin typeface="Arial" panose="020B0604020202020204" pitchFamily="34" charset="0"/>
                <a:cs typeface="Arial" panose="020B0604020202020204" pitchFamily="34" charset="0"/>
              </a:rPr>
              <a:t>Communication</a:t>
            </a:r>
          </a:p>
        </p:txBody>
      </p:sp>
    </p:spTree>
    <p:extLst>
      <p:ext uri="{BB962C8B-B14F-4D97-AF65-F5344CB8AC3E}">
        <p14:creationId xmlns:p14="http://schemas.microsoft.com/office/powerpoint/2010/main" val="1878264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a:extLst>
              <a:ext uri="{FF2B5EF4-FFF2-40B4-BE49-F238E27FC236}">
                <a16:creationId xmlns:a16="http://schemas.microsoft.com/office/drawing/2014/main" id="{25256380-8FBD-42F4-A2ED-B31110757F13}"/>
              </a:ext>
            </a:extLst>
          </p:cNvPr>
          <p:cNvSpPr txBox="1">
            <a:spLocks/>
          </p:cNvSpPr>
          <p:nvPr/>
        </p:nvSpPr>
        <p:spPr>
          <a:xfrm>
            <a:off x="923163" y="2358116"/>
            <a:ext cx="9975209" cy="70406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800" b="1" dirty="0">
                <a:solidFill>
                  <a:schemeClr val="bg1"/>
                </a:solidFill>
                <a:latin typeface="Arial" panose="020B0604020202020204" pitchFamily="34" charset="0"/>
                <a:cs typeface="Arial" panose="020B0604020202020204" pitchFamily="34" charset="0"/>
              </a:rPr>
              <a:t>Questions?</a:t>
            </a:r>
          </a:p>
          <a:p>
            <a:pPr marL="0" indent="0">
              <a:buNone/>
            </a:pPr>
            <a:endParaRPr lang="en-GB" sz="2400" dirty="0">
              <a:solidFill>
                <a:schemeClr val="bg1"/>
              </a:solidFill>
              <a:latin typeface="Arial" panose="020B0604020202020204" pitchFamily="34" charset="0"/>
              <a:cs typeface="Arial" panose="020B0604020202020204" pitchFamily="34" charset="0"/>
            </a:endParaRPr>
          </a:p>
          <a:p>
            <a:pPr marL="0" indent="0">
              <a:buNone/>
            </a:pPr>
            <a:endParaRPr lang="en-GB" sz="2400" dirty="0">
              <a:solidFill>
                <a:schemeClr val="bg1"/>
              </a:solidFill>
              <a:latin typeface="Arial" panose="020B0604020202020204" pitchFamily="34" charset="0"/>
              <a:cs typeface="Arial" panose="020B0604020202020204" pitchFamily="34" charset="0"/>
            </a:endParaRPr>
          </a:p>
          <a:p>
            <a:endParaRPr lang="en-GB" sz="38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125032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ECE1D0-6BAB-4E58-8A9D-B6BE29B134CE}">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EFDD14FE-EA04-4AC1-9948-7ECDFBDB74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E5DF72C-84FE-445A-986B-67AE46C50D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12301</TotalTime>
  <Words>657</Words>
  <Application>Microsoft Office PowerPoint</Application>
  <PresentationFormat>Widescreen</PresentationFormat>
  <Paragraphs>61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Symbol</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NQ 2021 Working Group</dc:title>
  <dc:creator>Margot McKerrell</dc:creator>
  <cp:lastModifiedBy>Alison Roy</cp:lastModifiedBy>
  <cp:revision>169</cp:revision>
  <dcterms:created xsi:type="dcterms:W3CDTF">2020-11-24T13:27:00Z</dcterms:created>
  <dcterms:modified xsi:type="dcterms:W3CDTF">2021-05-10T12:18:53Z</dcterms:modified>
</cp:coreProperties>
</file>