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9.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0.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tags/tag13.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4"/>
  </p:notesMasterIdLst>
  <p:sldIdLst>
    <p:sldId id="256" r:id="rId5"/>
    <p:sldId id="360" r:id="rId6"/>
    <p:sldId id="258" r:id="rId7"/>
    <p:sldId id="317" r:id="rId8"/>
    <p:sldId id="358" r:id="rId9"/>
    <p:sldId id="349" r:id="rId10"/>
    <p:sldId id="264" r:id="rId11"/>
    <p:sldId id="270" r:id="rId12"/>
    <p:sldId id="267" r:id="rId13"/>
    <p:sldId id="268" r:id="rId14"/>
    <p:sldId id="269" r:id="rId15"/>
    <p:sldId id="259" r:id="rId16"/>
    <p:sldId id="352" r:id="rId17"/>
    <p:sldId id="261" r:id="rId18"/>
    <p:sldId id="321" r:id="rId19"/>
    <p:sldId id="322" r:id="rId20"/>
    <p:sldId id="323" r:id="rId21"/>
    <p:sldId id="257" r:id="rId22"/>
    <p:sldId id="350" r:id="rId23"/>
    <p:sldId id="351" r:id="rId24"/>
    <p:sldId id="260" r:id="rId25"/>
    <p:sldId id="356" r:id="rId26"/>
    <p:sldId id="266" r:id="rId27"/>
    <p:sldId id="366" r:id="rId28"/>
    <p:sldId id="361" r:id="rId29"/>
    <p:sldId id="363" r:id="rId30"/>
    <p:sldId id="362" r:id="rId31"/>
    <p:sldId id="325" r:id="rId32"/>
    <p:sldId id="274" r:id="rId33"/>
    <p:sldId id="355" r:id="rId34"/>
    <p:sldId id="327" r:id="rId35"/>
    <p:sldId id="330" r:id="rId36"/>
    <p:sldId id="328" r:id="rId37"/>
    <p:sldId id="329" r:id="rId38"/>
    <p:sldId id="275" r:id="rId39"/>
    <p:sldId id="331" r:id="rId40"/>
    <p:sldId id="333" r:id="rId41"/>
    <p:sldId id="311" r:id="rId42"/>
    <p:sldId id="332" r:id="rId43"/>
    <p:sldId id="367" r:id="rId44"/>
    <p:sldId id="336" r:id="rId45"/>
    <p:sldId id="337" r:id="rId46"/>
    <p:sldId id="334" r:id="rId47"/>
    <p:sldId id="335" r:id="rId48"/>
    <p:sldId id="338" r:id="rId49"/>
    <p:sldId id="339" r:id="rId50"/>
    <p:sldId id="340" r:id="rId51"/>
    <p:sldId id="341" r:id="rId52"/>
    <p:sldId id="342" r:id="rId53"/>
    <p:sldId id="368" r:id="rId54"/>
    <p:sldId id="343" r:id="rId55"/>
    <p:sldId id="344" r:id="rId56"/>
    <p:sldId id="345" r:id="rId57"/>
    <p:sldId id="346" r:id="rId58"/>
    <p:sldId id="347" r:id="rId59"/>
    <p:sldId id="348" r:id="rId60"/>
    <p:sldId id="319" r:id="rId61"/>
    <p:sldId id="271" r:id="rId62"/>
    <p:sldId id="364"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C761935-3EAF-4956-A600-AB20ECEBCB3F}">
          <p14:sldIdLst>
            <p14:sldId id="256"/>
            <p14:sldId id="360"/>
          </p14:sldIdLst>
        </p14:section>
        <p14:section name="The Further Education Lecturers' Association" id="{21B94FE6-FCD5-4238-BBE9-679A092B3F50}">
          <p14:sldIdLst>
            <p14:sldId id="258"/>
            <p14:sldId id="317"/>
            <p14:sldId id="358"/>
            <p14:sldId id="349"/>
            <p14:sldId id="264"/>
            <p14:sldId id="270"/>
            <p14:sldId id="267"/>
            <p14:sldId id="268"/>
            <p14:sldId id="269"/>
          </p14:sldIdLst>
        </p14:section>
        <p14:section name="National Bargaining Structure and Scope" id="{C3A02CFD-4AFF-4BA7-BF56-23B883F130A7}">
          <p14:sldIdLst>
            <p14:sldId id="259"/>
            <p14:sldId id="352"/>
            <p14:sldId id="261"/>
            <p14:sldId id="321"/>
            <p14:sldId id="322"/>
            <p14:sldId id="323"/>
            <p14:sldId id="257"/>
          </p14:sldIdLst>
        </p14:section>
        <p14:section name="How national Bargaining works" id="{650FE900-2620-4AB1-B127-6A8333C47BB7}">
          <p14:sldIdLst>
            <p14:sldId id="350"/>
            <p14:sldId id="351"/>
          </p14:sldIdLst>
        </p14:section>
        <p14:section name="The NJNC circulars" id="{36CB4911-62C6-4C4F-B638-C09062FB22E6}">
          <p14:sldIdLst>
            <p14:sldId id="260"/>
          </p14:sldIdLst>
        </p14:section>
        <p14:section name="The NWPA sections" id="{FD2A2709-BC43-496D-BE4D-73429AAF6F87}">
          <p14:sldIdLst>
            <p14:sldId id="356"/>
            <p14:sldId id="266"/>
            <p14:sldId id="366"/>
            <p14:sldId id="361"/>
            <p14:sldId id="363"/>
            <p14:sldId id="362"/>
            <p14:sldId id="325"/>
            <p14:sldId id="274"/>
            <p14:sldId id="355"/>
            <p14:sldId id="327"/>
            <p14:sldId id="330"/>
            <p14:sldId id="328"/>
            <p14:sldId id="329"/>
            <p14:sldId id="275"/>
            <p14:sldId id="331"/>
            <p14:sldId id="333"/>
            <p14:sldId id="311"/>
            <p14:sldId id="332"/>
            <p14:sldId id="367"/>
            <p14:sldId id="336"/>
            <p14:sldId id="337"/>
            <p14:sldId id="334"/>
            <p14:sldId id="335"/>
            <p14:sldId id="338"/>
            <p14:sldId id="339"/>
            <p14:sldId id="340"/>
            <p14:sldId id="341"/>
            <p14:sldId id="342"/>
            <p14:sldId id="368"/>
            <p14:sldId id="343"/>
            <p14:sldId id="344"/>
            <p14:sldId id="345"/>
            <p14:sldId id="346"/>
            <p14:sldId id="347"/>
            <p14:sldId id="348"/>
          </p14:sldIdLst>
        </p14:section>
        <p14:section name="The NWPA" id="{BBDBB79D-18E2-469F-A144-E8BFA74647B4}">
          <p14:sldIdLst>
            <p14:sldId id="319"/>
          </p14:sldIdLst>
        </p14:section>
        <p14:section name="Our future" id="{249D0774-2DC0-4282-889A-F7AF983845DD}">
          <p14:sldIdLst>
            <p14:sldId id="271"/>
            <p14:sldId id="3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56F"/>
    <a:srgbClr val="FFFFFF"/>
    <a:srgbClr val="3728A8"/>
    <a:srgbClr val="7DA779"/>
    <a:srgbClr val="87B56B"/>
    <a:srgbClr val="2B2049"/>
    <a:srgbClr val="2F214A"/>
    <a:srgbClr val="2E214A"/>
    <a:srgbClr val="2D204A"/>
    <a:srgbClr val="2C2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734024-D499-483C-8C74-AE9D43FA3835}" v="36" dt="2022-01-18T10:14:49.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sorterViewPr>
    <p:cViewPr>
      <p:scale>
        <a:sx n="100" d="100"/>
        <a:sy n="100" d="100"/>
      </p:scale>
      <p:origin x="0" y="-42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FABD66-CF88-450F-9CB6-E9EABE57F313}" type="doc">
      <dgm:prSet loTypeId="urn:microsoft.com/office/officeart/2005/8/layout/pyramid2" loCatId="pyramid" qsTypeId="urn:microsoft.com/office/officeart/2005/8/quickstyle/simple3" qsCatId="simple" csTypeId="urn:microsoft.com/office/officeart/2005/8/colors/accent1_2" csCatId="accent1"/>
      <dgm:spPr/>
      <dgm:t>
        <a:bodyPr/>
        <a:lstStyle/>
        <a:p>
          <a:endParaRPr lang="en-GB"/>
        </a:p>
      </dgm:t>
    </dgm:pt>
    <dgm:pt modelId="{9AF6B5BA-6C25-4600-9A60-49EB71F20B43}">
      <dgm:prSet custT="1"/>
      <dgm:spPr/>
      <dgm:t>
        <a:bodyPr/>
        <a:lstStyle/>
        <a:p>
          <a:r>
            <a:rPr lang="en-US" sz="2800" b="0" i="0">
              <a:latin typeface="Avenir Next LT Pro Demi" panose="020B0704020202020204" pitchFamily="34" charset="0"/>
              <a:cs typeface="Arial" panose="020B0604020202020204" pitchFamily="34" charset="0"/>
            </a:rPr>
            <a:t>EIS-FELA </a:t>
          </a:r>
          <a:br>
            <a:rPr lang="en-US" sz="2800" b="0" i="0">
              <a:latin typeface="Avenir Next LT Pro Demi" panose="020B0704020202020204" pitchFamily="34" charset="0"/>
              <a:cs typeface="Arial" panose="020B0604020202020204" pitchFamily="34" charset="0"/>
            </a:rPr>
          </a:br>
          <a:r>
            <a:rPr lang="en-US" sz="2800" b="0" i="0">
              <a:latin typeface="Avenir Next LT Pro Demi" panose="020B0704020202020204" pitchFamily="34" charset="0"/>
              <a:cs typeface="Arial" panose="020B0604020202020204" pitchFamily="34" charset="0"/>
            </a:rPr>
            <a:t>Quick Guide to National Bargaining and Lecturers’ Terms and Conditions</a:t>
          </a:r>
          <a:br>
            <a:rPr lang="en-US" sz="3300" b="0" i="0">
              <a:latin typeface="Arial" panose="020B0604020202020204" pitchFamily="34" charset="0"/>
              <a:cs typeface="Arial" panose="020B0604020202020204" pitchFamily="34" charset="0"/>
            </a:rPr>
          </a:br>
          <a:endParaRPr lang="en-GB" sz="3300">
            <a:latin typeface="Arial" panose="020B0604020202020204" pitchFamily="34" charset="0"/>
            <a:cs typeface="Arial" panose="020B0604020202020204" pitchFamily="34" charset="0"/>
          </a:endParaRPr>
        </a:p>
      </dgm:t>
    </dgm:pt>
    <dgm:pt modelId="{C3CFA1F7-C6FC-4ABD-AEAF-AB8433930968}" type="parTrans" cxnId="{0C081D61-7490-42F5-B154-D82973064162}">
      <dgm:prSet/>
      <dgm:spPr/>
      <dgm:t>
        <a:bodyPr/>
        <a:lstStyle/>
        <a:p>
          <a:endParaRPr lang="en-GB"/>
        </a:p>
      </dgm:t>
    </dgm:pt>
    <dgm:pt modelId="{FFE1D408-D54D-4B77-B764-CCAD0E942406}" type="sibTrans" cxnId="{0C081D61-7490-42F5-B154-D82973064162}">
      <dgm:prSet/>
      <dgm:spPr/>
      <dgm:t>
        <a:bodyPr/>
        <a:lstStyle/>
        <a:p>
          <a:endParaRPr lang="en-GB"/>
        </a:p>
      </dgm:t>
    </dgm:pt>
    <dgm:pt modelId="{6859684F-C070-43F4-8FEF-237F3AB8EEA0}" type="pres">
      <dgm:prSet presAssocID="{F2FABD66-CF88-450F-9CB6-E9EABE57F313}" presName="compositeShape" presStyleCnt="0">
        <dgm:presLayoutVars>
          <dgm:dir/>
          <dgm:resizeHandles/>
        </dgm:presLayoutVars>
      </dgm:prSet>
      <dgm:spPr/>
    </dgm:pt>
    <dgm:pt modelId="{E194C9D7-72EB-47D5-BBED-126F6EBA1C87}" type="pres">
      <dgm:prSet presAssocID="{F2FABD66-CF88-450F-9CB6-E9EABE57F313}" presName="pyramid" presStyleLbl="node1" presStyleIdx="0" presStyleCnt="1"/>
      <dgm:spPr/>
    </dgm:pt>
    <dgm:pt modelId="{1C83CDFD-DC56-45E8-BA3F-727933F4E87B}" type="pres">
      <dgm:prSet presAssocID="{F2FABD66-CF88-450F-9CB6-E9EABE57F313}" presName="theList" presStyleCnt="0"/>
      <dgm:spPr/>
    </dgm:pt>
    <dgm:pt modelId="{618448B3-605A-4E5A-AD2A-0CD820CDDAB0}" type="pres">
      <dgm:prSet presAssocID="{9AF6B5BA-6C25-4600-9A60-49EB71F20B43}" presName="aNode" presStyleLbl="fgAcc1" presStyleIdx="0" presStyleCnt="1">
        <dgm:presLayoutVars>
          <dgm:bulletEnabled val="1"/>
        </dgm:presLayoutVars>
      </dgm:prSet>
      <dgm:spPr/>
    </dgm:pt>
    <dgm:pt modelId="{B8C4D8C9-3D63-4495-9B55-BEA9116137AD}" type="pres">
      <dgm:prSet presAssocID="{9AF6B5BA-6C25-4600-9A60-49EB71F20B43}" presName="aSpace" presStyleCnt="0"/>
      <dgm:spPr/>
    </dgm:pt>
  </dgm:ptLst>
  <dgm:cxnLst>
    <dgm:cxn modelId="{92B90016-96CC-4096-A735-873CA3FFE336}" type="presOf" srcId="{9AF6B5BA-6C25-4600-9A60-49EB71F20B43}" destId="{618448B3-605A-4E5A-AD2A-0CD820CDDAB0}" srcOrd="0" destOrd="0" presId="urn:microsoft.com/office/officeart/2005/8/layout/pyramid2"/>
    <dgm:cxn modelId="{0C081D61-7490-42F5-B154-D82973064162}" srcId="{F2FABD66-CF88-450F-9CB6-E9EABE57F313}" destId="{9AF6B5BA-6C25-4600-9A60-49EB71F20B43}" srcOrd="0" destOrd="0" parTransId="{C3CFA1F7-C6FC-4ABD-AEAF-AB8433930968}" sibTransId="{FFE1D408-D54D-4B77-B764-CCAD0E942406}"/>
    <dgm:cxn modelId="{A22173EF-B5DC-4018-8FA7-99FA0FC628CE}" type="presOf" srcId="{F2FABD66-CF88-450F-9CB6-E9EABE57F313}" destId="{6859684F-C070-43F4-8FEF-237F3AB8EEA0}" srcOrd="0" destOrd="0" presId="urn:microsoft.com/office/officeart/2005/8/layout/pyramid2"/>
    <dgm:cxn modelId="{1518382E-F092-466C-A2A3-1CB64430CD26}" type="presParOf" srcId="{6859684F-C070-43F4-8FEF-237F3AB8EEA0}" destId="{E194C9D7-72EB-47D5-BBED-126F6EBA1C87}" srcOrd="0" destOrd="0" presId="urn:microsoft.com/office/officeart/2005/8/layout/pyramid2"/>
    <dgm:cxn modelId="{EE02FC33-2994-4B13-8B51-874DD59E29CB}" type="presParOf" srcId="{6859684F-C070-43F4-8FEF-237F3AB8EEA0}" destId="{1C83CDFD-DC56-45E8-BA3F-727933F4E87B}" srcOrd="1" destOrd="0" presId="urn:microsoft.com/office/officeart/2005/8/layout/pyramid2"/>
    <dgm:cxn modelId="{53E066EA-584D-4068-8AFD-1B139B766AE3}" type="presParOf" srcId="{1C83CDFD-DC56-45E8-BA3F-727933F4E87B}" destId="{618448B3-605A-4E5A-AD2A-0CD820CDDAB0}" srcOrd="0" destOrd="0" presId="urn:microsoft.com/office/officeart/2005/8/layout/pyramid2"/>
    <dgm:cxn modelId="{4BCEE49B-6ED5-4DD1-A4BE-13653F75E3FC}" type="presParOf" srcId="{1C83CDFD-DC56-45E8-BA3F-727933F4E87B}" destId="{B8C4D8C9-3D63-4495-9B55-BEA9116137AD}" srcOrd="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E3197B-8299-4A50-A47E-6EB734F9D6A0}" type="doc">
      <dgm:prSet loTypeId="urn:microsoft.com/office/officeart/2009/3/layout/IncreasingArrowsProcess" loCatId="process" qsTypeId="urn:microsoft.com/office/officeart/2005/8/quickstyle/simple3" qsCatId="simple" csTypeId="urn:microsoft.com/office/officeart/2005/8/colors/accent1_2" csCatId="accent1" phldr="1"/>
      <dgm:spPr/>
      <dgm:t>
        <a:bodyPr/>
        <a:lstStyle/>
        <a:p>
          <a:endParaRPr lang="en-GB"/>
        </a:p>
      </dgm:t>
    </dgm:pt>
    <dgm:pt modelId="{CB016847-5EB4-4F62-BD92-4D3EDD9984AA}">
      <dgm:prSet phldrT="[Text]" custT="1"/>
      <dgm:spPr/>
      <dgm:t>
        <a:bodyPr/>
        <a:lstStyle/>
        <a:p>
          <a:r>
            <a:rPr lang="en-US" sz="2400" dirty="0"/>
            <a:t>Campaigning is needed prior to and throughout the process </a:t>
          </a:r>
          <a:endParaRPr lang="en-GB" sz="2400" dirty="0"/>
        </a:p>
      </dgm:t>
    </dgm:pt>
    <dgm:pt modelId="{788A3D5A-665E-4E21-AB24-4D164CA0D24B}" type="parTrans" cxnId="{4FFE1520-1A9F-4F5A-BCA2-7FA5D18CF0F7}">
      <dgm:prSet/>
      <dgm:spPr/>
      <dgm:t>
        <a:bodyPr/>
        <a:lstStyle/>
        <a:p>
          <a:endParaRPr lang="en-GB"/>
        </a:p>
      </dgm:t>
    </dgm:pt>
    <dgm:pt modelId="{A8AD5448-DD04-4A9B-A176-5CADF97E246C}" type="sibTrans" cxnId="{4FFE1520-1A9F-4F5A-BCA2-7FA5D18CF0F7}">
      <dgm:prSet/>
      <dgm:spPr/>
      <dgm:t>
        <a:bodyPr/>
        <a:lstStyle/>
        <a:p>
          <a:endParaRPr lang="en-GB"/>
        </a:p>
      </dgm:t>
    </dgm:pt>
    <dgm:pt modelId="{5ABF11E3-DBD7-4190-A89E-22FA0F194987}">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a:latin typeface="Arial" panose="020B0604020202020204" pitchFamily="34" charset="0"/>
              <a:cs typeface="Arial" panose="020B0604020202020204" pitchFamily="34" charset="0"/>
            </a:rPr>
            <a:t>The negotiators seek agreement on</a:t>
          </a:r>
        </a:p>
        <a:p>
          <a:pPr marL="0" lvl="0" defTabSz="933450">
            <a:lnSpc>
              <a:spcPct val="90000"/>
            </a:lnSpc>
            <a:spcBef>
              <a:spcPct val="0"/>
            </a:spcBef>
            <a:spcAft>
              <a:spcPct val="35000"/>
            </a:spcAft>
            <a:buNone/>
          </a:pPr>
          <a:r>
            <a:rPr lang="en-GB" sz="2400">
              <a:latin typeface="Arial" panose="020B0604020202020204" pitchFamily="34" charset="0"/>
              <a:cs typeface="Arial" panose="020B0604020202020204" pitchFamily="34" charset="0"/>
            </a:rPr>
            <a:t>areas covered by the NRPA at the National Joint Negotiating Committee</a:t>
          </a:r>
        </a:p>
        <a:p>
          <a:pPr marL="0" lvl="0" defTabSz="933450">
            <a:lnSpc>
              <a:spcPct val="90000"/>
            </a:lnSpc>
            <a:spcBef>
              <a:spcPct val="0"/>
            </a:spcBef>
            <a:spcAft>
              <a:spcPct val="35000"/>
            </a:spcAft>
            <a:buNone/>
          </a:pPr>
          <a:endParaRPr lang="en-GB" sz="2400"/>
        </a:p>
      </dgm:t>
    </dgm:pt>
    <dgm:pt modelId="{9983BE2D-F399-4AD3-8F0B-A4A953A3D86C}" type="parTrans" cxnId="{CBC793ED-DCF2-41ED-9651-198C94D14569}">
      <dgm:prSet/>
      <dgm:spPr/>
      <dgm:t>
        <a:bodyPr/>
        <a:lstStyle/>
        <a:p>
          <a:endParaRPr lang="en-GB"/>
        </a:p>
      </dgm:t>
    </dgm:pt>
    <dgm:pt modelId="{BB8AA2EA-F84A-40B5-A0A0-B9F698A7889D}" type="sibTrans" cxnId="{CBC793ED-DCF2-41ED-9651-198C94D14569}">
      <dgm:prSet/>
      <dgm:spPr/>
      <dgm:t>
        <a:bodyPr/>
        <a:lstStyle/>
        <a:p>
          <a:endParaRPr lang="en-GB"/>
        </a:p>
      </dgm:t>
    </dgm:pt>
    <dgm:pt modelId="{B25C44BD-AF3E-4C3B-8C80-1FBF876B9871}">
      <dgm:prSet phldrT="[Text]" custT="1"/>
      <dgm:spPr/>
      <dgm:t>
        <a:bodyPr/>
        <a:lstStyle/>
        <a:p>
          <a:r>
            <a:rPr lang="en-US" sz="1800"/>
            <a:t>The Executive decide if the deal should go to members</a:t>
          </a:r>
          <a:endParaRPr lang="en-GB" sz="1800"/>
        </a:p>
      </dgm:t>
    </dgm:pt>
    <dgm:pt modelId="{219CEDAA-C95D-4469-B08F-4F29F5B0D31D}" type="parTrans" cxnId="{B301734D-EB42-4B5C-91EF-F01EF8C13E24}">
      <dgm:prSet/>
      <dgm:spPr/>
      <dgm:t>
        <a:bodyPr/>
        <a:lstStyle/>
        <a:p>
          <a:endParaRPr lang="en-GB"/>
        </a:p>
      </dgm:t>
    </dgm:pt>
    <dgm:pt modelId="{A9B3EABB-DBCB-4DA0-87AF-F418B7171BF5}" type="sibTrans" cxnId="{B301734D-EB42-4B5C-91EF-F01EF8C13E24}">
      <dgm:prSet/>
      <dgm:spPr/>
      <dgm:t>
        <a:bodyPr/>
        <a:lstStyle/>
        <a:p>
          <a:endParaRPr lang="en-GB"/>
        </a:p>
      </dgm:t>
    </dgm:pt>
    <dgm:pt modelId="{7C775C05-52EF-410D-AB9C-6229F647C592}">
      <dgm:prSet phldrT="[Text]" custT="1"/>
      <dgm:spPr/>
      <dgm:t>
        <a:bodyPr/>
        <a:lstStyle/>
        <a:p>
          <a:r>
            <a:rPr lang="en-US" sz="2400">
              <a:latin typeface="Arial" panose="020B0604020202020204" pitchFamily="34" charset="0"/>
              <a:cs typeface="Arial" panose="020B0604020202020204" pitchFamily="34" charset="0"/>
            </a:rPr>
            <a:t>The agreement reached is taken first to the FELA Executive and then to the members for ratification</a:t>
          </a:r>
          <a:endParaRPr lang="en-GB" sz="2400"/>
        </a:p>
      </dgm:t>
    </dgm:pt>
    <dgm:pt modelId="{EC292E49-F9C0-46AC-8AE1-DA9F9798A97C}" type="parTrans" cxnId="{E9898F70-941B-40C5-BA49-A9F46618822F}">
      <dgm:prSet/>
      <dgm:spPr/>
      <dgm:t>
        <a:bodyPr/>
        <a:lstStyle/>
        <a:p>
          <a:endParaRPr lang="en-GB"/>
        </a:p>
      </dgm:t>
    </dgm:pt>
    <dgm:pt modelId="{321EFF2E-5B72-47D6-B824-1B40D8CF6122}" type="sibTrans" cxnId="{E9898F70-941B-40C5-BA49-A9F46618822F}">
      <dgm:prSet/>
      <dgm:spPr/>
      <dgm:t>
        <a:bodyPr/>
        <a:lstStyle/>
        <a:p>
          <a:endParaRPr lang="en-GB"/>
        </a:p>
      </dgm:t>
    </dgm:pt>
    <dgm:pt modelId="{8231F47F-534A-487B-8704-739BE9FF3022}">
      <dgm:prSet phldrT="[Text]" custT="1"/>
      <dgm:spPr/>
      <dgm:t>
        <a:bodyPr/>
        <a:lstStyle/>
        <a:p>
          <a:r>
            <a:rPr lang="en-US" sz="1600"/>
            <a:t>The Circular is binding on colleges and supersedes any local agreements</a:t>
          </a:r>
          <a:endParaRPr lang="en-GB" sz="1600"/>
        </a:p>
      </dgm:t>
    </dgm:pt>
    <dgm:pt modelId="{E1CFA477-F1BA-4DA6-ACF8-D33854AB8AAB}" type="parTrans" cxnId="{296A8B44-51EB-419F-94D9-BCBB213B70EB}">
      <dgm:prSet/>
      <dgm:spPr/>
      <dgm:t>
        <a:bodyPr/>
        <a:lstStyle/>
        <a:p>
          <a:endParaRPr lang="en-GB"/>
        </a:p>
      </dgm:t>
    </dgm:pt>
    <dgm:pt modelId="{05827297-CE77-49CC-8ADA-5BC1126E4BDB}" type="sibTrans" cxnId="{296A8B44-51EB-419F-94D9-BCBB213B70EB}">
      <dgm:prSet/>
      <dgm:spPr/>
      <dgm:t>
        <a:bodyPr/>
        <a:lstStyle/>
        <a:p>
          <a:endParaRPr lang="en-GB"/>
        </a:p>
      </dgm:t>
    </dgm:pt>
    <dgm:pt modelId="{CC35CF4D-07EB-47BF-AE3D-F14EE5208694}">
      <dgm:prSet phldrT="[Text]" custT="1"/>
      <dgm:spPr/>
      <dgm:t>
        <a:bodyPr/>
        <a:lstStyle/>
        <a:p>
          <a:r>
            <a:rPr lang="en-GB" sz="2400">
              <a:latin typeface="Arial" panose="020B0604020202020204" pitchFamily="34" charset="0"/>
              <a:cs typeface="Arial" panose="020B0604020202020204" pitchFamily="34" charset="0"/>
            </a:rPr>
            <a:t>A National Circular is agreed by the Joint Secretaries and issued to colleges for implementation</a:t>
          </a:r>
          <a:endParaRPr lang="en-GB" sz="2400"/>
        </a:p>
      </dgm:t>
    </dgm:pt>
    <dgm:pt modelId="{1672B012-8E3A-4DDA-A65D-C308509CBC5E}" type="parTrans" cxnId="{D4B383B2-8577-4BA6-B169-FD4601A0D84E}">
      <dgm:prSet/>
      <dgm:spPr/>
      <dgm:t>
        <a:bodyPr/>
        <a:lstStyle/>
        <a:p>
          <a:endParaRPr lang="en-GB"/>
        </a:p>
      </dgm:t>
    </dgm:pt>
    <dgm:pt modelId="{A215F3D3-0E7E-422C-A0AD-AF9012B768BD}" type="sibTrans" cxnId="{D4B383B2-8577-4BA6-B169-FD4601A0D84E}">
      <dgm:prSet/>
      <dgm:spPr/>
      <dgm:t>
        <a:bodyPr/>
        <a:lstStyle/>
        <a:p>
          <a:endParaRPr lang="en-GB"/>
        </a:p>
      </dgm:t>
    </dgm:pt>
    <dgm:pt modelId="{49AB488C-F663-4DF7-944D-547F26B4F972}">
      <dgm:prSet/>
      <dgm:spPr/>
      <dgm:t>
        <a:bodyPr/>
        <a:lstStyle/>
        <a:p>
          <a:pPr marL="0" lvl="0" defTabSz="933450">
            <a:lnSpc>
              <a:spcPct val="90000"/>
            </a:lnSpc>
            <a:spcBef>
              <a:spcPct val="0"/>
            </a:spcBef>
            <a:spcAft>
              <a:spcPct val="35000"/>
            </a:spcAft>
            <a:buNone/>
          </a:pPr>
          <a:endParaRPr lang="en-GB" sz="1400">
            <a:latin typeface="Arial" panose="020B0604020202020204" pitchFamily="34" charset="0"/>
            <a:cs typeface="Arial" panose="020B0604020202020204" pitchFamily="34" charset="0"/>
          </a:endParaRPr>
        </a:p>
      </dgm:t>
    </dgm:pt>
    <dgm:pt modelId="{F51ECF59-174E-474E-98C3-AC13D43EAC96}" type="parTrans" cxnId="{E25D40D6-1985-4D34-AEE1-69B565192D1B}">
      <dgm:prSet/>
      <dgm:spPr/>
      <dgm:t>
        <a:bodyPr/>
        <a:lstStyle/>
        <a:p>
          <a:endParaRPr lang="en-GB"/>
        </a:p>
      </dgm:t>
    </dgm:pt>
    <dgm:pt modelId="{6B2F58C6-F92E-4B18-AD33-2216C8D2764E}" type="sibTrans" cxnId="{E25D40D6-1985-4D34-AEE1-69B565192D1B}">
      <dgm:prSet/>
      <dgm:spPr/>
      <dgm:t>
        <a:bodyPr/>
        <a:lstStyle/>
        <a:p>
          <a:endParaRPr lang="en-GB"/>
        </a:p>
      </dgm:t>
    </dgm:pt>
    <dgm:pt modelId="{22EED115-5BD1-495B-A514-397BB848D264}" type="pres">
      <dgm:prSet presAssocID="{86E3197B-8299-4A50-A47E-6EB734F9D6A0}" presName="Name0" presStyleCnt="0">
        <dgm:presLayoutVars>
          <dgm:chMax val="5"/>
          <dgm:chPref val="5"/>
          <dgm:dir/>
          <dgm:animLvl val="lvl"/>
        </dgm:presLayoutVars>
      </dgm:prSet>
      <dgm:spPr/>
    </dgm:pt>
    <dgm:pt modelId="{E968262A-8939-4DC1-BEEC-597703AC31CF}" type="pres">
      <dgm:prSet presAssocID="{CB016847-5EB4-4F62-BD92-4D3EDD9984AA}" presName="parentText1" presStyleLbl="node1" presStyleIdx="0" presStyleCnt="3" custLinFactNeighborX="-185" custLinFactNeighborY="3540">
        <dgm:presLayoutVars>
          <dgm:chMax/>
          <dgm:chPref val="3"/>
          <dgm:bulletEnabled val="1"/>
        </dgm:presLayoutVars>
      </dgm:prSet>
      <dgm:spPr/>
    </dgm:pt>
    <dgm:pt modelId="{766B2F6F-7221-4412-A1F5-45B1A8591D84}" type="pres">
      <dgm:prSet presAssocID="{CB016847-5EB4-4F62-BD92-4D3EDD9984AA}" presName="childText1" presStyleLbl="solidAlignAcc1" presStyleIdx="0" presStyleCnt="3">
        <dgm:presLayoutVars>
          <dgm:chMax val="0"/>
          <dgm:chPref val="0"/>
          <dgm:bulletEnabled val="1"/>
        </dgm:presLayoutVars>
      </dgm:prSet>
      <dgm:spPr/>
    </dgm:pt>
    <dgm:pt modelId="{94841301-29BF-4043-9DA3-152B8FEC8329}" type="pres">
      <dgm:prSet presAssocID="{B25C44BD-AF3E-4C3B-8C80-1FBF876B9871}" presName="parentText2" presStyleLbl="node1" presStyleIdx="1" presStyleCnt="3" custLinFactNeighborX="-618" custLinFactNeighborY="-2930">
        <dgm:presLayoutVars>
          <dgm:chMax/>
          <dgm:chPref val="3"/>
          <dgm:bulletEnabled val="1"/>
        </dgm:presLayoutVars>
      </dgm:prSet>
      <dgm:spPr/>
    </dgm:pt>
    <dgm:pt modelId="{BB7BB7BC-D131-47EC-8F95-C30D62F11CD4}" type="pres">
      <dgm:prSet presAssocID="{B25C44BD-AF3E-4C3B-8C80-1FBF876B9871}" presName="childText2" presStyleLbl="solidAlignAcc1" presStyleIdx="1" presStyleCnt="3">
        <dgm:presLayoutVars>
          <dgm:chMax val="0"/>
          <dgm:chPref val="0"/>
          <dgm:bulletEnabled val="1"/>
        </dgm:presLayoutVars>
      </dgm:prSet>
      <dgm:spPr/>
    </dgm:pt>
    <dgm:pt modelId="{C3830464-681B-4E38-ACD7-CA7750464E3B}" type="pres">
      <dgm:prSet presAssocID="{8231F47F-534A-487B-8704-739BE9FF3022}" presName="parentText3" presStyleLbl="node1" presStyleIdx="2" presStyleCnt="3">
        <dgm:presLayoutVars>
          <dgm:chMax/>
          <dgm:chPref val="3"/>
          <dgm:bulletEnabled val="1"/>
        </dgm:presLayoutVars>
      </dgm:prSet>
      <dgm:spPr/>
    </dgm:pt>
    <dgm:pt modelId="{F463235D-A88A-4565-87B6-90EB73D941F8}" type="pres">
      <dgm:prSet presAssocID="{8231F47F-534A-487B-8704-739BE9FF3022}" presName="childText3" presStyleLbl="solidAlignAcc1" presStyleIdx="2" presStyleCnt="3">
        <dgm:presLayoutVars>
          <dgm:chMax val="0"/>
          <dgm:chPref val="0"/>
          <dgm:bulletEnabled val="1"/>
        </dgm:presLayoutVars>
      </dgm:prSet>
      <dgm:spPr/>
    </dgm:pt>
  </dgm:ptLst>
  <dgm:cxnLst>
    <dgm:cxn modelId="{4FFE1520-1A9F-4F5A-BCA2-7FA5D18CF0F7}" srcId="{86E3197B-8299-4A50-A47E-6EB734F9D6A0}" destId="{CB016847-5EB4-4F62-BD92-4D3EDD9984AA}" srcOrd="0" destOrd="0" parTransId="{788A3D5A-665E-4E21-AB24-4D164CA0D24B}" sibTransId="{A8AD5448-DD04-4A9B-A176-5CADF97E246C}"/>
    <dgm:cxn modelId="{3BA8742D-05FE-49D8-B78F-ECA833ED26C1}" type="presOf" srcId="{7C775C05-52EF-410D-AB9C-6229F647C592}" destId="{BB7BB7BC-D131-47EC-8F95-C30D62F11CD4}" srcOrd="0" destOrd="0" presId="urn:microsoft.com/office/officeart/2009/3/layout/IncreasingArrowsProcess"/>
    <dgm:cxn modelId="{73B3AA3A-988F-41C1-868C-F29FFFB61C10}" type="presOf" srcId="{86E3197B-8299-4A50-A47E-6EB734F9D6A0}" destId="{22EED115-5BD1-495B-A514-397BB848D264}" srcOrd="0" destOrd="0" presId="urn:microsoft.com/office/officeart/2009/3/layout/IncreasingArrowsProcess"/>
    <dgm:cxn modelId="{9D543A63-6FC0-40E5-BA3A-9102925CD9A1}" type="presOf" srcId="{B25C44BD-AF3E-4C3B-8C80-1FBF876B9871}" destId="{94841301-29BF-4043-9DA3-152B8FEC8329}" srcOrd="0" destOrd="0" presId="urn:microsoft.com/office/officeart/2009/3/layout/IncreasingArrowsProcess"/>
    <dgm:cxn modelId="{296A8B44-51EB-419F-94D9-BCBB213B70EB}" srcId="{86E3197B-8299-4A50-A47E-6EB734F9D6A0}" destId="{8231F47F-534A-487B-8704-739BE9FF3022}" srcOrd="2" destOrd="0" parTransId="{E1CFA477-F1BA-4DA6-ACF8-D33854AB8AAB}" sibTransId="{05827297-CE77-49CC-8ADA-5BC1126E4BDB}"/>
    <dgm:cxn modelId="{377F5C4A-9DA0-46BD-9484-BD6AA860B16D}" type="presOf" srcId="{8231F47F-534A-487B-8704-739BE9FF3022}" destId="{C3830464-681B-4E38-ACD7-CA7750464E3B}" srcOrd="0" destOrd="0" presId="urn:microsoft.com/office/officeart/2009/3/layout/IncreasingArrowsProcess"/>
    <dgm:cxn modelId="{B301734D-EB42-4B5C-91EF-F01EF8C13E24}" srcId="{86E3197B-8299-4A50-A47E-6EB734F9D6A0}" destId="{B25C44BD-AF3E-4C3B-8C80-1FBF876B9871}" srcOrd="1" destOrd="0" parTransId="{219CEDAA-C95D-4469-B08F-4F29F5B0D31D}" sibTransId="{A9B3EABB-DBCB-4DA0-87AF-F418B7171BF5}"/>
    <dgm:cxn modelId="{E9898F70-941B-40C5-BA49-A9F46618822F}" srcId="{B25C44BD-AF3E-4C3B-8C80-1FBF876B9871}" destId="{7C775C05-52EF-410D-AB9C-6229F647C592}" srcOrd="0" destOrd="0" parTransId="{EC292E49-F9C0-46AC-8AE1-DA9F9798A97C}" sibTransId="{321EFF2E-5B72-47D6-B824-1B40D8CF6122}"/>
    <dgm:cxn modelId="{ED87857B-54C4-4DEF-B00F-5BFD58455554}" type="presOf" srcId="{CB016847-5EB4-4F62-BD92-4D3EDD9984AA}" destId="{E968262A-8939-4DC1-BEEC-597703AC31CF}" srcOrd="0" destOrd="0" presId="urn:microsoft.com/office/officeart/2009/3/layout/IncreasingArrowsProcess"/>
    <dgm:cxn modelId="{B173217E-97E2-4BEF-ABFF-8083AD4B9A6F}" type="presOf" srcId="{49AB488C-F663-4DF7-944D-547F26B4F972}" destId="{766B2F6F-7221-4412-A1F5-45B1A8591D84}" srcOrd="0" destOrd="1" presId="urn:microsoft.com/office/officeart/2009/3/layout/IncreasingArrowsProcess"/>
    <dgm:cxn modelId="{80A87096-F2FF-44A8-8940-07C2750D390F}" type="presOf" srcId="{5ABF11E3-DBD7-4190-A89E-22FA0F194987}" destId="{766B2F6F-7221-4412-A1F5-45B1A8591D84}" srcOrd="0" destOrd="0" presId="urn:microsoft.com/office/officeart/2009/3/layout/IncreasingArrowsProcess"/>
    <dgm:cxn modelId="{D4B383B2-8577-4BA6-B169-FD4601A0D84E}" srcId="{8231F47F-534A-487B-8704-739BE9FF3022}" destId="{CC35CF4D-07EB-47BF-AE3D-F14EE5208694}" srcOrd="0" destOrd="0" parTransId="{1672B012-8E3A-4DDA-A65D-C308509CBC5E}" sibTransId="{A215F3D3-0E7E-422C-A0AD-AF9012B768BD}"/>
    <dgm:cxn modelId="{E92B92CE-6955-46C7-BA9B-125B4FA67C4C}" type="presOf" srcId="{CC35CF4D-07EB-47BF-AE3D-F14EE5208694}" destId="{F463235D-A88A-4565-87B6-90EB73D941F8}" srcOrd="0" destOrd="0" presId="urn:microsoft.com/office/officeart/2009/3/layout/IncreasingArrowsProcess"/>
    <dgm:cxn modelId="{E25D40D6-1985-4D34-AEE1-69B565192D1B}" srcId="{CB016847-5EB4-4F62-BD92-4D3EDD9984AA}" destId="{49AB488C-F663-4DF7-944D-547F26B4F972}" srcOrd="1" destOrd="0" parTransId="{F51ECF59-174E-474E-98C3-AC13D43EAC96}" sibTransId="{6B2F58C6-F92E-4B18-AD33-2216C8D2764E}"/>
    <dgm:cxn modelId="{CBC793ED-DCF2-41ED-9651-198C94D14569}" srcId="{CB016847-5EB4-4F62-BD92-4D3EDD9984AA}" destId="{5ABF11E3-DBD7-4190-A89E-22FA0F194987}" srcOrd="0" destOrd="0" parTransId="{9983BE2D-F399-4AD3-8F0B-A4A953A3D86C}" sibTransId="{BB8AA2EA-F84A-40B5-A0A0-B9F698A7889D}"/>
    <dgm:cxn modelId="{B692D1B7-1A40-40B0-9F26-30FBB292FFCF}" type="presParOf" srcId="{22EED115-5BD1-495B-A514-397BB848D264}" destId="{E968262A-8939-4DC1-BEEC-597703AC31CF}" srcOrd="0" destOrd="0" presId="urn:microsoft.com/office/officeart/2009/3/layout/IncreasingArrowsProcess"/>
    <dgm:cxn modelId="{CA777A55-5C3F-4EB0-AA6B-6CF6BEED2FA2}" type="presParOf" srcId="{22EED115-5BD1-495B-A514-397BB848D264}" destId="{766B2F6F-7221-4412-A1F5-45B1A8591D84}" srcOrd="1" destOrd="0" presId="urn:microsoft.com/office/officeart/2009/3/layout/IncreasingArrowsProcess"/>
    <dgm:cxn modelId="{F9EC1954-FB06-4A21-B60A-28B5D37EF714}" type="presParOf" srcId="{22EED115-5BD1-495B-A514-397BB848D264}" destId="{94841301-29BF-4043-9DA3-152B8FEC8329}" srcOrd="2" destOrd="0" presId="urn:microsoft.com/office/officeart/2009/3/layout/IncreasingArrowsProcess"/>
    <dgm:cxn modelId="{FAEEF79F-A650-478F-9FC3-95AC3DCAF2A4}" type="presParOf" srcId="{22EED115-5BD1-495B-A514-397BB848D264}" destId="{BB7BB7BC-D131-47EC-8F95-C30D62F11CD4}" srcOrd="3" destOrd="0" presId="urn:microsoft.com/office/officeart/2009/3/layout/IncreasingArrowsProcess"/>
    <dgm:cxn modelId="{1EEEAD7B-E834-4EFC-8EF6-47937DE5F0CE}" type="presParOf" srcId="{22EED115-5BD1-495B-A514-397BB848D264}" destId="{C3830464-681B-4E38-ACD7-CA7750464E3B}" srcOrd="4" destOrd="0" presId="urn:microsoft.com/office/officeart/2009/3/layout/IncreasingArrowsProcess"/>
    <dgm:cxn modelId="{94BC9869-9DA4-42D9-8590-4F4FF148C8B5}" type="presParOf" srcId="{22EED115-5BD1-495B-A514-397BB848D264}" destId="{F463235D-A88A-4565-87B6-90EB73D941F8}"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FAD23D-3697-4F11-AA6D-345406302ABD}" type="doc">
      <dgm:prSet loTypeId="urn:microsoft.com/office/officeart/2005/8/layout/default" loCatId="list" qsTypeId="urn:microsoft.com/office/officeart/2005/8/quickstyle/simple3" qsCatId="simple" csTypeId="urn:microsoft.com/office/officeart/2005/8/colors/accent4_5" csCatId="accent4" phldr="1"/>
      <dgm:spPr/>
      <dgm:t>
        <a:bodyPr/>
        <a:lstStyle/>
        <a:p>
          <a:endParaRPr lang="en-GB"/>
        </a:p>
      </dgm:t>
    </dgm:pt>
    <dgm:pt modelId="{EE899D35-67A5-4F2D-9006-8820DA6C92D8}">
      <dgm:prSet/>
      <dgm:spPr/>
      <dgm:t>
        <a:bodyPr/>
        <a:lstStyle/>
        <a:p>
          <a:r>
            <a:rPr lang="en-US" b="0" i="0">
              <a:ln>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colleges affirm that all staff should be afforded equal opportunities in their employment irrespective of their sexual orientation, gender, gender reassignment, age, marital status, race, religious belief, disability, nationality, ethnic origin, trade union membership and activity, responsibility for dependents or employment status</a:t>
          </a:r>
          <a:r>
            <a:rPr lang="en-US" b="0" i="0">
              <a:ln>
                <a:noFill/>
              </a:ln>
              <a:effectLst>
                <a:outerShdw blurRad="50800" dist="38100" dir="2700000" algn="tl" rotWithShape="0">
                  <a:prstClr val="black">
                    <a:alpha val="40000"/>
                  </a:prstClr>
                </a:outerShdw>
              </a:effectLst>
            </a:rPr>
            <a:t>.</a:t>
          </a:r>
          <a:endParaRPr lang="en-GB">
            <a:ln>
              <a:noFill/>
            </a:ln>
            <a:effectLst>
              <a:outerShdw blurRad="50800" dist="38100" dir="2700000" algn="tl" rotWithShape="0">
                <a:prstClr val="black">
                  <a:alpha val="40000"/>
                </a:prstClr>
              </a:outerShdw>
            </a:effectLst>
          </a:endParaRPr>
        </a:p>
      </dgm:t>
    </dgm:pt>
    <dgm:pt modelId="{C4286A1B-4808-4043-8914-568BD66A175A}" type="parTrans" cxnId="{A9C5D0E1-2A63-4DDB-BCAA-B0CAC171C09F}">
      <dgm:prSet/>
      <dgm:spPr/>
      <dgm:t>
        <a:bodyPr/>
        <a:lstStyle/>
        <a:p>
          <a:endParaRPr lang="en-GB"/>
        </a:p>
      </dgm:t>
    </dgm:pt>
    <dgm:pt modelId="{1BA29DE2-7D87-4650-9F66-233A5008C7D0}" type="sibTrans" cxnId="{A9C5D0E1-2A63-4DDB-BCAA-B0CAC171C09F}">
      <dgm:prSet/>
      <dgm:spPr/>
      <dgm:t>
        <a:bodyPr/>
        <a:lstStyle/>
        <a:p>
          <a:endParaRPr lang="en-GB"/>
        </a:p>
      </dgm:t>
    </dgm:pt>
    <dgm:pt modelId="{DFB68E5F-90CA-4C0D-9094-9E4974F16A2B}">
      <dgm:prSet custT="1"/>
      <dgm:spPr/>
      <dgm:t>
        <a:bodyPr/>
        <a:lstStyle/>
        <a:p>
          <a:r>
            <a:rPr lang="en-US" sz="11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Colleges are committed to ensuring that equal pay underpins all aspects of pay and reward for the purposes of National Bargaining and the National Pay Scale (NPS) for unpromoted lecturing staff and the NPS fixed points for promoted </a:t>
          </a:r>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lecturing</a:t>
          </a:r>
          <a:r>
            <a:rPr lang="en-US" sz="11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staff provide the mechanism of delivering equal pay for lecturing staff</a:t>
          </a:r>
          <a:r>
            <a:rPr lang="en-US" sz="1100" b="0" i="0">
              <a:latin typeface="Arial" panose="020B0604020202020204" pitchFamily="34" charset="0"/>
              <a:cs typeface="Arial" panose="020B0604020202020204" pitchFamily="34" charset="0"/>
            </a:rPr>
            <a:t>.</a:t>
          </a:r>
          <a:endParaRPr lang="en-GB" sz="1100">
            <a:latin typeface="Arial" panose="020B0604020202020204" pitchFamily="34" charset="0"/>
            <a:cs typeface="Arial" panose="020B0604020202020204" pitchFamily="34" charset="0"/>
          </a:endParaRPr>
        </a:p>
      </dgm:t>
    </dgm:pt>
    <dgm:pt modelId="{40EF24B6-535F-46E9-AB0A-A4BA58B3FBD7}" type="parTrans" cxnId="{0289E6AE-979D-47EE-A6AA-6E753D293892}">
      <dgm:prSet/>
      <dgm:spPr/>
      <dgm:t>
        <a:bodyPr/>
        <a:lstStyle/>
        <a:p>
          <a:endParaRPr lang="en-GB"/>
        </a:p>
      </dgm:t>
    </dgm:pt>
    <dgm:pt modelId="{BA8CED17-C31D-4DA6-9D5E-D3C0E1917422}" type="sibTrans" cxnId="{0289E6AE-979D-47EE-A6AA-6E753D293892}">
      <dgm:prSet/>
      <dgm:spPr/>
      <dgm:t>
        <a:bodyPr/>
        <a:lstStyle/>
        <a:p>
          <a:endParaRPr lang="en-GB"/>
        </a:p>
      </dgm:t>
    </dgm:pt>
    <dgm:pt modelId="{ADCF18AA-2709-48FA-A640-21D8E8063199}" type="pres">
      <dgm:prSet presAssocID="{AFFAD23D-3697-4F11-AA6D-345406302ABD}" presName="diagram" presStyleCnt="0">
        <dgm:presLayoutVars>
          <dgm:dir/>
          <dgm:resizeHandles val="exact"/>
        </dgm:presLayoutVars>
      </dgm:prSet>
      <dgm:spPr/>
    </dgm:pt>
    <dgm:pt modelId="{F5941418-7787-421B-95FB-EC79094CA585}" type="pres">
      <dgm:prSet presAssocID="{EE899D35-67A5-4F2D-9006-8820DA6C92D8}" presName="node" presStyleLbl="node1" presStyleIdx="0" presStyleCnt="2">
        <dgm:presLayoutVars>
          <dgm:bulletEnabled val="1"/>
        </dgm:presLayoutVars>
      </dgm:prSet>
      <dgm:spPr/>
    </dgm:pt>
    <dgm:pt modelId="{34C9EBDE-40E0-457A-8BBD-27FA45CB5EF5}" type="pres">
      <dgm:prSet presAssocID="{1BA29DE2-7D87-4650-9F66-233A5008C7D0}" presName="sibTrans" presStyleCnt="0"/>
      <dgm:spPr/>
    </dgm:pt>
    <dgm:pt modelId="{2FE00F18-81F5-4232-AC26-731AB1249B03}" type="pres">
      <dgm:prSet presAssocID="{DFB68E5F-90CA-4C0D-9094-9E4974F16A2B}" presName="node" presStyleLbl="node1" presStyleIdx="1" presStyleCnt="2">
        <dgm:presLayoutVars>
          <dgm:bulletEnabled val="1"/>
        </dgm:presLayoutVars>
      </dgm:prSet>
      <dgm:spPr/>
    </dgm:pt>
  </dgm:ptLst>
  <dgm:cxnLst>
    <dgm:cxn modelId="{3C14065F-DBBB-4996-93E0-0E6482EEC027}" type="presOf" srcId="{AFFAD23D-3697-4F11-AA6D-345406302ABD}" destId="{ADCF18AA-2709-48FA-A640-21D8E8063199}" srcOrd="0" destOrd="0" presId="urn:microsoft.com/office/officeart/2005/8/layout/default"/>
    <dgm:cxn modelId="{705AB879-1C27-4C8C-B61E-C4D5BE2FB420}" type="presOf" srcId="{EE899D35-67A5-4F2D-9006-8820DA6C92D8}" destId="{F5941418-7787-421B-95FB-EC79094CA585}" srcOrd="0" destOrd="0" presId="urn:microsoft.com/office/officeart/2005/8/layout/default"/>
    <dgm:cxn modelId="{0289E6AE-979D-47EE-A6AA-6E753D293892}" srcId="{AFFAD23D-3697-4F11-AA6D-345406302ABD}" destId="{DFB68E5F-90CA-4C0D-9094-9E4974F16A2B}" srcOrd="1" destOrd="0" parTransId="{40EF24B6-535F-46E9-AB0A-A4BA58B3FBD7}" sibTransId="{BA8CED17-C31D-4DA6-9D5E-D3C0E1917422}"/>
    <dgm:cxn modelId="{5C61BDDD-6DED-4612-A281-6744F651C5F7}" type="presOf" srcId="{DFB68E5F-90CA-4C0D-9094-9E4974F16A2B}" destId="{2FE00F18-81F5-4232-AC26-731AB1249B03}" srcOrd="0" destOrd="0" presId="urn:microsoft.com/office/officeart/2005/8/layout/default"/>
    <dgm:cxn modelId="{A9C5D0E1-2A63-4DDB-BCAA-B0CAC171C09F}" srcId="{AFFAD23D-3697-4F11-AA6D-345406302ABD}" destId="{EE899D35-67A5-4F2D-9006-8820DA6C92D8}" srcOrd="0" destOrd="0" parTransId="{C4286A1B-4808-4043-8914-568BD66A175A}" sibTransId="{1BA29DE2-7D87-4650-9F66-233A5008C7D0}"/>
    <dgm:cxn modelId="{641C8688-257D-49A2-B15F-6FEB6FB0899E}" type="presParOf" srcId="{ADCF18AA-2709-48FA-A640-21D8E8063199}" destId="{F5941418-7787-421B-95FB-EC79094CA585}" srcOrd="0" destOrd="0" presId="urn:microsoft.com/office/officeart/2005/8/layout/default"/>
    <dgm:cxn modelId="{35FB7AA4-76A6-4946-9F29-B128B004105B}" type="presParOf" srcId="{ADCF18AA-2709-48FA-A640-21D8E8063199}" destId="{34C9EBDE-40E0-457A-8BBD-27FA45CB5EF5}" srcOrd="1" destOrd="0" presId="urn:microsoft.com/office/officeart/2005/8/layout/default"/>
    <dgm:cxn modelId="{EAA33A1F-51E5-4ADC-94BE-8DA7DB8268B8}" type="presParOf" srcId="{ADCF18AA-2709-48FA-A640-21D8E8063199}" destId="{2FE00F18-81F5-4232-AC26-731AB1249B0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20E69A-39CF-4197-95A9-F9DBA29151F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1788F8C1-E94A-4352-98C7-00C15A3B3879}">
      <dgm:prSet custT="1"/>
      <dgm:spPr/>
      <dgm:t>
        <a:bodyPr/>
        <a:lstStyle/>
        <a:p>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ensure equal pay within colleges, the following principles </a:t>
          </a:r>
          <a:r>
            <a:rPr lang="en-US" sz="1200" b="0" i="0">
              <a:ln>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will</a:t>
          </a:r>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be applied in individual colleges:</a:t>
          </a:r>
          <a:endParaRPr lang="en-GB"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gm:t>
    </dgm:pt>
    <dgm:pt modelId="{F3256B0E-6F48-4EF2-AA99-67138E7467DA}" type="parTrans" cxnId="{2F3271B7-48BE-4B0E-8744-2C6D38BD369E}">
      <dgm:prSet/>
      <dgm:spPr/>
      <dgm:t>
        <a:bodyPr/>
        <a:lstStyle/>
        <a:p>
          <a:endParaRPr lang="en-GB"/>
        </a:p>
      </dgm:t>
    </dgm:pt>
    <dgm:pt modelId="{6D78AC8B-E416-4EA0-98DD-DFC84AA0EF27}" type="sibTrans" cxnId="{2F3271B7-48BE-4B0E-8744-2C6D38BD369E}">
      <dgm:prSet/>
      <dgm:spPr/>
      <dgm:t>
        <a:bodyPr/>
        <a:lstStyle/>
        <a:p>
          <a:endParaRPr lang="en-GB"/>
        </a:p>
      </dgm:t>
    </dgm:pt>
    <dgm:pt modelId="{F8A44203-EDEC-4277-A2F5-D8F58FD37902}">
      <dgm:prSet custT="1"/>
      <dgm:spPr/>
      <dgm:t>
        <a:bodyPr/>
        <a:lstStyle/>
        <a:p>
          <a:r>
            <a:rPr lang="en-US" sz="1200" b="0" i="0">
              <a:latin typeface="Arial" panose="020B0604020202020204" pitchFamily="34" charset="0"/>
              <a:cs typeface="Arial" panose="020B0604020202020204" pitchFamily="34" charset="0"/>
            </a:rPr>
            <a:t>• </a:t>
          </a:r>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pay and associated terms and conditions must deliver equal pay for work of equal value </a:t>
          </a:r>
          <a:endParaRPr lang="en-GB"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gm:t>
    </dgm:pt>
    <dgm:pt modelId="{22CFFBE6-5639-445D-901F-51662478756D}" type="parTrans" cxnId="{8E3C2674-562D-4570-ADCF-BC5D099E88D3}">
      <dgm:prSet/>
      <dgm:spPr/>
      <dgm:t>
        <a:bodyPr/>
        <a:lstStyle/>
        <a:p>
          <a:endParaRPr lang="en-GB"/>
        </a:p>
      </dgm:t>
    </dgm:pt>
    <dgm:pt modelId="{92388D0B-5582-420D-9F3E-C489261BD736}" type="sibTrans" cxnId="{8E3C2674-562D-4570-ADCF-BC5D099E88D3}">
      <dgm:prSet/>
      <dgm:spPr/>
      <dgm:t>
        <a:bodyPr/>
        <a:lstStyle/>
        <a:p>
          <a:endParaRPr lang="en-GB"/>
        </a:p>
      </dgm:t>
    </dgm:pt>
    <dgm:pt modelId="{14D3988F-16D5-42B7-87DB-1CDE92725E85}">
      <dgm:prSet custT="1"/>
      <dgm:spPr/>
      <dgm:t>
        <a:bodyPr/>
        <a:lstStyle/>
        <a:p>
          <a:r>
            <a:rPr lang="en-US" sz="1200" b="0" i="0">
              <a:latin typeface="Arial" panose="020B0604020202020204" pitchFamily="34" charset="0"/>
              <a:cs typeface="Arial" panose="020B0604020202020204" pitchFamily="34" charset="0"/>
            </a:rPr>
            <a:t>• </a:t>
          </a:r>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pay scales and points must be set in a way that is transparent and consistent with relevant equal pay legislation</a:t>
          </a:r>
          <a:endParaRPr lang="en-GB"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gm:t>
    </dgm:pt>
    <dgm:pt modelId="{077AAFF8-517A-43B9-B248-39BB98D77EA1}" type="parTrans" cxnId="{5DE8DE48-0C84-447B-B8FC-592F40554550}">
      <dgm:prSet/>
      <dgm:spPr/>
      <dgm:t>
        <a:bodyPr/>
        <a:lstStyle/>
        <a:p>
          <a:endParaRPr lang="en-GB"/>
        </a:p>
      </dgm:t>
    </dgm:pt>
    <dgm:pt modelId="{B67A3C64-C450-4757-A4F8-A7C6E3647242}" type="sibTrans" cxnId="{5DE8DE48-0C84-447B-B8FC-592F40554550}">
      <dgm:prSet/>
      <dgm:spPr/>
      <dgm:t>
        <a:bodyPr/>
        <a:lstStyle/>
        <a:p>
          <a:endParaRPr lang="en-GB"/>
        </a:p>
      </dgm:t>
    </dgm:pt>
    <dgm:pt modelId="{DC24A2DA-0954-4020-A855-5767EB96A65A}">
      <dgm:prSet custT="1"/>
      <dgm:spPr/>
      <dgm:t>
        <a:bodyPr/>
        <a:lstStyle/>
        <a:p>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Supporting the achievement of equal pay for work of equal value, the application of national pay scales and terms and conditions to all lecturing staff will be consistent and fair</a:t>
          </a:r>
          <a:r>
            <a:rPr lang="en-US" sz="900" b="0" i="0">
              <a:effectLst>
                <a:outerShdw blurRad="50800" dist="38100" dir="2700000" algn="tl" rotWithShape="0">
                  <a:prstClr val="black">
                    <a:alpha val="40000"/>
                  </a:prstClr>
                </a:outerShdw>
              </a:effectLst>
            </a:rPr>
            <a:t>.</a:t>
          </a:r>
          <a:endParaRPr lang="en-GB" sz="900">
            <a:effectLst>
              <a:outerShdw blurRad="50800" dist="38100" dir="2700000" algn="tl" rotWithShape="0">
                <a:prstClr val="black">
                  <a:alpha val="40000"/>
                </a:prstClr>
              </a:outerShdw>
            </a:effectLst>
          </a:endParaRPr>
        </a:p>
      </dgm:t>
    </dgm:pt>
    <dgm:pt modelId="{F0E23EEC-BE54-4018-8372-69907771832C}" type="parTrans" cxnId="{65A6C0F3-6AD0-460F-8570-BACE865C1FA2}">
      <dgm:prSet/>
      <dgm:spPr/>
      <dgm:t>
        <a:bodyPr/>
        <a:lstStyle/>
        <a:p>
          <a:endParaRPr lang="en-GB"/>
        </a:p>
      </dgm:t>
    </dgm:pt>
    <dgm:pt modelId="{AFBFA977-08C2-4AA1-8894-4E818BEB81B0}" type="sibTrans" cxnId="{65A6C0F3-6AD0-460F-8570-BACE865C1FA2}">
      <dgm:prSet/>
      <dgm:spPr/>
      <dgm:t>
        <a:bodyPr/>
        <a:lstStyle/>
        <a:p>
          <a:endParaRPr lang="en-GB"/>
        </a:p>
      </dgm:t>
    </dgm:pt>
    <dgm:pt modelId="{407DA2F6-6AE1-43BC-B609-A591FA74119E}" type="pres">
      <dgm:prSet presAssocID="{0320E69A-39CF-4197-95A9-F9DBA29151FF}" presName="diagram" presStyleCnt="0">
        <dgm:presLayoutVars>
          <dgm:dir/>
          <dgm:resizeHandles val="exact"/>
        </dgm:presLayoutVars>
      </dgm:prSet>
      <dgm:spPr/>
    </dgm:pt>
    <dgm:pt modelId="{56473A5F-4CDD-4510-8D19-E6FB7440CF15}" type="pres">
      <dgm:prSet presAssocID="{1788F8C1-E94A-4352-98C7-00C15A3B3879}" presName="node" presStyleLbl="node1" presStyleIdx="0" presStyleCnt="4">
        <dgm:presLayoutVars>
          <dgm:bulletEnabled val="1"/>
        </dgm:presLayoutVars>
      </dgm:prSet>
      <dgm:spPr/>
    </dgm:pt>
    <dgm:pt modelId="{D893DCE7-5C8D-4196-A212-8BCD8DF8D4EF}" type="pres">
      <dgm:prSet presAssocID="{6D78AC8B-E416-4EA0-98DD-DFC84AA0EF27}" presName="sibTrans" presStyleCnt="0"/>
      <dgm:spPr/>
    </dgm:pt>
    <dgm:pt modelId="{73A1EBF5-2F46-4D9D-8517-5C2D97A68061}" type="pres">
      <dgm:prSet presAssocID="{F8A44203-EDEC-4277-A2F5-D8F58FD37902}" presName="node" presStyleLbl="node1" presStyleIdx="1" presStyleCnt="4">
        <dgm:presLayoutVars>
          <dgm:bulletEnabled val="1"/>
        </dgm:presLayoutVars>
      </dgm:prSet>
      <dgm:spPr/>
    </dgm:pt>
    <dgm:pt modelId="{F3359363-CB6B-4063-BBA8-146BDCCC5470}" type="pres">
      <dgm:prSet presAssocID="{92388D0B-5582-420D-9F3E-C489261BD736}" presName="sibTrans" presStyleCnt="0"/>
      <dgm:spPr/>
    </dgm:pt>
    <dgm:pt modelId="{722A8972-018B-4CE1-A7C6-D77DB6A4C2F8}" type="pres">
      <dgm:prSet presAssocID="{14D3988F-16D5-42B7-87DB-1CDE92725E85}" presName="node" presStyleLbl="node1" presStyleIdx="2" presStyleCnt="4">
        <dgm:presLayoutVars>
          <dgm:bulletEnabled val="1"/>
        </dgm:presLayoutVars>
      </dgm:prSet>
      <dgm:spPr/>
    </dgm:pt>
    <dgm:pt modelId="{0AE77724-8EB0-420D-9AD2-E8EF3B1D88EC}" type="pres">
      <dgm:prSet presAssocID="{B67A3C64-C450-4757-A4F8-A7C6E3647242}" presName="sibTrans" presStyleCnt="0"/>
      <dgm:spPr/>
    </dgm:pt>
    <dgm:pt modelId="{CBFF0922-2EC9-4D50-8471-E0FA82B4C48F}" type="pres">
      <dgm:prSet presAssocID="{DC24A2DA-0954-4020-A855-5767EB96A65A}" presName="node" presStyleLbl="node1" presStyleIdx="3" presStyleCnt="4" custScaleX="104842" custScaleY="119032">
        <dgm:presLayoutVars>
          <dgm:bulletEnabled val="1"/>
        </dgm:presLayoutVars>
      </dgm:prSet>
      <dgm:spPr/>
    </dgm:pt>
  </dgm:ptLst>
  <dgm:cxnLst>
    <dgm:cxn modelId="{37AE4507-72EA-46B3-BC4E-326D7A4812CB}" type="presOf" srcId="{F8A44203-EDEC-4277-A2F5-D8F58FD37902}" destId="{73A1EBF5-2F46-4D9D-8517-5C2D97A68061}" srcOrd="0" destOrd="0" presId="urn:microsoft.com/office/officeart/2005/8/layout/default"/>
    <dgm:cxn modelId="{4DCF4E5D-8F9B-432D-8DBB-8BDC6C27CFDA}" type="presOf" srcId="{DC24A2DA-0954-4020-A855-5767EB96A65A}" destId="{CBFF0922-2EC9-4D50-8471-E0FA82B4C48F}" srcOrd="0" destOrd="0" presId="urn:microsoft.com/office/officeart/2005/8/layout/default"/>
    <dgm:cxn modelId="{5DE8DE48-0C84-447B-B8FC-592F40554550}" srcId="{0320E69A-39CF-4197-95A9-F9DBA29151FF}" destId="{14D3988F-16D5-42B7-87DB-1CDE92725E85}" srcOrd="2" destOrd="0" parTransId="{077AAFF8-517A-43B9-B248-39BB98D77EA1}" sibTransId="{B67A3C64-C450-4757-A4F8-A7C6E3647242}"/>
    <dgm:cxn modelId="{8E3C2674-562D-4570-ADCF-BC5D099E88D3}" srcId="{0320E69A-39CF-4197-95A9-F9DBA29151FF}" destId="{F8A44203-EDEC-4277-A2F5-D8F58FD37902}" srcOrd="1" destOrd="0" parTransId="{22CFFBE6-5639-445D-901F-51662478756D}" sibTransId="{92388D0B-5582-420D-9F3E-C489261BD736}"/>
    <dgm:cxn modelId="{E4C18F7E-E208-4F58-B4F2-FAC522E47A90}" type="presOf" srcId="{14D3988F-16D5-42B7-87DB-1CDE92725E85}" destId="{722A8972-018B-4CE1-A7C6-D77DB6A4C2F8}" srcOrd="0" destOrd="0" presId="urn:microsoft.com/office/officeart/2005/8/layout/default"/>
    <dgm:cxn modelId="{F0F38682-B2C1-4309-8E72-6823415E03CD}" type="presOf" srcId="{0320E69A-39CF-4197-95A9-F9DBA29151FF}" destId="{407DA2F6-6AE1-43BC-B609-A591FA74119E}" srcOrd="0" destOrd="0" presId="urn:microsoft.com/office/officeart/2005/8/layout/default"/>
    <dgm:cxn modelId="{2F3271B7-48BE-4B0E-8744-2C6D38BD369E}" srcId="{0320E69A-39CF-4197-95A9-F9DBA29151FF}" destId="{1788F8C1-E94A-4352-98C7-00C15A3B3879}" srcOrd="0" destOrd="0" parTransId="{F3256B0E-6F48-4EF2-AA99-67138E7467DA}" sibTransId="{6D78AC8B-E416-4EA0-98DD-DFC84AA0EF27}"/>
    <dgm:cxn modelId="{B08922E4-3BA4-4041-A274-C438EF4D8F7E}" type="presOf" srcId="{1788F8C1-E94A-4352-98C7-00C15A3B3879}" destId="{56473A5F-4CDD-4510-8D19-E6FB7440CF15}" srcOrd="0" destOrd="0" presId="urn:microsoft.com/office/officeart/2005/8/layout/default"/>
    <dgm:cxn modelId="{65A6C0F3-6AD0-460F-8570-BACE865C1FA2}" srcId="{0320E69A-39CF-4197-95A9-F9DBA29151FF}" destId="{DC24A2DA-0954-4020-A855-5767EB96A65A}" srcOrd="3" destOrd="0" parTransId="{F0E23EEC-BE54-4018-8372-69907771832C}" sibTransId="{AFBFA977-08C2-4AA1-8894-4E818BEB81B0}"/>
    <dgm:cxn modelId="{131211EE-0FE0-4FEC-9900-7095896AF5E8}" type="presParOf" srcId="{407DA2F6-6AE1-43BC-B609-A591FA74119E}" destId="{56473A5F-4CDD-4510-8D19-E6FB7440CF15}" srcOrd="0" destOrd="0" presId="urn:microsoft.com/office/officeart/2005/8/layout/default"/>
    <dgm:cxn modelId="{4D035879-2302-4500-B85E-24CBA22BD853}" type="presParOf" srcId="{407DA2F6-6AE1-43BC-B609-A591FA74119E}" destId="{D893DCE7-5C8D-4196-A212-8BCD8DF8D4EF}" srcOrd="1" destOrd="0" presId="urn:microsoft.com/office/officeart/2005/8/layout/default"/>
    <dgm:cxn modelId="{DEBDBB16-A00D-4A10-829A-7D16EBF3B4B8}" type="presParOf" srcId="{407DA2F6-6AE1-43BC-B609-A591FA74119E}" destId="{73A1EBF5-2F46-4D9D-8517-5C2D97A68061}" srcOrd="2" destOrd="0" presId="urn:microsoft.com/office/officeart/2005/8/layout/default"/>
    <dgm:cxn modelId="{071034E0-1E9B-4F4E-B8B1-D39E150C53C6}" type="presParOf" srcId="{407DA2F6-6AE1-43BC-B609-A591FA74119E}" destId="{F3359363-CB6B-4063-BBA8-146BDCCC5470}" srcOrd="3" destOrd="0" presId="urn:microsoft.com/office/officeart/2005/8/layout/default"/>
    <dgm:cxn modelId="{5B9DD7D3-49E9-4516-8FA4-10FF5169FFDF}" type="presParOf" srcId="{407DA2F6-6AE1-43BC-B609-A591FA74119E}" destId="{722A8972-018B-4CE1-A7C6-D77DB6A4C2F8}" srcOrd="4" destOrd="0" presId="urn:microsoft.com/office/officeart/2005/8/layout/default"/>
    <dgm:cxn modelId="{1DB31503-BE24-4574-8900-B494CCD76F7F}" type="presParOf" srcId="{407DA2F6-6AE1-43BC-B609-A591FA74119E}" destId="{0AE77724-8EB0-420D-9AD2-E8EF3B1D88EC}" srcOrd="5" destOrd="0" presId="urn:microsoft.com/office/officeart/2005/8/layout/default"/>
    <dgm:cxn modelId="{6A83C78C-FE41-44AE-BCD0-59411C430DB3}" type="presParOf" srcId="{407DA2F6-6AE1-43BC-B609-A591FA74119E}" destId="{CBFF0922-2EC9-4D50-8471-E0FA82B4C48F}"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681C93-DB4D-48FF-92E5-64D587D0034C}" type="doc">
      <dgm:prSet loTypeId="urn:microsoft.com/office/officeart/2005/8/layout/default" loCatId="list" qsTypeId="urn:microsoft.com/office/officeart/2005/8/quickstyle/simple3" qsCatId="simple" csTypeId="urn:microsoft.com/office/officeart/2005/8/colors/colorful3" csCatId="colorful"/>
      <dgm:spPr/>
      <dgm:t>
        <a:bodyPr/>
        <a:lstStyle/>
        <a:p>
          <a:endParaRPr lang="en-GB"/>
        </a:p>
      </dgm:t>
    </dgm:pt>
    <dgm:pt modelId="{F02FFE94-4926-4188-9D13-8ED13301508F}">
      <dgm:prSet custT="1"/>
      <dgm:spPr/>
      <dgm:t>
        <a:bodyPr/>
        <a:lstStyle/>
        <a:p>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terms of the NWPA are applicable equally to all lecturing staff without differentiation. The colleges confirm their obligation to develop, embed and </a:t>
          </a:r>
          <a:r>
            <a:rPr lang="en-US" sz="1200" b="0" i="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practise</a:t>
          </a:r>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equal opportunities for all lecturing staff in full compliance with the terms of the Equality Act (2010) and other Equal Opportunities legislation.</a:t>
          </a:r>
          <a:endParaRPr lang="en-GB"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gm:t>
    </dgm:pt>
    <dgm:pt modelId="{D7F083B0-03EA-4410-A9C3-5E129F24C3EE}" type="parTrans" cxnId="{5B82BE44-EADC-4DB8-90C7-05519D251471}">
      <dgm:prSet/>
      <dgm:spPr/>
      <dgm:t>
        <a:bodyPr/>
        <a:lstStyle/>
        <a:p>
          <a:endParaRPr lang="en-GB"/>
        </a:p>
      </dgm:t>
    </dgm:pt>
    <dgm:pt modelId="{8FAE45A9-8BDF-4506-853E-025D90D2E78D}" type="sibTrans" cxnId="{5B82BE44-EADC-4DB8-90C7-05519D251471}">
      <dgm:prSet/>
      <dgm:spPr/>
      <dgm:t>
        <a:bodyPr/>
        <a:lstStyle/>
        <a:p>
          <a:endParaRPr lang="en-GB"/>
        </a:p>
      </dgm:t>
    </dgm:pt>
    <dgm:pt modelId="{4001D222-0118-470E-90D3-00A5C7D91442}">
      <dgm:prSet custT="1"/>
      <dgm:spPr/>
      <dgm:t>
        <a:bodyPr/>
        <a:lstStyle/>
        <a:p>
          <a:r>
            <a:rPr lang="en-US" sz="1200" b="0" i="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Agreements between the employing college and the EIS will be subject to an Equality Impact Assessment. Full details of Equality and Diversity Policies and Procedures are available from individual college Human Resources/Staffing departments</a:t>
          </a:r>
          <a:endParaRPr lang="en-GB"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gm:t>
    </dgm:pt>
    <dgm:pt modelId="{B2576D36-B56C-410D-86EB-F1B3507F57EF}" type="parTrans" cxnId="{19839606-0617-4304-A720-C664CED57A9B}">
      <dgm:prSet/>
      <dgm:spPr/>
      <dgm:t>
        <a:bodyPr/>
        <a:lstStyle/>
        <a:p>
          <a:endParaRPr lang="en-GB"/>
        </a:p>
      </dgm:t>
    </dgm:pt>
    <dgm:pt modelId="{0B42493D-E425-47A7-9749-28C7F25663E9}" type="sibTrans" cxnId="{19839606-0617-4304-A720-C664CED57A9B}">
      <dgm:prSet/>
      <dgm:spPr/>
      <dgm:t>
        <a:bodyPr/>
        <a:lstStyle/>
        <a:p>
          <a:endParaRPr lang="en-GB"/>
        </a:p>
      </dgm:t>
    </dgm:pt>
    <dgm:pt modelId="{A1129966-0ECE-4B1A-8916-2471BFBCBA4D}" type="pres">
      <dgm:prSet presAssocID="{35681C93-DB4D-48FF-92E5-64D587D0034C}" presName="diagram" presStyleCnt="0">
        <dgm:presLayoutVars>
          <dgm:dir/>
          <dgm:resizeHandles val="exact"/>
        </dgm:presLayoutVars>
      </dgm:prSet>
      <dgm:spPr/>
    </dgm:pt>
    <dgm:pt modelId="{0DC87D7B-FF33-4681-870E-3F38A293F20F}" type="pres">
      <dgm:prSet presAssocID="{F02FFE94-4926-4188-9D13-8ED13301508F}" presName="node" presStyleLbl="node1" presStyleIdx="0" presStyleCnt="2">
        <dgm:presLayoutVars>
          <dgm:bulletEnabled val="1"/>
        </dgm:presLayoutVars>
      </dgm:prSet>
      <dgm:spPr/>
    </dgm:pt>
    <dgm:pt modelId="{10186A1D-2F39-4F8B-8611-7B4B050657EC}" type="pres">
      <dgm:prSet presAssocID="{8FAE45A9-8BDF-4506-853E-025D90D2E78D}" presName="sibTrans" presStyleCnt="0"/>
      <dgm:spPr/>
    </dgm:pt>
    <dgm:pt modelId="{12D28CD0-E74E-46B5-962C-C46AA17B0FAF}" type="pres">
      <dgm:prSet presAssocID="{4001D222-0118-470E-90D3-00A5C7D91442}" presName="node" presStyleLbl="node1" presStyleIdx="1" presStyleCnt="2">
        <dgm:presLayoutVars>
          <dgm:bulletEnabled val="1"/>
        </dgm:presLayoutVars>
      </dgm:prSet>
      <dgm:spPr/>
    </dgm:pt>
  </dgm:ptLst>
  <dgm:cxnLst>
    <dgm:cxn modelId="{19839606-0617-4304-A720-C664CED57A9B}" srcId="{35681C93-DB4D-48FF-92E5-64D587D0034C}" destId="{4001D222-0118-470E-90D3-00A5C7D91442}" srcOrd="1" destOrd="0" parTransId="{B2576D36-B56C-410D-86EB-F1B3507F57EF}" sibTransId="{0B42493D-E425-47A7-9749-28C7F25663E9}"/>
    <dgm:cxn modelId="{5B82BE44-EADC-4DB8-90C7-05519D251471}" srcId="{35681C93-DB4D-48FF-92E5-64D587D0034C}" destId="{F02FFE94-4926-4188-9D13-8ED13301508F}" srcOrd="0" destOrd="0" parTransId="{D7F083B0-03EA-4410-A9C3-5E129F24C3EE}" sibTransId="{8FAE45A9-8BDF-4506-853E-025D90D2E78D}"/>
    <dgm:cxn modelId="{BC4DD9E6-C8BA-46E2-9C3D-5FFC4E5C1592}" type="presOf" srcId="{35681C93-DB4D-48FF-92E5-64D587D0034C}" destId="{A1129966-0ECE-4B1A-8916-2471BFBCBA4D}" srcOrd="0" destOrd="0" presId="urn:microsoft.com/office/officeart/2005/8/layout/default"/>
    <dgm:cxn modelId="{3E4E06ED-AD91-4D61-B754-FE76B43671A2}" type="presOf" srcId="{F02FFE94-4926-4188-9D13-8ED13301508F}" destId="{0DC87D7B-FF33-4681-870E-3F38A293F20F}" srcOrd="0" destOrd="0" presId="urn:microsoft.com/office/officeart/2005/8/layout/default"/>
    <dgm:cxn modelId="{A9E3A7FC-565A-4A06-83B5-74543E5EF221}" type="presOf" srcId="{4001D222-0118-470E-90D3-00A5C7D91442}" destId="{12D28CD0-E74E-46B5-962C-C46AA17B0FAF}" srcOrd="0" destOrd="0" presId="urn:microsoft.com/office/officeart/2005/8/layout/default"/>
    <dgm:cxn modelId="{6CAA5542-1745-46B7-A767-64C8668D33CC}" type="presParOf" srcId="{A1129966-0ECE-4B1A-8916-2471BFBCBA4D}" destId="{0DC87D7B-FF33-4681-870E-3F38A293F20F}" srcOrd="0" destOrd="0" presId="urn:microsoft.com/office/officeart/2005/8/layout/default"/>
    <dgm:cxn modelId="{3FA46294-ED50-4924-ACE4-61AF7D2F2F09}" type="presParOf" srcId="{A1129966-0ECE-4B1A-8916-2471BFBCBA4D}" destId="{10186A1D-2F39-4F8B-8611-7B4B050657EC}" srcOrd="1" destOrd="0" presId="urn:microsoft.com/office/officeart/2005/8/layout/default"/>
    <dgm:cxn modelId="{7DBB7B41-4947-49A8-B693-B69790CBC331}" type="presParOf" srcId="{A1129966-0ECE-4B1A-8916-2471BFBCBA4D}" destId="{12D28CD0-E74E-46B5-962C-C46AA17B0FAF}" srcOrd="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741E25-D528-4324-BAF9-1E84C3E2099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8753E69A-3D34-4BD4-BBDD-E0007B468F95}">
      <dgm:prSet custT="1"/>
      <dgm:spPr/>
      <dgm:t>
        <a:bodyPr/>
        <a:lstStyle/>
        <a:p>
          <a:r>
            <a:rPr lang="en-US" sz="1700">
              <a:latin typeface="Avenir Next LT Pro" panose="020B0504020202020204" pitchFamily="34" charset="0"/>
              <a:cs typeface="Arial" panose="020B0604020202020204" pitchFamily="34" charset="0"/>
            </a:rPr>
            <a:t>The </a:t>
          </a:r>
          <a:r>
            <a:rPr lang="en-US" sz="1800">
              <a:latin typeface="Avenir Next LT Pro" panose="020B0504020202020204" pitchFamily="34" charset="0"/>
              <a:cs typeface="Arial" panose="020B0604020202020204" pitchFamily="34" charset="0"/>
            </a:rPr>
            <a:t>NJNC</a:t>
          </a:r>
          <a:r>
            <a:rPr lang="en-US" sz="1700">
              <a:latin typeface="Avenir Next LT Pro" panose="020B0504020202020204" pitchFamily="34" charset="0"/>
              <a:cs typeface="Arial" panose="020B0604020202020204" pitchFamily="34" charset="0"/>
            </a:rPr>
            <a:t> Trade Union Facilities Time Agreement specifies the amount of time off with pay (including remission) provided for trade union representatives carrying out duties associated with National Bargaining. The college shall be responsible for the appropriate teaching cover.</a:t>
          </a:r>
          <a:endParaRPr lang="en-GB" sz="1700">
            <a:latin typeface="Avenir Next LT Pro" panose="020B0504020202020204" pitchFamily="34" charset="0"/>
            <a:cs typeface="Arial" panose="020B0604020202020204" pitchFamily="34" charset="0"/>
          </a:endParaRPr>
        </a:p>
      </dgm:t>
    </dgm:pt>
    <dgm:pt modelId="{7E339D55-28CF-4F23-8AE2-CB5B5EFE4318}" type="parTrans" cxnId="{2A61373E-8328-4FC4-B49C-9035FA5E67A7}">
      <dgm:prSet/>
      <dgm:spPr/>
      <dgm:t>
        <a:bodyPr/>
        <a:lstStyle/>
        <a:p>
          <a:endParaRPr lang="en-GB"/>
        </a:p>
      </dgm:t>
    </dgm:pt>
    <dgm:pt modelId="{FF74F429-7481-4D9B-AAED-0EE041ACFF6E}" type="sibTrans" cxnId="{2A61373E-8328-4FC4-B49C-9035FA5E67A7}">
      <dgm:prSet/>
      <dgm:spPr/>
      <dgm:t>
        <a:bodyPr/>
        <a:lstStyle/>
        <a:p>
          <a:endParaRPr lang="en-GB"/>
        </a:p>
      </dgm:t>
    </dgm:pt>
    <dgm:pt modelId="{03202602-4FDE-4811-9480-9E0A29C70ECD}">
      <dgm:prSet custT="1"/>
      <dgm:spPr/>
      <dgm:t>
        <a:bodyPr/>
        <a:lstStyle/>
        <a:p>
          <a:r>
            <a:rPr lang="en-US" sz="1800">
              <a:latin typeface="Avenir Next LT Pro" panose="020B0504020202020204" pitchFamily="34" charset="0"/>
              <a:cs typeface="Arial" panose="020B0604020202020204" pitchFamily="34" charset="0"/>
            </a:rPr>
            <a:t>Colleges will establish local agreements to cover the amount of time with pay (including remission) that will be provided for trade union representatives carrying out duties associated with local bargaining and representation. The college shall be responsible for the appropriate teaching cover</a:t>
          </a:r>
          <a:endParaRPr lang="en-GB" sz="1800">
            <a:latin typeface="Avenir Next LT Pro" panose="020B0504020202020204" pitchFamily="34" charset="0"/>
            <a:cs typeface="Arial" panose="020B0604020202020204" pitchFamily="34" charset="0"/>
          </a:endParaRPr>
        </a:p>
      </dgm:t>
    </dgm:pt>
    <dgm:pt modelId="{92E7E0D6-C8F2-4D59-8682-AC7EF1A0EC85}" type="parTrans" cxnId="{AEE283FD-5D17-4E39-B44C-10A1DC050069}">
      <dgm:prSet/>
      <dgm:spPr/>
      <dgm:t>
        <a:bodyPr/>
        <a:lstStyle/>
        <a:p>
          <a:endParaRPr lang="en-GB"/>
        </a:p>
      </dgm:t>
    </dgm:pt>
    <dgm:pt modelId="{8EC9288B-88F0-47FF-A3BB-04B40B5CBFA2}" type="sibTrans" cxnId="{AEE283FD-5D17-4E39-B44C-10A1DC050069}">
      <dgm:prSet/>
      <dgm:spPr/>
      <dgm:t>
        <a:bodyPr/>
        <a:lstStyle/>
        <a:p>
          <a:endParaRPr lang="en-GB"/>
        </a:p>
      </dgm:t>
    </dgm:pt>
    <dgm:pt modelId="{F5793121-2B61-4263-899A-23A5C36CCC18}" type="pres">
      <dgm:prSet presAssocID="{90741E25-D528-4324-BAF9-1E84C3E20994}" presName="compositeShape" presStyleCnt="0">
        <dgm:presLayoutVars>
          <dgm:dir/>
          <dgm:resizeHandles/>
        </dgm:presLayoutVars>
      </dgm:prSet>
      <dgm:spPr/>
    </dgm:pt>
    <dgm:pt modelId="{C4DAFFCD-A462-4F0D-8072-D2550233E85A}" type="pres">
      <dgm:prSet presAssocID="{90741E25-D528-4324-BAF9-1E84C3E20994}" presName="pyramid" presStyleLbl="node1" presStyleIdx="0" presStyleCnt="1"/>
      <dgm:spPr/>
    </dgm:pt>
    <dgm:pt modelId="{145BB0CA-866F-4863-91DF-D6561A8B23C0}" type="pres">
      <dgm:prSet presAssocID="{90741E25-D528-4324-BAF9-1E84C3E20994}" presName="theList" presStyleCnt="0"/>
      <dgm:spPr/>
    </dgm:pt>
    <dgm:pt modelId="{4DF96969-7F2C-4E40-87D9-87D577E20C07}" type="pres">
      <dgm:prSet presAssocID="{8753E69A-3D34-4BD4-BBDD-E0007B468F95}" presName="aNode" presStyleLbl="fgAcc1" presStyleIdx="0" presStyleCnt="2" custScaleX="246219" custLinFactNeighborX="76179" custLinFactNeighborY="14287">
        <dgm:presLayoutVars>
          <dgm:bulletEnabled val="1"/>
        </dgm:presLayoutVars>
      </dgm:prSet>
      <dgm:spPr/>
    </dgm:pt>
    <dgm:pt modelId="{DDC10E2B-278E-4416-A714-36CC1B66C810}" type="pres">
      <dgm:prSet presAssocID="{8753E69A-3D34-4BD4-BBDD-E0007B468F95}" presName="aSpace" presStyleCnt="0"/>
      <dgm:spPr/>
    </dgm:pt>
    <dgm:pt modelId="{0E1643AC-1D53-4A7E-813C-2D9EB4C10861}" type="pres">
      <dgm:prSet presAssocID="{03202602-4FDE-4811-9480-9E0A29C70ECD}" presName="aNode" presStyleLbl="fgAcc1" presStyleIdx="1" presStyleCnt="2" custScaleX="245609" custLinFactNeighborX="77543" custLinFactNeighborY="66169">
        <dgm:presLayoutVars>
          <dgm:bulletEnabled val="1"/>
        </dgm:presLayoutVars>
      </dgm:prSet>
      <dgm:spPr/>
    </dgm:pt>
    <dgm:pt modelId="{CBF06C13-A9C9-4173-8725-BA7499708CB3}" type="pres">
      <dgm:prSet presAssocID="{03202602-4FDE-4811-9480-9E0A29C70ECD}" presName="aSpace" presStyleCnt="0"/>
      <dgm:spPr/>
    </dgm:pt>
  </dgm:ptLst>
  <dgm:cxnLst>
    <dgm:cxn modelId="{5D965919-5A37-457E-8919-5ED0D8417A1C}" type="presOf" srcId="{03202602-4FDE-4811-9480-9E0A29C70ECD}" destId="{0E1643AC-1D53-4A7E-813C-2D9EB4C10861}" srcOrd="0" destOrd="0" presId="urn:microsoft.com/office/officeart/2005/8/layout/pyramid2"/>
    <dgm:cxn modelId="{2A61373E-8328-4FC4-B49C-9035FA5E67A7}" srcId="{90741E25-D528-4324-BAF9-1E84C3E20994}" destId="{8753E69A-3D34-4BD4-BBDD-E0007B468F95}" srcOrd="0" destOrd="0" parTransId="{7E339D55-28CF-4F23-8AE2-CB5B5EFE4318}" sibTransId="{FF74F429-7481-4D9B-AAED-0EE041ACFF6E}"/>
    <dgm:cxn modelId="{CA3A1359-72DA-4E13-97FF-52235ABC47FE}" type="presOf" srcId="{8753E69A-3D34-4BD4-BBDD-E0007B468F95}" destId="{4DF96969-7F2C-4E40-87D9-87D577E20C07}" srcOrd="0" destOrd="0" presId="urn:microsoft.com/office/officeart/2005/8/layout/pyramid2"/>
    <dgm:cxn modelId="{81A399EC-790C-41F5-B9AB-33490C3E3E5F}" type="presOf" srcId="{90741E25-D528-4324-BAF9-1E84C3E20994}" destId="{F5793121-2B61-4263-899A-23A5C36CCC18}" srcOrd="0" destOrd="0" presId="urn:microsoft.com/office/officeart/2005/8/layout/pyramid2"/>
    <dgm:cxn modelId="{AEE283FD-5D17-4E39-B44C-10A1DC050069}" srcId="{90741E25-D528-4324-BAF9-1E84C3E20994}" destId="{03202602-4FDE-4811-9480-9E0A29C70ECD}" srcOrd="1" destOrd="0" parTransId="{92E7E0D6-C8F2-4D59-8682-AC7EF1A0EC85}" sibTransId="{8EC9288B-88F0-47FF-A3BB-04B40B5CBFA2}"/>
    <dgm:cxn modelId="{0A3DAEA5-172A-4982-9F4E-BA53B36F6566}" type="presParOf" srcId="{F5793121-2B61-4263-899A-23A5C36CCC18}" destId="{C4DAFFCD-A462-4F0D-8072-D2550233E85A}" srcOrd="0" destOrd="0" presId="urn:microsoft.com/office/officeart/2005/8/layout/pyramid2"/>
    <dgm:cxn modelId="{F10A15B5-F571-4368-83A3-177A53B8CD69}" type="presParOf" srcId="{F5793121-2B61-4263-899A-23A5C36CCC18}" destId="{145BB0CA-866F-4863-91DF-D6561A8B23C0}" srcOrd="1" destOrd="0" presId="urn:microsoft.com/office/officeart/2005/8/layout/pyramid2"/>
    <dgm:cxn modelId="{E474002D-34B2-40BC-B89B-0C5F3054C257}" type="presParOf" srcId="{145BB0CA-866F-4863-91DF-D6561A8B23C0}" destId="{4DF96969-7F2C-4E40-87D9-87D577E20C07}" srcOrd="0" destOrd="0" presId="urn:microsoft.com/office/officeart/2005/8/layout/pyramid2"/>
    <dgm:cxn modelId="{C175F9CC-3162-4670-885E-B3634C1E7F8F}" type="presParOf" srcId="{145BB0CA-866F-4863-91DF-D6561A8B23C0}" destId="{DDC10E2B-278E-4416-A714-36CC1B66C810}" srcOrd="1" destOrd="0" presId="urn:microsoft.com/office/officeart/2005/8/layout/pyramid2"/>
    <dgm:cxn modelId="{BA691C57-FEE3-4E66-A028-F565E4B97EA6}" type="presParOf" srcId="{145BB0CA-866F-4863-91DF-D6561A8B23C0}" destId="{0E1643AC-1D53-4A7E-813C-2D9EB4C10861}" srcOrd="2" destOrd="0" presId="urn:microsoft.com/office/officeart/2005/8/layout/pyramid2"/>
    <dgm:cxn modelId="{CEB57E05-DC06-4D3E-95E2-1D85EB79DB10}" type="presParOf" srcId="{145BB0CA-866F-4863-91DF-D6561A8B23C0}" destId="{CBF06C13-A9C9-4173-8725-BA7499708CB3}"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488C2D-8E8D-4E0B-8D29-926E86E9E41A}"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GB"/>
        </a:p>
      </dgm:t>
    </dgm:pt>
    <dgm:pt modelId="{41D70E20-E604-4752-9ABA-4FB35593134D}">
      <dgm:prSet/>
      <dgm:spPr/>
      <dgm:t>
        <a:bodyPr/>
        <a:lstStyle/>
        <a:p>
          <a:r>
            <a:rPr lang="en-US" b="0" i="0"/>
            <a:t>Circular 03/19 implemented the national agreement on terms &amp; conditions and brought together previously agreed elements in this document</a:t>
          </a:r>
          <a:endParaRPr lang="en-GB"/>
        </a:p>
      </dgm:t>
    </dgm:pt>
    <dgm:pt modelId="{97E37E29-745F-4586-A27C-467523C1FDD9}" type="parTrans" cxnId="{DA29CD02-32B3-46CF-A732-954780DB00FC}">
      <dgm:prSet/>
      <dgm:spPr/>
      <dgm:t>
        <a:bodyPr/>
        <a:lstStyle/>
        <a:p>
          <a:endParaRPr lang="en-GB"/>
        </a:p>
      </dgm:t>
    </dgm:pt>
    <dgm:pt modelId="{68983551-AC09-467B-A74B-2128A9BCBA78}" type="sibTrans" cxnId="{DA29CD02-32B3-46CF-A732-954780DB00FC}">
      <dgm:prSet/>
      <dgm:spPr/>
      <dgm:t>
        <a:bodyPr/>
        <a:lstStyle/>
        <a:p>
          <a:endParaRPr lang="en-GB"/>
        </a:p>
      </dgm:t>
    </dgm:pt>
    <dgm:pt modelId="{AE77F637-54D8-42AD-A471-CE54EFF597B3}">
      <dgm:prSet/>
      <dgm:spPr/>
      <dgm:t>
        <a:bodyPr/>
        <a:lstStyle/>
        <a:p>
          <a:r>
            <a:rPr lang="en-US" b="0" i="0"/>
            <a:t>This contains most of the nationally agreed terms and conditions</a:t>
          </a:r>
          <a:endParaRPr lang="en-GB"/>
        </a:p>
      </dgm:t>
    </dgm:pt>
    <dgm:pt modelId="{5D7D1BF4-CC7D-4802-B38F-602919D17924}" type="parTrans" cxnId="{6A498C75-43C8-4458-A7CF-D033E2872960}">
      <dgm:prSet/>
      <dgm:spPr/>
      <dgm:t>
        <a:bodyPr/>
        <a:lstStyle/>
        <a:p>
          <a:endParaRPr lang="en-GB"/>
        </a:p>
      </dgm:t>
    </dgm:pt>
    <dgm:pt modelId="{00D1E3F1-DDAC-4E3F-9D5D-B2266F5A1961}" type="sibTrans" cxnId="{6A498C75-43C8-4458-A7CF-D033E2872960}">
      <dgm:prSet/>
      <dgm:spPr/>
      <dgm:t>
        <a:bodyPr/>
        <a:lstStyle/>
        <a:p>
          <a:endParaRPr lang="en-GB"/>
        </a:p>
      </dgm:t>
    </dgm:pt>
    <dgm:pt modelId="{29BFC381-04D8-4113-AAAA-EFD8AC9159B6}">
      <dgm:prSet/>
      <dgm:spPr/>
      <dgm:t>
        <a:bodyPr/>
        <a:lstStyle/>
        <a:p>
          <a:r>
            <a:rPr lang="en-GB" b="0" i="0"/>
            <a:t>It outlines the key ACAS principles for equal pay</a:t>
          </a:r>
          <a:endParaRPr lang="en-GB"/>
        </a:p>
      </dgm:t>
    </dgm:pt>
    <dgm:pt modelId="{925AE963-B578-4259-B256-B072C1893CB5}" type="parTrans" cxnId="{B2E39651-BA9E-4371-95BE-106F37D8CDBC}">
      <dgm:prSet/>
      <dgm:spPr/>
      <dgm:t>
        <a:bodyPr/>
        <a:lstStyle/>
        <a:p>
          <a:endParaRPr lang="en-GB"/>
        </a:p>
      </dgm:t>
    </dgm:pt>
    <dgm:pt modelId="{EFF0DBFD-085F-41E4-8140-551859AFECB2}" type="sibTrans" cxnId="{B2E39651-BA9E-4371-95BE-106F37D8CDBC}">
      <dgm:prSet/>
      <dgm:spPr/>
      <dgm:t>
        <a:bodyPr/>
        <a:lstStyle/>
        <a:p>
          <a:endParaRPr lang="en-GB"/>
        </a:p>
      </dgm:t>
    </dgm:pt>
    <dgm:pt modelId="{C2F60529-5B0B-4ECB-B572-852863565C01}">
      <dgm:prSet/>
      <dgm:spPr/>
      <dgm:t>
        <a:bodyPr/>
        <a:lstStyle/>
        <a:p>
          <a:r>
            <a:rPr lang="en-GB" b="0" i="0"/>
            <a:t>States that the national pay scales provide the clear and transparent method of delivering equal pay for lecturers</a:t>
          </a:r>
          <a:endParaRPr lang="en-GB"/>
        </a:p>
      </dgm:t>
    </dgm:pt>
    <dgm:pt modelId="{0D5DD3ED-7F3C-4A69-BFD5-A1AC2DD61CF4}" type="parTrans" cxnId="{AF44FC97-BE99-4D48-A451-6D01A4530F53}">
      <dgm:prSet/>
      <dgm:spPr/>
      <dgm:t>
        <a:bodyPr/>
        <a:lstStyle/>
        <a:p>
          <a:endParaRPr lang="en-GB"/>
        </a:p>
      </dgm:t>
    </dgm:pt>
    <dgm:pt modelId="{39F07A62-833B-4032-AFFF-FA63BCDA7C60}" type="sibTrans" cxnId="{AF44FC97-BE99-4D48-A451-6D01A4530F53}">
      <dgm:prSet/>
      <dgm:spPr/>
      <dgm:t>
        <a:bodyPr/>
        <a:lstStyle/>
        <a:p>
          <a:endParaRPr lang="en-GB"/>
        </a:p>
      </dgm:t>
    </dgm:pt>
    <dgm:pt modelId="{33B1C8CC-A745-4721-8C0A-FA77416DE814}">
      <dgm:prSet/>
      <dgm:spPr/>
      <dgm:t>
        <a:bodyPr/>
        <a:lstStyle/>
        <a:p>
          <a:r>
            <a:rPr lang="en-GB" b="0" i="0"/>
            <a:t>Supports the achievement of equal pay for work of equal value</a:t>
          </a:r>
          <a:endParaRPr lang="en-GB"/>
        </a:p>
      </dgm:t>
    </dgm:pt>
    <dgm:pt modelId="{6245335F-84CE-479A-A664-6BE72627F48D}" type="sibTrans" cxnId="{8E6B29A8-A9FA-4732-8F14-A389F0F5380F}">
      <dgm:prSet/>
      <dgm:spPr/>
      <dgm:t>
        <a:bodyPr/>
        <a:lstStyle/>
        <a:p>
          <a:endParaRPr lang="en-GB"/>
        </a:p>
      </dgm:t>
    </dgm:pt>
    <dgm:pt modelId="{DA876746-B320-4EB2-AD5F-3AAA78EA1970}" type="parTrans" cxnId="{8E6B29A8-A9FA-4732-8F14-A389F0F5380F}">
      <dgm:prSet/>
      <dgm:spPr/>
      <dgm:t>
        <a:bodyPr/>
        <a:lstStyle/>
        <a:p>
          <a:endParaRPr lang="en-GB"/>
        </a:p>
      </dgm:t>
    </dgm:pt>
    <dgm:pt modelId="{1F869F89-F33F-4E7F-9BA7-74BE5AD117CE}">
      <dgm:prSet/>
      <dgm:spPr/>
      <dgm:t>
        <a:bodyPr/>
        <a:lstStyle/>
        <a:p>
          <a:r>
            <a:rPr lang="en-GB" b="0" i="0"/>
            <a:t>Applies the terms of the NWPA equally to all lecturing staff without differentiation.</a:t>
          </a:r>
          <a:endParaRPr lang="en-GB"/>
        </a:p>
      </dgm:t>
    </dgm:pt>
    <dgm:pt modelId="{E4E6D955-4B21-4BE6-AC29-990D241E7934}" type="sibTrans" cxnId="{390082F9-E7ED-4FA9-9689-DEBB022B8929}">
      <dgm:prSet/>
      <dgm:spPr/>
      <dgm:t>
        <a:bodyPr/>
        <a:lstStyle/>
        <a:p>
          <a:endParaRPr lang="en-GB"/>
        </a:p>
      </dgm:t>
    </dgm:pt>
    <dgm:pt modelId="{35268CEB-850A-45CE-B18A-A8BC7ABACEDC}" type="parTrans" cxnId="{390082F9-E7ED-4FA9-9689-DEBB022B8929}">
      <dgm:prSet/>
      <dgm:spPr/>
      <dgm:t>
        <a:bodyPr/>
        <a:lstStyle/>
        <a:p>
          <a:endParaRPr lang="en-GB"/>
        </a:p>
      </dgm:t>
    </dgm:pt>
    <dgm:pt modelId="{82094677-4492-4599-BAB5-8BCFA3460C01}" type="pres">
      <dgm:prSet presAssocID="{03488C2D-8E8D-4E0B-8D29-926E86E9E41A}" presName="diagram" presStyleCnt="0">
        <dgm:presLayoutVars>
          <dgm:dir/>
          <dgm:resizeHandles val="exact"/>
        </dgm:presLayoutVars>
      </dgm:prSet>
      <dgm:spPr/>
    </dgm:pt>
    <dgm:pt modelId="{19A0919F-F1E3-4550-9726-5B9CD4DF46B4}" type="pres">
      <dgm:prSet presAssocID="{41D70E20-E604-4752-9ABA-4FB35593134D}" presName="node" presStyleLbl="node1" presStyleIdx="0" presStyleCnt="6">
        <dgm:presLayoutVars>
          <dgm:bulletEnabled val="1"/>
        </dgm:presLayoutVars>
      </dgm:prSet>
      <dgm:spPr/>
    </dgm:pt>
    <dgm:pt modelId="{0D50B859-19E0-4586-B76D-A63A64C3459F}" type="pres">
      <dgm:prSet presAssocID="{68983551-AC09-467B-A74B-2128A9BCBA78}" presName="sibTrans" presStyleCnt="0"/>
      <dgm:spPr/>
    </dgm:pt>
    <dgm:pt modelId="{142BC29E-ED50-4692-B0D5-E4125607CCE6}" type="pres">
      <dgm:prSet presAssocID="{AE77F637-54D8-42AD-A471-CE54EFF597B3}" presName="node" presStyleLbl="node1" presStyleIdx="1" presStyleCnt="6" custLinFactNeighborX="634" custLinFactNeighborY="-4580">
        <dgm:presLayoutVars>
          <dgm:bulletEnabled val="1"/>
        </dgm:presLayoutVars>
      </dgm:prSet>
      <dgm:spPr/>
    </dgm:pt>
    <dgm:pt modelId="{3ED59402-4028-4E2C-9781-454833D7EAC5}" type="pres">
      <dgm:prSet presAssocID="{00D1E3F1-DDAC-4E3F-9D5D-B2266F5A1961}" presName="sibTrans" presStyleCnt="0"/>
      <dgm:spPr/>
    </dgm:pt>
    <dgm:pt modelId="{60191FBE-6F61-4240-86AE-DEB3129C3454}" type="pres">
      <dgm:prSet presAssocID="{29BFC381-04D8-4113-AAAA-EFD8AC9159B6}" presName="node" presStyleLbl="node1" presStyleIdx="2" presStyleCnt="6">
        <dgm:presLayoutVars>
          <dgm:bulletEnabled val="1"/>
        </dgm:presLayoutVars>
      </dgm:prSet>
      <dgm:spPr/>
    </dgm:pt>
    <dgm:pt modelId="{7976CD91-978B-4DBE-B823-4649D0DEC524}" type="pres">
      <dgm:prSet presAssocID="{EFF0DBFD-085F-41E4-8140-551859AFECB2}" presName="sibTrans" presStyleCnt="0"/>
      <dgm:spPr/>
    </dgm:pt>
    <dgm:pt modelId="{0E8C7FCD-4715-47AE-BD5F-49F0A2C93D2C}" type="pres">
      <dgm:prSet presAssocID="{C2F60529-5B0B-4ECB-B572-852863565C01}" presName="node" presStyleLbl="node1" presStyleIdx="3" presStyleCnt="6">
        <dgm:presLayoutVars>
          <dgm:bulletEnabled val="1"/>
        </dgm:presLayoutVars>
      </dgm:prSet>
      <dgm:spPr/>
    </dgm:pt>
    <dgm:pt modelId="{6388CD93-1F30-4A98-AA5E-AD7D4A97962A}" type="pres">
      <dgm:prSet presAssocID="{39F07A62-833B-4032-AFFF-FA63BCDA7C60}" presName="sibTrans" presStyleCnt="0"/>
      <dgm:spPr/>
    </dgm:pt>
    <dgm:pt modelId="{7B97FBAA-5ECF-42C6-859A-E6F02F04D8DE}" type="pres">
      <dgm:prSet presAssocID="{33B1C8CC-A745-4721-8C0A-FA77416DE814}" presName="node" presStyleLbl="node1" presStyleIdx="4" presStyleCnt="6" custLinFactNeighborX="211">
        <dgm:presLayoutVars>
          <dgm:bulletEnabled val="1"/>
        </dgm:presLayoutVars>
      </dgm:prSet>
      <dgm:spPr/>
    </dgm:pt>
    <dgm:pt modelId="{D493D864-D315-4B84-9EBF-BD1439CCE730}" type="pres">
      <dgm:prSet presAssocID="{6245335F-84CE-479A-A664-6BE72627F48D}" presName="sibTrans" presStyleCnt="0"/>
      <dgm:spPr/>
    </dgm:pt>
    <dgm:pt modelId="{B4AA841A-BFA8-49ED-8C03-06DB159A9D1D}" type="pres">
      <dgm:prSet presAssocID="{1F869F89-F33F-4E7F-9BA7-74BE5AD117CE}" presName="node" presStyleLbl="node1" presStyleIdx="5" presStyleCnt="6">
        <dgm:presLayoutVars>
          <dgm:bulletEnabled val="1"/>
        </dgm:presLayoutVars>
      </dgm:prSet>
      <dgm:spPr/>
    </dgm:pt>
  </dgm:ptLst>
  <dgm:cxnLst>
    <dgm:cxn modelId="{DA29CD02-32B3-46CF-A732-954780DB00FC}" srcId="{03488C2D-8E8D-4E0B-8D29-926E86E9E41A}" destId="{41D70E20-E604-4752-9ABA-4FB35593134D}" srcOrd="0" destOrd="0" parTransId="{97E37E29-745F-4586-A27C-467523C1FDD9}" sibTransId="{68983551-AC09-467B-A74B-2128A9BCBA78}"/>
    <dgm:cxn modelId="{88F3354A-CF30-4EA1-886A-1BB3DE409C30}" type="presOf" srcId="{29BFC381-04D8-4113-AAAA-EFD8AC9159B6}" destId="{60191FBE-6F61-4240-86AE-DEB3129C3454}" srcOrd="0" destOrd="0" presId="urn:microsoft.com/office/officeart/2005/8/layout/default"/>
    <dgm:cxn modelId="{B2E39651-BA9E-4371-95BE-106F37D8CDBC}" srcId="{03488C2D-8E8D-4E0B-8D29-926E86E9E41A}" destId="{29BFC381-04D8-4113-AAAA-EFD8AC9159B6}" srcOrd="2" destOrd="0" parTransId="{925AE963-B578-4259-B256-B072C1893CB5}" sibTransId="{EFF0DBFD-085F-41E4-8140-551859AFECB2}"/>
    <dgm:cxn modelId="{6A498C75-43C8-4458-A7CF-D033E2872960}" srcId="{03488C2D-8E8D-4E0B-8D29-926E86E9E41A}" destId="{AE77F637-54D8-42AD-A471-CE54EFF597B3}" srcOrd="1" destOrd="0" parTransId="{5D7D1BF4-CC7D-4802-B38F-602919D17924}" sibTransId="{00D1E3F1-DDAC-4E3F-9D5D-B2266F5A1961}"/>
    <dgm:cxn modelId="{3EC5BE57-3C24-4F46-8C4A-E97C449EA234}" type="presOf" srcId="{AE77F637-54D8-42AD-A471-CE54EFF597B3}" destId="{142BC29E-ED50-4692-B0D5-E4125607CCE6}" srcOrd="0" destOrd="0" presId="urn:microsoft.com/office/officeart/2005/8/layout/default"/>
    <dgm:cxn modelId="{AF44FC97-BE99-4D48-A451-6D01A4530F53}" srcId="{03488C2D-8E8D-4E0B-8D29-926E86E9E41A}" destId="{C2F60529-5B0B-4ECB-B572-852863565C01}" srcOrd="3" destOrd="0" parTransId="{0D5DD3ED-7F3C-4A69-BFD5-A1AC2DD61CF4}" sibTransId="{39F07A62-833B-4032-AFFF-FA63BCDA7C60}"/>
    <dgm:cxn modelId="{4DB0B198-682E-4C84-958E-1C2B0EC5B4B7}" type="presOf" srcId="{33B1C8CC-A745-4721-8C0A-FA77416DE814}" destId="{7B97FBAA-5ECF-42C6-859A-E6F02F04D8DE}" srcOrd="0" destOrd="0" presId="urn:microsoft.com/office/officeart/2005/8/layout/default"/>
    <dgm:cxn modelId="{8E6B29A8-A9FA-4732-8F14-A389F0F5380F}" srcId="{03488C2D-8E8D-4E0B-8D29-926E86E9E41A}" destId="{33B1C8CC-A745-4721-8C0A-FA77416DE814}" srcOrd="4" destOrd="0" parTransId="{DA876746-B320-4EB2-AD5F-3AAA78EA1970}" sibTransId="{6245335F-84CE-479A-A664-6BE72627F48D}"/>
    <dgm:cxn modelId="{A74711AB-6456-43A5-AF4C-31524B1F67FA}" type="presOf" srcId="{41D70E20-E604-4752-9ABA-4FB35593134D}" destId="{19A0919F-F1E3-4550-9726-5B9CD4DF46B4}" srcOrd="0" destOrd="0" presId="urn:microsoft.com/office/officeart/2005/8/layout/default"/>
    <dgm:cxn modelId="{32BB99D1-8062-43BD-982A-F6DA0A277B9E}" type="presOf" srcId="{03488C2D-8E8D-4E0B-8D29-926E86E9E41A}" destId="{82094677-4492-4599-BAB5-8BCFA3460C01}" srcOrd="0" destOrd="0" presId="urn:microsoft.com/office/officeart/2005/8/layout/default"/>
    <dgm:cxn modelId="{6E6306D3-8E07-49A0-A110-086D62520C2B}" type="presOf" srcId="{C2F60529-5B0B-4ECB-B572-852863565C01}" destId="{0E8C7FCD-4715-47AE-BD5F-49F0A2C93D2C}" srcOrd="0" destOrd="0" presId="urn:microsoft.com/office/officeart/2005/8/layout/default"/>
    <dgm:cxn modelId="{2D9188F8-86A4-47E5-B17C-F7287B6C3CD3}" type="presOf" srcId="{1F869F89-F33F-4E7F-9BA7-74BE5AD117CE}" destId="{B4AA841A-BFA8-49ED-8C03-06DB159A9D1D}" srcOrd="0" destOrd="0" presId="urn:microsoft.com/office/officeart/2005/8/layout/default"/>
    <dgm:cxn modelId="{390082F9-E7ED-4FA9-9689-DEBB022B8929}" srcId="{03488C2D-8E8D-4E0B-8D29-926E86E9E41A}" destId="{1F869F89-F33F-4E7F-9BA7-74BE5AD117CE}" srcOrd="5" destOrd="0" parTransId="{35268CEB-850A-45CE-B18A-A8BC7ABACEDC}" sibTransId="{E4E6D955-4B21-4BE6-AC29-990D241E7934}"/>
    <dgm:cxn modelId="{C9332877-7109-4328-B034-8FDB63323040}" type="presParOf" srcId="{82094677-4492-4599-BAB5-8BCFA3460C01}" destId="{19A0919F-F1E3-4550-9726-5B9CD4DF46B4}" srcOrd="0" destOrd="0" presId="urn:microsoft.com/office/officeart/2005/8/layout/default"/>
    <dgm:cxn modelId="{9AF17354-8945-4760-AA45-1FAFAD8EF2A2}" type="presParOf" srcId="{82094677-4492-4599-BAB5-8BCFA3460C01}" destId="{0D50B859-19E0-4586-B76D-A63A64C3459F}" srcOrd="1" destOrd="0" presId="urn:microsoft.com/office/officeart/2005/8/layout/default"/>
    <dgm:cxn modelId="{4EE144BC-7E85-4DB6-A627-EE5F44B5F28B}" type="presParOf" srcId="{82094677-4492-4599-BAB5-8BCFA3460C01}" destId="{142BC29E-ED50-4692-B0D5-E4125607CCE6}" srcOrd="2" destOrd="0" presId="urn:microsoft.com/office/officeart/2005/8/layout/default"/>
    <dgm:cxn modelId="{DE0DDF6F-968F-4007-B407-E7D4E9A8A976}" type="presParOf" srcId="{82094677-4492-4599-BAB5-8BCFA3460C01}" destId="{3ED59402-4028-4E2C-9781-454833D7EAC5}" srcOrd="3" destOrd="0" presId="urn:microsoft.com/office/officeart/2005/8/layout/default"/>
    <dgm:cxn modelId="{BF550370-64AA-4CC7-8AD3-9BFF1AA45BE5}" type="presParOf" srcId="{82094677-4492-4599-BAB5-8BCFA3460C01}" destId="{60191FBE-6F61-4240-86AE-DEB3129C3454}" srcOrd="4" destOrd="0" presId="urn:microsoft.com/office/officeart/2005/8/layout/default"/>
    <dgm:cxn modelId="{BFA93AF3-114E-4DEF-9CF6-15B870B57C45}" type="presParOf" srcId="{82094677-4492-4599-BAB5-8BCFA3460C01}" destId="{7976CD91-978B-4DBE-B823-4649D0DEC524}" srcOrd="5" destOrd="0" presId="urn:microsoft.com/office/officeart/2005/8/layout/default"/>
    <dgm:cxn modelId="{E905B65A-41FB-4027-A2D2-492A72B9914F}" type="presParOf" srcId="{82094677-4492-4599-BAB5-8BCFA3460C01}" destId="{0E8C7FCD-4715-47AE-BD5F-49F0A2C93D2C}" srcOrd="6" destOrd="0" presId="urn:microsoft.com/office/officeart/2005/8/layout/default"/>
    <dgm:cxn modelId="{B2C871C4-6DD8-4804-A1EE-4D679A336CB0}" type="presParOf" srcId="{82094677-4492-4599-BAB5-8BCFA3460C01}" destId="{6388CD93-1F30-4A98-AA5E-AD7D4A97962A}" srcOrd="7" destOrd="0" presId="urn:microsoft.com/office/officeart/2005/8/layout/default"/>
    <dgm:cxn modelId="{62AD819B-DE5D-4241-A135-E23F4159C3E4}" type="presParOf" srcId="{82094677-4492-4599-BAB5-8BCFA3460C01}" destId="{7B97FBAA-5ECF-42C6-859A-E6F02F04D8DE}" srcOrd="8" destOrd="0" presId="urn:microsoft.com/office/officeart/2005/8/layout/default"/>
    <dgm:cxn modelId="{1B78FEFF-3EB7-4CEC-B52E-D4DD47790741}" type="presParOf" srcId="{82094677-4492-4599-BAB5-8BCFA3460C01}" destId="{D493D864-D315-4B84-9EBF-BD1439CCE730}" srcOrd="9" destOrd="0" presId="urn:microsoft.com/office/officeart/2005/8/layout/default"/>
    <dgm:cxn modelId="{C0151466-3CAF-4B70-839C-A5CA9F293A31}" type="presParOf" srcId="{82094677-4492-4599-BAB5-8BCFA3460C01}" destId="{B4AA841A-BFA8-49ED-8C03-06DB159A9D1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62414-839E-4EDC-A73E-630C80EAE20B}"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n-GB"/>
        </a:p>
      </dgm:t>
    </dgm:pt>
    <dgm:pt modelId="{20324F26-8999-4D80-8A77-C18118B4FB3D}">
      <dgm:prSet/>
      <dgm:spPr/>
      <dgm:t>
        <a:bodyPr/>
        <a:lstStyle/>
        <a:p>
          <a:r>
            <a:rPr lang="en-US" b="0" i="0" dirty="0"/>
            <a:t>National level bargaining is common in the public sector, in Scotland, where salaries and terms and conditions are decided at national level.</a:t>
          </a:r>
          <a:endParaRPr lang="en-GB" dirty="0"/>
        </a:p>
      </dgm:t>
    </dgm:pt>
    <dgm:pt modelId="{2515C4E2-898D-4615-B1F0-652223AB8C98}" type="parTrans" cxnId="{AC66BC37-256E-4C5C-A58B-15ECDF767FF8}">
      <dgm:prSet/>
      <dgm:spPr/>
      <dgm:t>
        <a:bodyPr/>
        <a:lstStyle/>
        <a:p>
          <a:endParaRPr lang="en-GB"/>
        </a:p>
      </dgm:t>
    </dgm:pt>
    <dgm:pt modelId="{DE41599B-F9BF-4255-948B-BC2E4EA8C4C2}" type="sibTrans" cxnId="{AC66BC37-256E-4C5C-A58B-15ECDF767FF8}">
      <dgm:prSet/>
      <dgm:spPr/>
      <dgm:t>
        <a:bodyPr/>
        <a:lstStyle/>
        <a:p>
          <a:endParaRPr lang="en-GB"/>
        </a:p>
      </dgm:t>
    </dgm:pt>
    <dgm:pt modelId="{CC04A6E2-35D3-4F4A-AA7F-6D0653A35B9D}">
      <dgm:prSet/>
      <dgm:spPr/>
      <dgm:t>
        <a:bodyPr/>
        <a:lstStyle/>
        <a:p>
          <a:r>
            <a:rPr lang="en-US" b="0" i="0"/>
            <a:t>Local bargaining is where salaries and terms and conditions are decided locally.</a:t>
          </a:r>
          <a:endParaRPr lang="en-GB"/>
        </a:p>
      </dgm:t>
    </dgm:pt>
    <dgm:pt modelId="{FC359193-89B8-47DD-8FC8-ABF0A859E829}" type="parTrans" cxnId="{BCFE5AA5-6AAB-47FA-8FD0-367B839A5C11}">
      <dgm:prSet/>
      <dgm:spPr/>
      <dgm:t>
        <a:bodyPr/>
        <a:lstStyle/>
        <a:p>
          <a:endParaRPr lang="en-GB"/>
        </a:p>
      </dgm:t>
    </dgm:pt>
    <dgm:pt modelId="{25418D6C-B135-42AE-959C-7170BFB2E3AC}" type="sibTrans" cxnId="{BCFE5AA5-6AAB-47FA-8FD0-367B839A5C11}">
      <dgm:prSet/>
      <dgm:spPr/>
      <dgm:t>
        <a:bodyPr/>
        <a:lstStyle/>
        <a:p>
          <a:endParaRPr lang="en-GB"/>
        </a:p>
      </dgm:t>
    </dgm:pt>
    <dgm:pt modelId="{311388BA-0F51-48CC-868F-C3155A1DA4A8}">
      <dgm:prSet/>
      <dgm:spPr/>
      <dgm:t>
        <a:bodyPr/>
        <a:lstStyle/>
        <a:p>
          <a:r>
            <a:rPr lang="en-US" b="0" i="0"/>
            <a:t>The introduction of National Bargaining in the Further Education Sector meant that salaries and most terms and conditions are now negotiated nationally.</a:t>
          </a:r>
          <a:endParaRPr lang="en-GB"/>
        </a:p>
      </dgm:t>
    </dgm:pt>
    <dgm:pt modelId="{9EEC7FDD-38BE-4B73-8347-EE1BDC5B96A8}" type="parTrans" cxnId="{449204DE-167F-4D6F-A837-D0B95833B30C}">
      <dgm:prSet/>
      <dgm:spPr/>
      <dgm:t>
        <a:bodyPr/>
        <a:lstStyle/>
        <a:p>
          <a:endParaRPr lang="en-GB"/>
        </a:p>
      </dgm:t>
    </dgm:pt>
    <dgm:pt modelId="{F0E09AA0-6FC0-46FE-9C18-E8A4C28D93CC}" type="sibTrans" cxnId="{449204DE-167F-4D6F-A837-D0B95833B30C}">
      <dgm:prSet/>
      <dgm:spPr/>
      <dgm:t>
        <a:bodyPr/>
        <a:lstStyle/>
        <a:p>
          <a:endParaRPr lang="en-GB"/>
        </a:p>
      </dgm:t>
    </dgm:pt>
    <dgm:pt modelId="{28567F98-BE83-4C6B-9957-38E871DEF31F}">
      <dgm:prSet/>
      <dgm:spPr>
        <a:gradFill rotWithShape="0">
          <a:gsLst>
            <a:gs pos="0">
              <a:schemeClr val="accent5">
                <a:hueOff val="2438425"/>
                <a:satOff val="-19443"/>
                <a:lumOff val="-14705"/>
                <a:tint val="64000"/>
                <a:lumMod val="118000"/>
              </a:schemeClr>
            </a:gs>
            <a:gs pos="100000">
              <a:schemeClr val="accent5">
                <a:hueOff val="2438425"/>
                <a:satOff val="-19443"/>
                <a:lumOff val="-14705"/>
                <a:alphaOff val="0"/>
                <a:tint val="92000"/>
                <a:alpha val="100000"/>
                <a:lumMod val="110000"/>
              </a:schemeClr>
            </a:gs>
          </a:gsLst>
        </a:gradFill>
      </dgm:spPr>
      <dgm:t>
        <a:bodyPr/>
        <a:lstStyle/>
        <a:p>
          <a:r>
            <a:rPr lang="en-US" b="0" i="0" dirty="0"/>
            <a:t>Not everything is covered by National Bargaining, however, some terms &amp; conditions are still decided by local agreements and custom and practice.</a:t>
          </a:r>
          <a:endParaRPr lang="en-GB" dirty="0"/>
        </a:p>
      </dgm:t>
    </dgm:pt>
    <dgm:pt modelId="{512FD5C9-4CC0-4550-BD79-94FAF1E7B47E}" type="parTrans" cxnId="{159E76EA-80F7-447E-9399-6073E7DE4DD4}">
      <dgm:prSet/>
      <dgm:spPr/>
      <dgm:t>
        <a:bodyPr/>
        <a:lstStyle/>
        <a:p>
          <a:endParaRPr lang="en-GB"/>
        </a:p>
      </dgm:t>
    </dgm:pt>
    <dgm:pt modelId="{0E36788D-4391-41AE-8D67-88FB7F556B5B}" type="sibTrans" cxnId="{159E76EA-80F7-447E-9399-6073E7DE4DD4}">
      <dgm:prSet/>
      <dgm:spPr/>
      <dgm:t>
        <a:bodyPr/>
        <a:lstStyle/>
        <a:p>
          <a:endParaRPr lang="en-GB"/>
        </a:p>
      </dgm:t>
    </dgm:pt>
    <dgm:pt modelId="{4E20B369-DEE5-4662-9AE0-623250E04245}" type="pres">
      <dgm:prSet presAssocID="{C4262414-839E-4EDC-A73E-630C80EAE20B}" presName="linearFlow" presStyleCnt="0">
        <dgm:presLayoutVars>
          <dgm:dir/>
          <dgm:resizeHandles val="exact"/>
        </dgm:presLayoutVars>
      </dgm:prSet>
      <dgm:spPr/>
    </dgm:pt>
    <dgm:pt modelId="{9647B44F-5E7E-4B0A-B37C-C7E0717A042D}" type="pres">
      <dgm:prSet presAssocID="{20324F26-8999-4D80-8A77-C18118B4FB3D}" presName="composite" presStyleCnt="0"/>
      <dgm:spPr/>
    </dgm:pt>
    <dgm:pt modelId="{D5BD8E77-2B2D-4924-B69F-35D3C0EB0CC4}" type="pres">
      <dgm:prSet presAssocID="{20324F26-8999-4D80-8A77-C18118B4FB3D}" presName="imgShp" presStyleLbl="fgImgPlace1" presStyleIdx="0" presStyleCnt="4" custLinFactNeighborX="-50438" custLinFactNeighborY="378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7B37D6D-775E-4E4C-B500-0DCAC6B8501C}" type="pres">
      <dgm:prSet presAssocID="{20324F26-8999-4D80-8A77-C18118B4FB3D}" presName="txShp" presStyleLbl="node1" presStyleIdx="0" presStyleCnt="4">
        <dgm:presLayoutVars>
          <dgm:bulletEnabled val="1"/>
        </dgm:presLayoutVars>
      </dgm:prSet>
      <dgm:spPr/>
    </dgm:pt>
    <dgm:pt modelId="{25A00683-5104-4404-AFB2-4A7CF22D8683}" type="pres">
      <dgm:prSet presAssocID="{DE41599B-F9BF-4255-948B-BC2E4EA8C4C2}" presName="spacing" presStyleCnt="0"/>
      <dgm:spPr/>
    </dgm:pt>
    <dgm:pt modelId="{EBA7783E-A721-4DAD-A9E5-B7094FE2BB64}" type="pres">
      <dgm:prSet presAssocID="{CC04A6E2-35D3-4F4A-AA7F-6D0653A35B9D}" presName="composite" presStyleCnt="0"/>
      <dgm:spPr/>
    </dgm:pt>
    <dgm:pt modelId="{3703D18E-CA99-4D18-A3B3-4DE795287B4D}" type="pres">
      <dgm:prSet presAssocID="{CC04A6E2-35D3-4F4A-AA7F-6D0653A35B9D}" presName="imgShp" presStyleLbl="fgImgPlace1" presStyleIdx="1" presStyleCnt="4" custLinFactNeighborX="-59895" custLinFactNeighborY="-1639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7199919D-1EB6-4DE6-BC78-D196EFA12E4E}" type="pres">
      <dgm:prSet presAssocID="{CC04A6E2-35D3-4F4A-AA7F-6D0653A35B9D}" presName="txShp" presStyleLbl="node1" presStyleIdx="1" presStyleCnt="4">
        <dgm:presLayoutVars>
          <dgm:bulletEnabled val="1"/>
        </dgm:presLayoutVars>
      </dgm:prSet>
      <dgm:spPr/>
    </dgm:pt>
    <dgm:pt modelId="{326CEA90-B03E-4357-B2E8-BD281DFB892D}" type="pres">
      <dgm:prSet presAssocID="{25418D6C-B135-42AE-959C-7170BFB2E3AC}" presName="spacing" presStyleCnt="0"/>
      <dgm:spPr/>
    </dgm:pt>
    <dgm:pt modelId="{3C416C90-A790-4B34-99AD-B4E4ECD50998}" type="pres">
      <dgm:prSet presAssocID="{311388BA-0F51-48CC-868F-C3155A1DA4A8}" presName="composite" presStyleCnt="0"/>
      <dgm:spPr/>
    </dgm:pt>
    <dgm:pt modelId="{A37EA93E-5B8C-4CD1-9815-EBB5CBCC5A74}" type="pres">
      <dgm:prSet presAssocID="{311388BA-0F51-48CC-868F-C3155A1DA4A8}" presName="imgShp" presStyleLbl="fgImgPlace1" presStyleIdx="2" presStyleCnt="4" custLinFactNeighborX="-40980" custLinFactNeighborY="-4413"/>
      <dgm:spPr>
        <a:blipFill rotWithShape="1">
          <a:blip xmlns:r="http://schemas.openxmlformats.org/officeDocument/2006/relationships" r:embed="rId5"/>
          <a:srcRect/>
          <a:stretch>
            <a:fillRect l="-30000" r="-30000"/>
          </a:stretch>
        </a:blipFill>
      </dgm:spPr>
    </dgm:pt>
    <dgm:pt modelId="{BD2311FE-6EE3-4453-BA14-5F28B6CFC6AD}" type="pres">
      <dgm:prSet presAssocID="{311388BA-0F51-48CC-868F-C3155A1DA4A8}" presName="txShp" presStyleLbl="node1" presStyleIdx="2" presStyleCnt="4">
        <dgm:presLayoutVars>
          <dgm:bulletEnabled val="1"/>
        </dgm:presLayoutVars>
      </dgm:prSet>
      <dgm:spPr/>
    </dgm:pt>
    <dgm:pt modelId="{4411B717-6E9F-4926-B255-54E47D18644A}" type="pres">
      <dgm:prSet presAssocID="{F0E09AA0-6FC0-46FE-9C18-E8A4C28D93CC}" presName="spacing" presStyleCnt="0"/>
      <dgm:spPr/>
    </dgm:pt>
    <dgm:pt modelId="{C0038B7C-54D3-4206-812D-AF666183F45D}" type="pres">
      <dgm:prSet presAssocID="{28567F98-BE83-4C6B-9957-38E871DEF31F}" presName="composite" presStyleCnt="0"/>
      <dgm:spPr/>
    </dgm:pt>
    <dgm:pt modelId="{58441863-414E-4289-81D3-32607817AC90}" type="pres">
      <dgm:prSet presAssocID="{28567F98-BE83-4C6B-9957-38E871DEF31F}" presName="imgShp" presStyleLbl="fgImgPlace1" presStyleIdx="3" presStyleCnt="4" custLinFactNeighborX="-44133"/>
      <dgm:spPr>
        <a:blipFill rotWithShape="1">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pt>
    <dgm:pt modelId="{A6F6192C-F405-4D1B-8128-BC092CDCC25E}" type="pres">
      <dgm:prSet presAssocID="{28567F98-BE83-4C6B-9957-38E871DEF31F}" presName="txShp" presStyleLbl="node1" presStyleIdx="3" presStyleCnt="4">
        <dgm:presLayoutVars>
          <dgm:bulletEnabled val="1"/>
        </dgm:presLayoutVars>
      </dgm:prSet>
      <dgm:spPr/>
    </dgm:pt>
  </dgm:ptLst>
  <dgm:cxnLst>
    <dgm:cxn modelId="{AC66BC37-256E-4C5C-A58B-15ECDF767FF8}" srcId="{C4262414-839E-4EDC-A73E-630C80EAE20B}" destId="{20324F26-8999-4D80-8A77-C18118B4FB3D}" srcOrd="0" destOrd="0" parTransId="{2515C4E2-898D-4615-B1F0-652223AB8C98}" sibTransId="{DE41599B-F9BF-4255-948B-BC2E4EA8C4C2}"/>
    <dgm:cxn modelId="{FD7E2A41-49B5-415F-8F28-AA786A1740CD}" type="presOf" srcId="{CC04A6E2-35D3-4F4A-AA7F-6D0653A35B9D}" destId="{7199919D-1EB6-4DE6-BC78-D196EFA12E4E}" srcOrd="0" destOrd="0" presId="urn:microsoft.com/office/officeart/2005/8/layout/vList3"/>
    <dgm:cxn modelId="{EF58736B-B472-436D-81CE-234C60959518}" type="presOf" srcId="{C4262414-839E-4EDC-A73E-630C80EAE20B}" destId="{4E20B369-DEE5-4662-9AE0-623250E04245}" srcOrd="0" destOrd="0" presId="urn:microsoft.com/office/officeart/2005/8/layout/vList3"/>
    <dgm:cxn modelId="{C4016D55-CA57-4346-8EE4-27303820A212}" type="presOf" srcId="{28567F98-BE83-4C6B-9957-38E871DEF31F}" destId="{A6F6192C-F405-4D1B-8128-BC092CDCC25E}" srcOrd="0" destOrd="0" presId="urn:microsoft.com/office/officeart/2005/8/layout/vList3"/>
    <dgm:cxn modelId="{B95F7C80-A30E-4E7B-AEC2-4670F8C5EF95}" type="presOf" srcId="{311388BA-0F51-48CC-868F-C3155A1DA4A8}" destId="{BD2311FE-6EE3-4453-BA14-5F28B6CFC6AD}" srcOrd="0" destOrd="0" presId="urn:microsoft.com/office/officeart/2005/8/layout/vList3"/>
    <dgm:cxn modelId="{BCFE5AA5-6AAB-47FA-8FD0-367B839A5C11}" srcId="{C4262414-839E-4EDC-A73E-630C80EAE20B}" destId="{CC04A6E2-35D3-4F4A-AA7F-6D0653A35B9D}" srcOrd="1" destOrd="0" parTransId="{FC359193-89B8-47DD-8FC8-ABF0A859E829}" sibTransId="{25418D6C-B135-42AE-959C-7170BFB2E3AC}"/>
    <dgm:cxn modelId="{E1B13BD5-C68A-44D4-AEB8-FCE6D5CDE5E5}" type="presOf" srcId="{20324F26-8999-4D80-8A77-C18118B4FB3D}" destId="{37B37D6D-775E-4E4C-B500-0DCAC6B8501C}" srcOrd="0" destOrd="0" presId="urn:microsoft.com/office/officeart/2005/8/layout/vList3"/>
    <dgm:cxn modelId="{449204DE-167F-4D6F-A837-D0B95833B30C}" srcId="{C4262414-839E-4EDC-A73E-630C80EAE20B}" destId="{311388BA-0F51-48CC-868F-C3155A1DA4A8}" srcOrd="2" destOrd="0" parTransId="{9EEC7FDD-38BE-4B73-8347-EE1BDC5B96A8}" sibTransId="{F0E09AA0-6FC0-46FE-9C18-E8A4C28D93CC}"/>
    <dgm:cxn modelId="{159E76EA-80F7-447E-9399-6073E7DE4DD4}" srcId="{C4262414-839E-4EDC-A73E-630C80EAE20B}" destId="{28567F98-BE83-4C6B-9957-38E871DEF31F}" srcOrd="3" destOrd="0" parTransId="{512FD5C9-4CC0-4550-BD79-94FAF1E7B47E}" sibTransId="{0E36788D-4391-41AE-8D67-88FB7F556B5B}"/>
    <dgm:cxn modelId="{48160362-E8A9-4F10-AA47-C78410D5E9FC}" type="presParOf" srcId="{4E20B369-DEE5-4662-9AE0-623250E04245}" destId="{9647B44F-5E7E-4B0A-B37C-C7E0717A042D}" srcOrd="0" destOrd="0" presId="urn:microsoft.com/office/officeart/2005/8/layout/vList3"/>
    <dgm:cxn modelId="{247D4F96-3B98-4632-A62D-84B2242811CA}" type="presParOf" srcId="{9647B44F-5E7E-4B0A-B37C-C7E0717A042D}" destId="{D5BD8E77-2B2D-4924-B69F-35D3C0EB0CC4}" srcOrd="0" destOrd="0" presId="urn:microsoft.com/office/officeart/2005/8/layout/vList3"/>
    <dgm:cxn modelId="{48000C0F-A2A3-4250-9291-6B5623884831}" type="presParOf" srcId="{9647B44F-5E7E-4B0A-B37C-C7E0717A042D}" destId="{37B37D6D-775E-4E4C-B500-0DCAC6B8501C}" srcOrd="1" destOrd="0" presId="urn:microsoft.com/office/officeart/2005/8/layout/vList3"/>
    <dgm:cxn modelId="{97A2ACB7-79E5-4257-9E1D-5C0D36C14C3F}" type="presParOf" srcId="{4E20B369-DEE5-4662-9AE0-623250E04245}" destId="{25A00683-5104-4404-AFB2-4A7CF22D8683}" srcOrd="1" destOrd="0" presId="urn:microsoft.com/office/officeart/2005/8/layout/vList3"/>
    <dgm:cxn modelId="{D8B270F5-3BDD-425A-AF2C-8F3D75C2F241}" type="presParOf" srcId="{4E20B369-DEE5-4662-9AE0-623250E04245}" destId="{EBA7783E-A721-4DAD-A9E5-B7094FE2BB64}" srcOrd="2" destOrd="0" presId="urn:microsoft.com/office/officeart/2005/8/layout/vList3"/>
    <dgm:cxn modelId="{50B51AC0-8031-447C-BED2-19533A66E58D}" type="presParOf" srcId="{EBA7783E-A721-4DAD-A9E5-B7094FE2BB64}" destId="{3703D18E-CA99-4D18-A3B3-4DE795287B4D}" srcOrd="0" destOrd="0" presId="urn:microsoft.com/office/officeart/2005/8/layout/vList3"/>
    <dgm:cxn modelId="{BF628E66-324F-415A-B3C8-7F1357767504}" type="presParOf" srcId="{EBA7783E-A721-4DAD-A9E5-B7094FE2BB64}" destId="{7199919D-1EB6-4DE6-BC78-D196EFA12E4E}" srcOrd="1" destOrd="0" presId="urn:microsoft.com/office/officeart/2005/8/layout/vList3"/>
    <dgm:cxn modelId="{4A94B87C-3D69-4284-81A4-87C50C253E4D}" type="presParOf" srcId="{4E20B369-DEE5-4662-9AE0-623250E04245}" destId="{326CEA90-B03E-4357-B2E8-BD281DFB892D}" srcOrd="3" destOrd="0" presId="urn:microsoft.com/office/officeart/2005/8/layout/vList3"/>
    <dgm:cxn modelId="{A44047FE-0EB9-4DA7-813F-14931A2A4F17}" type="presParOf" srcId="{4E20B369-DEE5-4662-9AE0-623250E04245}" destId="{3C416C90-A790-4B34-99AD-B4E4ECD50998}" srcOrd="4" destOrd="0" presId="urn:microsoft.com/office/officeart/2005/8/layout/vList3"/>
    <dgm:cxn modelId="{72062A66-4E6D-48CA-A1AE-88FD7A5302EB}" type="presParOf" srcId="{3C416C90-A790-4B34-99AD-B4E4ECD50998}" destId="{A37EA93E-5B8C-4CD1-9815-EBB5CBCC5A74}" srcOrd="0" destOrd="0" presId="urn:microsoft.com/office/officeart/2005/8/layout/vList3"/>
    <dgm:cxn modelId="{E8CC7BDA-1586-446E-82CB-D55105F04AEC}" type="presParOf" srcId="{3C416C90-A790-4B34-99AD-B4E4ECD50998}" destId="{BD2311FE-6EE3-4453-BA14-5F28B6CFC6AD}" srcOrd="1" destOrd="0" presId="urn:microsoft.com/office/officeart/2005/8/layout/vList3"/>
    <dgm:cxn modelId="{D440D078-C383-4649-8B5D-1CE0E8DF29F7}" type="presParOf" srcId="{4E20B369-DEE5-4662-9AE0-623250E04245}" destId="{4411B717-6E9F-4926-B255-54E47D18644A}" srcOrd="5" destOrd="0" presId="urn:microsoft.com/office/officeart/2005/8/layout/vList3"/>
    <dgm:cxn modelId="{EF49F7E8-7275-4C78-9C0F-726388087428}" type="presParOf" srcId="{4E20B369-DEE5-4662-9AE0-623250E04245}" destId="{C0038B7C-54D3-4206-812D-AF666183F45D}" srcOrd="6" destOrd="0" presId="urn:microsoft.com/office/officeart/2005/8/layout/vList3"/>
    <dgm:cxn modelId="{5163F9E0-DBC3-4773-97B1-2F671211FEC0}" type="presParOf" srcId="{C0038B7C-54D3-4206-812D-AF666183F45D}" destId="{58441863-414E-4289-81D3-32607817AC90}" srcOrd="0" destOrd="0" presId="urn:microsoft.com/office/officeart/2005/8/layout/vList3"/>
    <dgm:cxn modelId="{864B68E3-3656-44ED-B9EC-4BFF76061EFF}" type="presParOf" srcId="{C0038B7C-54D3-4206-812D-AF666183F45D}" destId="{A6F6192C-F405-4D1B-8128-BC092CDCC25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BB5E6-95F7-4A66-90E2-51E94E853D60}" type="doc">
      <dgm:prSet loTypeId="urn:microsoft.com/office/officeart/2008/layout/VerticalCircleList" loCatId="list" qsTypeId="urn:microsoft.com/office/officeart/2005/8/quickstyle/simple3" qsCatId="simple" csTypeId="urn:microsoft.com/office/officeart/2005/8/colors/colorful5" csCatId="colorful" phldr="1"/>
      <dgm:spPr/>
      <dgm:t>
        <a:bodyPr/>
        <a:lstStyle/>
        <a:p>
          <a:endParaRPr lang="en-GB"/>
        </a:p>
      </dgm:t>
    </dgm:pt>
    <dgm:pt modelId="{C7A5CE58-F06E-41B6-8D88-8D9F9E4D4B40}">
      <dgm:prSet/>
      <dgm:spPr/>
      <dgm:t>
        <a:bodyPr/>
        <a:lstStyle/>
        <a:p>
          <a:r>
            <a:rPr lang="en-US" b="0" i="0" dirty="0"/>
            <a:t>Your terms and conditions are the sum total of your contract of employment, which is legally binding, on both you and your employer.</a:t>
          </a:r>
          <a:endParaRPr lang="en-GB" dirty="0"/>
        </a:p>
      </dgm:t>
    </dgm:pt>
    <dgm:pt modelId="{DD57B5DB-245A-42D2-AF9C-CD1DFCE091D2}" type="parTrans" cxnId="{C452B215-D83C-46A0-8736-42BB10B8BCD5}">
      <dgm:prSet/>
      <dgm:spPr/>
      <dgm:t>
        <a:bodyPr/>
        <a:lstStyle/>
        <a:p>
          <a:endParaRPr lang="en-GB"/>
        </a:p>
      </dgm:t>
    </dgm:pt>
    <dgm:pt modelId="{E7E852B8-5B31-445F-B66C-94A535C21B6B}" type="sibTrans" cxnId="{C452B215-D83C-46A0-8736-42BB10B8BCD5}">
      <dgm:prSet/>
      <dgm:spPr/>
      <dgm:t>
        <a:bodyPr/>
        <a:lstStyle/>
        <a:p>
          <a:endParaRPr lang="en-GB"/>
        </a:p>
      </dgm:t>
    </dgm:pt>
    <dgm:pt modelId="{FE27F03D-0D73-4BC5-9516-6A6F8C80AC82}">
      <dgm:prSet/>
      <dgm:spPr/>
      <dgm:t>
        <a:bodyPr/>
        <a:lstStyle/>
        <a:p>
          <a:r>
            <a:rPr lang="en-US" b="0" i="0" dirty="0"/>
            <a:t>It comprises all national and local agreements, including custom and practice.</a:t>
          </a:r>
          <a:endParaRPr lang="en-GB" dirty="0"/>
        </a:p>
      </dgm:t>
    </dgm:pt>
    <dgm:pt modelId="{02CDA54A-8B7C-49D3-B425-FD32D7589AD8}" type="parTrans" cxnId="{A93E0211-BC3F-4C53-8436-D9390FAA84BD}">
      <dgm:prSet/>
      <dgm:spPr/>
      <dgm:t>
        <a:bodyPr/>
        <a:lstStyle/>
        <a:p>
          <a:endParaRPr lang="en-GB"/>
        </a:p>
      </dgm:t>
    </dgm:pt>
    <dgm:pt modelId="{7D5ADAA9-CB33-43F2-8E26-42C759CD9528}" type="sibTrans" cxnId="{A93E0211-BC3F-4C53-8436-D9390FAA84BD}">
      <dgm:prSet/>
      <dgm:spPr/>
      <dgm:t>
        <a:bodyPr/>
        <a:lstStyle/>
        <a:p>
          <a:endParaRPr lang="en-GB"/>
        </a:p>
      </dgm:t>
    </dgm:pt>
    <dgm:pt modelId="{114A3114-C924-4CD2-B003-DCE8B17132A5}">
      <dgm:prSet/>
      <dgm:spPr/>
      <dgm:t>
        <a:bodyPr/>
        <a:lstStyle/>
        <a:p>
          <a:r>
            <a:rPr lang="en-US" b="0" i="0" dirty="0"/>
            <a:t>It also includes any legal protections or obligations such Health &amp; Safety, Equality and Employment legislation.</a:t>
          </a:r>
          <a:endParaRPr lang="en-GB" dirty="0"/>
        </a:p>
      </dgm:t>
    </dgm:pt>
    <dgm:pt modelId="{202DAD35-48CE-4253-A4A1-525C48532830}" type="parTrans" cxnId="{7C7EEA2B-FE0E-4CB1-8FCA-AE3977973DC6}">
      <dgm:prSet/>
      <dgm:spPr/>
      <dgm:t>
        <a:bodyPr/>
        <a:lstStyle/>
        <a:p>
          <a:endParaRPr lang="en-GB"/>
        </a:p>
      </dgm:t>
    </dgm:pt>
    <dgm:pt modelId="{F1F4A535-DAF3-4C76-8297-9959AE09E620}" type="sibTrans" cxnId="{7C7EEA2B-FE0E-4CB1-8FCA-AE3977973DC6}">
      <dgm:prSet/>
      <dgm:spPr/>
      <dgm:t>
        <a:bodyPr/>
        <a:lstStyle/>
        <a:p>
          <a:endParaRPr lang="en-GB"/>
        </a:p>
      </dgm:t>
    </dgm:pt>
    <dgm:pt modelId="{72BA5264-F018-4C5A-9740-883FFF506907}" type="pres">
      <dgm:prSet presAssocID="{A76BB5E6-95F7-4A66-90E2-51E94E853D60}" presName="Name0" presStyleCnt="0">
        <dgm:presLayoutVars>
          <dgm:dir/>
        </dgm:presLayoutVars>
      </dgm:prSet>
      <dgm:spPr/>
    </dgm:pt>
    <dgm:pt modelId="{0D01A39A-E65F-4814-B9F3-13FFA50CBF35}" type="pres">
      <dgm:prSet presAssocID="{C7A5CE58-F06E-41B6-8D88-8D9F9E4D4B40}" presName="noChildren" presStyleCnt="0"/>
      <dgm:spPr/>
    </dgm:pt>
    <dgm:pt modelId="{6608384D-67D5-4561-B2B5-77A3ADAE9FE2}" type="pres">
      <dgm:prSet presAssocID="{C7A5CE58-F06E-41B6-8D88-8D9F9E4D4B40}" presName="gap" presStyleCnt="0"/>
      <dgm:spPr/>
    </dgm:pt>
    <dgm:pt modelId="{A0CDA072-1FF6-4A23-8E35-B8CAA28552E5}" type="pres">
      <dgm:prSet presAssocID="{C7A5CE58-F06E-41B6-8D88-8D9F9E4D4B40}" presName="medCircle2" presStyleLbl="vennNode1" presStyleIdx="0" presStyleCnt="3"/>
      <dgm:spPr/>
    </dgm:pt>
    <dgm:pt modelId="{598A689F-3716-4EF6-BE16-EA51FAB89043}" type="pres">
      <dgm:prSet presAssocID="{C7A5CE58-F06E-41B6-8D88-8D9F9E4D4B40}" presName="txLvlOnly1" presStyleLbl="revTx" presStyleIdx="0" presStyleCnt="3"/>
      <dgm:spPr/>
    </dgm:pt>
    <dgm:pt modelId="{D8E50B69-9572-457E-BE8B-382D54B13B57}" type="pres">
      <dgm:prSet presAssocID="{FE27F03D-0D73-4BC5-9516-6A6F8C80AC82}" presName="noChildren" presStyleCnt="0"/>
      <dgm:spPr/>
    </dgm:pt>
    <dgm:pt modelId="{3ADBD34E-EA5E-4629-974D-F5951477F4B0}" type="pres">
      <dgm:prSet presAssocID="{FE27F03D-0D73-4BC5-9516-6A6F8C80AC82}" presName="gap" presStyleCnt="0"/>
      <dgm:spPr/>
    </dgm:pt>
    <dgm:pt modelId="{08CA4471-17CD-4ADF-A736-CC8EFB6AA866}" type="pres">
      <dgm:prSet presAssocID="{FE27F03D-0D73-4BC5-9516-6A6F8C80AC82}" presName="medCircle2" presStyleLbl="vennNode1" presStyleIdx="1" presStyleCnt="3"/>
      <dgm:spPr/>
    </dgm:pt>
    <dgm:pt modelId="{259C1F6B-585E-49CA-9C46-CBCF6A588692}" type="pres">
      <dgm:prSet presAssocID="{FE27F03D-0D73-4BC5-9516-6A6F8C80AC82}" presName="txLvlOnly1" presStyleLbl="revTx" presStyleIdx="1" presStyleCnt="3"/>
      <dgm:spPr/>
    </dgm:pt>
    <dgm:pt modelId="{847533C1-28CA-4AFA-B8F5-261067975B93}" type="pres">
      <dgm:prSet presAssocID="{114A3114-C924-4CD2-B003-DCE8B17132A5}" presName="noChildren" presStyleCnt="0"/>
      <dgm:spPr/>
    </dgm:pt>
    <dgm:pt modelId="{9EF2FA3E-3B32-417D-ABA0-A9A0A3E03E11}" type="pres">
      <dgm:prSet presAssocID="{114A3114-C924-4CD2-B003-DCE8B17132A5}" presName="gap" presStyleCnt="0"/>
      <dgm:spPr/>
    </dgm:pt>
    <dgm:pt modelId="{C9C0C355-B256-4974-9757-7B01E01585CA}" type="pres">
      <dgm:prSet presAssocID="{114A3114-C924-4CD2-B003-DCE8B17132A5}" presName="medCircle2" presStyleLbl="vennNode1" presStyleIdx="2" presStyleCnt="3"/>
      <dgm:spPr/>
    </dgm:pt>
    <dgm:pt modelId="{9D22D456-A592-4B87-81BF-9840D86A51B6}" type="pres">
      <dgm:prSet presAssocID="{114A3114-C924-4CD2-B003-DCE8B17132A5}" presName="txLvlOnly1" presStyleLbl="revTx" presStyleIdx="2" presStyleCnt="3"/>
      <dgm:spPr/>
    </dgm:pt>
  </dgm:ptLst>
  <dgm:cxnLst>
    <dgm:cxn modelId="{A93E0211-BC3F-4C53-8436-D9390FAA84BD}" srcId="{A76BB5E6-95F7-4A66-90E2-51E94E853D60}" destId="{FE27F03D-0D73-4BC5-9516-6A6F8C80AC82}" srcOrd="1" destOrd="0" parTransId="{02CDA54A-8B7C-49D3-B425-FD32D7589AD8}" sibTransId="{7D5ADAA9-CB33-43F2-8E26-42C759CD9528}"/>
    <dgm:cxn modelId="{C452B215-D83C-46A0-8736-42BB10B8BCD5}" srcId="{A76BB5E6-95F7-4A66-90E2-51E94E853D60}" destId="{C7A5CE58-F06E-41B6-8D88-8D9F9E4D4B40}" srcOrd="0" destOrd="0" parTransId="{DD57B5DB-245A-42D2-AF9C-CD1DFCE091D2}" sibTransId="{E7E852B8-5B31-445F-B66C-94A535C21B6B}"/>
    <dgm:cxn modelId="{7C7EEA2B-FE0E-4CB1-8FCA-AE3977973DC6}" srcId="{A76BB5E6-95F7-4A66-90E2-51E94E853D60}" destId="{114A3114-C924-4CD2-B003-DCE8B17132A5}" srcOrd="2" destOrd="0" parTransId="{202DAD35-48CE-4253-A4A1-525C48532830}" sibTransId="{F1F4A535-DAF3-4C76-8297-9959AE09E620}"/>
    <dgm:cxn modelId="{26EFAD69-32CB-4D6D-8EAE-3A73686B86D4}" type="presOf" srcId="{C7A5CE58-F06E-41B6-8D88-8D9F9E4D4B40}" destId="{598A689F-3716-4EF6-BE16-EA51FAB89043}" srcOrd="0" destOrd="0" presId="urn:microsoft.com/office/officeart/2008/layout/VerticalCircleList"/>
    <dgm:cxn modelId="{C89C1D88-F523-423D-8528-F5D5ED0B3D33}" type="presOf" srcId="{A76BB5E6-95F7-4A66-90E2-51E94E853D60}" destId="{72BA5264-F018-4C5A-9740-883FFF506907}" srcOrd="0" destOrd="0" presId="urn:microsoft.com/office/officeart/2008/layout/VerticalCircleList"/>
    <dgm:cxn modelId="{155AA1A0-1F7E-41A4-92A2-00AA8A1D5D0C}" type="presOf" srcId="{FE27F03D-0D73-4BC5-9516-6A6F8C80AC82}" destId="{259C1F6B-585E-49CA-9C46-CBCF6A588692}" srcOrd="0" destOrd="0" presId="urn:microsoft.com/office/officeart/2008/layout/VerticalCircleList"/>
    <dgm:cxn modelId="{D80AEADC-FEF6-4C62-BB00-F587B353BA85}" type="presOf" srcId="{114A3114-C924-4CD2-B003-DCE8B17132A5}" destId="{9D22D456-A592-4B87-81BF-9840D86A51B6}" srcOrd="0" destOrd="0" presId="urn:microsoft.com/office/officeart/2008/layout/VerticalCircleList"/>
    <dgm:cxn modelId="{D6F54FA6-2CCA-48FF-B078-829C280F2315}" type="presParOf" srcId="{72BA5264-F018-4C5A-9740-883FFF506907}" destId="{0D01A39A-E65F-4814-B9F3-13FFA50CBF35}" srcOrd="0" destOrd="0" presId="urn:microsoft.com/office/officeart/2008/layout/VerticalCircleList"/>
    <dgm:cxn modelId="{11819A5E-4269-41EF-8589-AFACECA1BCD3}" type="presParOf" srcId="{0D01A39A-E65F-4814-B9F3-13FFA50CBF35}" destId="{6608384D-67D5-4561-B2B5-77A3ADAE9FE2}" srcOrd="0" destOrd="0" presId="urn:microsoft.com/office/officeart/2008/layout/VerticalCircleList"/>
    <dgm:cxn modelId="{CEBE1BC2-611F-4FE9-9390-427FC30ACE4E}" type="presParOf" srcId="{0D01A39A-E65F-4814-B9F3-13FFA50CBF35}" destId="{A0CDA072-1FF6-4A23-8E35-B8CAA28552E5}" srcOrd="1" destOrd="0" presId="urn:microsoft.com/office/officeart/2008/layout/VerticalCircleList"/>
    <dgm:cxn modelId="{46306BD6-DE30-4E91-9DC1-BFD3A431CFCE}" type="presParOf" srcId="{0D01A39A-E65F-4814-B9F3-13FFA50CBF35}" destId="{598A689F-3716-4EF6-BE16-EA51FAB89043}" srcOrd="2" destOrd="0" presId="urn:microsoft.com/office/officeart/2008/layout/VerticalCircleList"/>
    <dgm:cxn modelId="{726B1C93-50D3-4FA1-B182-979E10EA3928}" type="presParOf" srcId="{72BA5264-F018-4C5A-9740-883FFF506907}" destId="{D8E50B69-9572-457E-BE8B-382D54B13B57}" srcOrd="1" destOrd="0" presId="urn:microsoft.com/office/officeart/2008/layout/VerticalCircleList"/>
    <dgm:cxn modelId="{55514D6C-54CE-41C3-A99F-06421B828C04}" type="presParOf" srcId="{D8E50B69-9572-457E-BE8B-382D54B13B57}" destId="{3ADBD34E-EA5E-4629-974D-F5951477F4B0}" srcOrd="0" destOrd="0" presId="urn:microsoft.com/office/officeart/2008/layout/VerticalCircleList"/>
    <dgm:cxn modelId="{2047CC91-23B1-4B86-9BF9-857BAEB5F978}" type="presParOf" srcId="{D8E50B69-9572-457E-BE8B-382D54B13B57}" destId="{08CA4471-17CD-4ADF-A736-CC8EFB6AA866}" srcOrd="1" destOrd="0" presId="urn:microsoft.com/office/officeart/2008/layout/VerticalCircleList"/>
    <dgm:cxn modelId="{74FEF82E-FA09-4630-A000-9B1798EAEB6B}" type="presParOf" srcId="{D8E50B69-9572-457E-BE8B-382D54B13B57}" destId="{259C1F6B-585E-49CA-9C46-CBCF6A588692}" srcOrd="2" destOrd="0" presId="urn:microsoft.com/office/officeart/2008/layout/VerticalCircleList"/>
    <dgm:cxn modelId="{27F1B5DD-3C93-44CF-98C8-865802125A62}" type="presParOf" srcId="{72BA5264-F018-4C5A-9740-883FFF506907}" destId="{847533C1-28CA-4AFA-B8F5-261067975B93}" srcOrd="2" destOrd="0" presId="urn:microsoft.com/office/officeart/2008/layout/VerticalCircleList"/>
    <dgm:cxn modelId="{2F216DD7-41C0-4FFD-B57D-0F60D8A10FF2}" type="presParOf" srcId="{847533C1-28CA-4AFA-B8F5-261067975B93}" destId="{9EF2FA3E-3B32-417D-ABA0-A9A0A3E03E11}" srcOrd="0" destOrd="0" presId="urn:microsoft.com/office/officeart/2008/layout/VerticalCircleList"/>
    <dgm:cxn modelId="{B2B9C4D4-8609-4B84-8347-0721D6E94D7C}" type="presParOf" srcId="{847533C1-28CA-4AFA-B8F5-261067975B93}" destId="{C9C0C355-B256-4974-9757-7B01E01585CA}" srcOrd="1" destOrd="0" presId="urn:microsoft.com/office/officeart/2008/layout/VerticalCircleList"/>
    <dgm:cxn modelId="{B9B6BFF9-0871-4701-855D-FC288EC0FF79}" type="presParOf" srcId="{847533C1-28CA-4AFA-B8F5-261067975B93}" destId="{9D22D456-A592-4B87-81BF-9840D86A51B6}"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A73A9B-5307-4E39-B0BC-EC483F5AE613}" type="doc">
      <dgm:prSet loTypeId="urn:microsoft.com/office/officeart/2005/8/layout/hProcess11" loCatId="process" qsTypeId="urn:microsoft.com/office/officeart/2005/8/quickstyle/simple5" qsCatId="simple" csTypeId="urn:microsoft.com/office/officeart/2005/8/colors/accent1_2" csCatId="accent1" phldr="1"/>
      <dgm:spPr/>
      <dgm:t>
        <a:bodyPr/>
        <a:lstStyle/>
        <a:p>
          <a:endParaRPr lang="en-GB"/>
        </a:p>
      </dgm:t>
    </dgm:pt>
    <dgm:pt modelId="{A155F4E0-C15E-4BAE-9739-879A81A572D5}">
      <dgm:prSet custT="1"/>
      <dgm:spPr/>
      <dgm:t>
        <a:bodyPr/>
        <a:lstStyle/>
        <a:p>
          <a:r>
            <a:rPr lang="en-US" sz="1400" b="0" i="0">
              <a:latin typeface="Avenir Next LT Pro Demi" panose="020B0704020202020204" pitchFamily="34" charset="0"/>
            </a:rPr>
            <a:t>Members should seek </a:t>
          </a:r>
          <a:r>
            <a:rPr lang="en-US" sz="1400" b="0" i="1">
              <a:latin typeface="Avenir Next LT Pro Demi" panose="020B0704020202020204" pitchFamily="34" charset="0"/>
            </a:rPr>
            <a:t>and follow </a:t>
          </a:r>
          <a:r>
            <a:rPr lang="en-US" sz="1400" b="0" i="0">
              <a:latin typeface="Avenir Next LT Pro Demi" panose="020B0704020202020204" pitchFamily="34" charset="0"/>
            </a:rPr>
            <a:t>advice from their Branch Representatives</a:t>
          </a:r>
          <a:endParaRPr lang="en-GB" sz="1400">
            <a:latin typeface="Avenir Next LT Pro Demi" panose="020B0704020202020204" pitchFamily="34" charset="0"/>
          </a:endParaRPr>
        </a:p>
      </dgm:t>
    </dgm:pt>
    <dgm:pt modelId="{FBC7820C-142E-442F-86DC-2BAC3D2F62CE}" type="parTrans" cxnId="{686B0869-E6E3-4231-B334-13B56B1238DA}">
      <dgm:prSet/>
      <dgm:spPr/>
      <dgm:t>
        <a:bodyPr/>
        <a:lstStyle/>
        <a:p>
          <a:endParaRPr lang="en-GB"/>
        </a:p>
      </dgm:t>
    </dgm:pt>
    <dgm:pt modelId="{3851FAE7-DF2E-4817-AFC0-6966CC3E7AE1}" type="sibTrans" cxnId="{686B0869-E6E3-4231-B334-13B56B1238DA}">
      <dgm:prSet/>
      <dgm:spPr/>
      <dgm:t>
        <a:bodyPr/>
        <a:lstStyle/>
        <a:p>
          <a:endParaRPr lang="en-GB"/>
        </a:p>
      </dgm:t>
    </dgm:pt>
    <dgm:pt modelId="{575B3A31-4DB3-43B8-A22F-C1735C71F4A9}">
      <dgm:prSet custT="1"/>
      <dgm:spPr/>
      <dgm:t>
        <a:bodyPr/>
        <a:lstStyle/>
        <a:p>
          <a:pPr algn="ctr"/>
          <a:r>
            <a:rPr lang="en-US" sz="1400" b="0" i="0" dirty="0">
              <a:latin typeface="Avenir Next LT Pro Demi" panose="020B0704020202020204" pitchFamily="34" charset="0"/>
            </a:rPr>
            <a:t>Branch representatives may bring issues to the attention of the Branch Secretary/Committee, who may consider informal and formal local procedures.</a:t>
          </a:r>
          <a:endParaRPr lang="en-GB" sz="1400" dirty="0">
            <a:latin typeface="Avenir Next LT Pro Demi" panose="020B0704020202020204" pitchFamily="34" charset="0"/>
          </a:endParaRPr>
        </a:p>
      </dgm:t>
    </dgm:pt>
    <dgm:pt modelId="{2C523FD6-9F3D-486E-BF2A-B3D7AD460B9A}" type="parTrans" cxnId="{9C68E17F-9DDF-4039-BCFE-54DC4B3CA213}">
      <dgm:prSet/>
      <dgm:spPr/>
      <dgm:t>
        <a:bodyPr/>
        <a:lstStyle/>
        <a:p>
          <a:endParaRPr lang="en-GB"/>
        </a:p>
      </dgm:t>
    </dgm:pt>
    <dgm:pt modelId="{0B28AF85-0EEE-4062-9920-32A922C89BC9}" type="sibTrans" cxnId="{9C68E17F-9DDF-4039-BCFE-54DC4B3CA213}">
      <dgm:prSet/>
      <dgm:spPr/>
      <dgm:t>
        <a:bodyPr/>
        <a:lstStyle/>
        <a:p>
          <a:endParaRPr lang="en-GB"/>
        </a:p>
      </dgm:t>
    </dgm:pt>
    <dgm:pt modelId="{4B72FD37-338F-4708-A64F-0F9B7E92E75F}">
      <dgm:prSet custT="1"/>
      <dgm:spPr/>
      <dgm:t>
        <a:bodyPr/>
        <a:lstStyle/>
        <a:p>
          <a:r>
            <a:rPr lang="en-US" sz="1400" b="0" i="0" dirty="0">
              <a:latin typeface="Avenir Next LT Pro Demi" panose="020B0704020202020204" pitchFamily="34" charset="0"/>
            </a:rPr>
            <a:t>If local procedures cannot resolve the issue the Branch Secretary should seek advice from the Area Officer </a:t>
          </a:r>
          <a:endParaRPr lang="en-GB" sz="1400" dirty="0">
            <a:latin typeface="Avenir Next LT Pro Demi" panose="020B0704020202020204" pitchFamily="34" charset="0"/>
          </a:endParaRPr>
        </a:p>
      </dgm:t>
    </dgm:pt>
    <dgm:pt modelId="{FA7974C7-239D-4420-8260-148DC5826785}" type="parTrans" cxnId="{96196152-F40D-446D-B300-0F4B892FC96C}">
      <dgm:prSet/>
      <dgm:spPr/>
      <dgm:t>
        <a:bodyPr/>
        <a:lstStyle/>
        <a:p>
          <a:endParaRPr lang="en-GB"/>
        </a:p>
      </dgm:t>
    </dgm:pt>
    <dgm:pt modelId="{88885F75-FDA5-4553-B3AB-7142AA30E037}" type="sibTrans" cxnId="{96196152-F40D-446D-B300-0F4B892FC96C}">
      <dgm:prSet/>
      <dgm:spPr/>
      <dgm:t>
        <a:bodyPr/>
        <a:lstStyle/>
        <a:p>
          <a:endParaRPr lang="en-GB"/>
        </a:p>
      </dgm:t>
    </dgm:pt>
    <dgm:pt modelId="{A9EB2F9A-A34E-4E74-BF13-6AF710082442}">
      <dgm:prSet custT="1"/>
      <dgm:spPr/>
      <dgm:t>
        <a:bodyPr/>
        <a:lstStyle/>
        <a:p>
          <a:r>
            <a:rPr lang="en-US" sz="1400" b="0" i="0" dirty="0">
              <a:latin typeface="Avenir Next LT Pro Demi" panose="020B0704020202020204" pitchFamily="34" charset="0"/>
            </a:rPr>
            <a:t>If the matter remains unresolved it may be the subject of a local dispute and/or may be referred to the Joint Secretary for advice and appropriate action</a:t>
          </a:r>
          <a:endParaRPr lang="en-GB" sz="1400" dirty="0">
            <a:latin typeface="Avenir Next LT Pro Demi" panose="020B0704020202020204" pitchFamily="34" charset="0"/>
          </a:endParaRPr>
        </a:p>
      </dgm:t>
    </dgm:pt>
    <dgm:pt modelId="{9350F8F0-B278-4297-A583-A08F6632E1B2}" type="parTrans" cxnId="{51C1F9A9-064A-4F8F-B9F1-866FB7EB4A1C}">
      <dgm:prSet/>
      <dgm:spPr/>
      <dgm:t>
        <a:bodyPr/>
        <a:lstStyle/>
        <a:p>
          <a:endParaRPr lang="en-GB"/>
        </a:p>
      </dgm:t>
    </dgm:pt>
    <dgm:pt modelId="{2D379B7F-5D22-4361-A5B6-18AB85DCE684}" type="sibTrans" cxnId="{51C1F9A9-064A-4F8F-B9F1-866FB7EB4A1C}">
      <dgm:prSet/>
      <dgm:spPr/>
      <dgm:t>
        <a:bodyPr/>
        <a:lstStyle/>
        <a:p>
          <a:endParaRPr lang="en-GB"/>
        </a:p>
      </dgm:t>
    </dgm:pt>
    <dgm:pt modelId="{8D4D306C-B21B-4A12-80AD-1C751421DDC6}">
      <dgm:prSet custT="1"/>
      <dgm:spPr/>
      <dgm:t>
        <a:bodyPr/>
        <a:lstStyle/>
        <a:p>
          <a:r>
            <a:rPr lang="en-US" sz="1400" b="0" i="0">
              <a:latin typeface="Avenir Next LT Pro Demi" panose="020B0704020202020204" pitchFamily="34" charset="0"/>
            </a:rPr>
            <a:t>Issues may be raised at the FELA Executive for advice and/or support and/or</a:t>
          </a:r>
          <a:r>
            <a:rPr lang="en-US" sz="1000" b="0" i="0"/>
            <a:t> </a:t>
          </a:r>
          <a:r>
            <a:rPr lang="en-US" sz="1400" b="0" i="0">
              <a:latin typeface="Avenir Next LT Pro Demi" panose="020B0704020202020204" pitchFamily="34" charset="0"/>
            </a:rPr>
            <a:t>action</a:t>
          </a:r>
          <a:endParaRPr lang="en-GB" sz="1000">
            <a:latin typeface="Avenir Next LT Pro Demi" panose="020B0704020202020204" pitchFamily="34" charset="0"/>
          </a:endParaRPr>
        </a:p>
      </dgm:t>
    </dgm:pt>
    <dgm:pt modelId="{F218EC50-1F56-485C-8546-87B42D28FF34}" type="parTrans" cxnId="{D78D4740-E87A-4D47-BCCE-D58E36090CAB}">
      <dgm:prSet/>
      <dgm:spPr/>
      <dgm:t>
        <a:bodyPr/>
        <a:lstStyle/>
        <a:p>
          <a:endParaRPr lang="en-GB"/>
        </a:p>
      </dgm:t>
    </dgm:pt>
    <dgm:pt modelId="{C711B73C-848C-4577-9B64-F3835EFC50D8}" type="sibTrans" cxnId="{D78D4740-E87A-4D47-BCCE-D58E36090CAB}">
      <dgm:prSet/>
      <dgm:spPr/>
      <dgm:t>
        <a:bodyPr/>
        <a:lstStyle/>
        <a:p>
          <a:endParaRPr lang="en-GB"/>
        </a:p>
      </dgm:t>
    </dgm:pt>
    <dgm:pt modelId="{66BBB019-7D90-4D2E-9068-9A485D3D366D}">
      <dgm:prSet custT="1"/>
      <dgm:spPr/>
      <dgm:t>
        <a:bodyPr/>
        <a:lstStyle/>
        <a:p>
          <a:r>
            <a:rPr lang="en-US" sz="1400" b="0" i="0">
              <a:latin typeface="Avenir Next LT Pro Demi" panose="020B0704020202020204" pitchFamily="34" charset="0"/>
            </a:rPr>
            <a:t>Branches may also seek advice and support from the National Negotiators</a:t>
          </a:r>
          <a:endParaRPr lang="en-GB" sz="1400">
            <a:latin typeface="Avenir Next LT Pro Demi" panose="020B0704020202020204" pitchFamily="34" charset="0"/>
          </a:endParaRPr>
        </a:p>
      </dgm:t>
    </dgm:pt>
    <dgm:pt modelId="{4E82CF0C-E321-4FE7-8ABB-063C292726B0}" type="parTrans" cxnId="{6A76912E-A42B-416F-967A-5F43547A8115}">
      <dgm:prSet/>
      <dgm:spPr/>
      <dgm:t>
        <a:bodyPr/>
        <a:lstStyle/>
        <a:p>
          <a:endParaRPr lang="en-GB"/>
        </a:p>
      </dgm:t>
    </dgm:pt>
    <dgm:pt modelId="{86A00262-7FDF-44E8-9B74-4D18774D9BC3}" type="sibTrans" cxnId="{6A76912E-A42B-416F-967A-5F43547A8115}">
      <dgm:prSet/>
      <dgm:spPr/>
      <dgm:t>
        <a:bodyPr/>
        <a:lstStyle/>
        <a:p>
          <a:endParaRPr lang="en-GB"/>
        </a:p>
      </dgm:t>
    </dgm:pt>
    <dgm:pt modelId="{918539CB-3FC3-4EE1-A6EF-F4A999E33FC8}" type="pres">
      <dgm:prSet presAssocID="{9BA73A9B-5307-4E39-B0BC-EC483F5AE613}" presName="Name0" presStyleCnt="0">
        <dgm:presLayoutVars>
          <dgm:dir/>
          <dgm:resizeHandles val="exact"/>
        </dgm:presLayoutVars>
      </dgm:prSet>
      <dgm:spPr/>
    </dgm:pt>
    <dgm:pt modelId="{8FF2BA97-96A9-4413-8462-F89717C82066}" type="pres">
      <dgm:prSet presAssocID="{9BA73A9B-5307-4E39-B0BC-EC483F5AE613}" presName="arrow" presStyleLbl="bgShp" presStyleIdx="0" presStyleCnt="1" custLinFactNeighborX="-414" custLinFactNeighborY="-4726"/>
      <dgm:spPr/>
    </dgm:pt>
    <dgm:pt modelId="{E25EDBCA-8A20-455B-82E1-1872E394692F}" type="pres">
      <dgm:prSet presAssocID="{9BA73A9B-5307-4E39-B0BC-EC483F5AE613}" presName="points" presStyleCnt="0"/>
      <dgm:spPr/>
    </dgm:pt>
    <dgm:pt modelId="{3F2F1314-667C-45BB-A7BB-F9816C515060}" type="pres">
      <dgm:prSet presAssocID="{A155F4E0-C15E-4BAE-9739-879A81A572D5}" presName="compositeA" presStyleCnt="0"/>
      <dgm:spPr/>
    </dgm:pt>
    <dgm:pt modelId="{27D7FD53-0403-427D-BF79-C309A92E9187}" type="pres">
      <dgm:prSet presAssocID="{A155F4E0-C15E-4BAE-9739-879A81A572D5}" presName="textA" presStyleLbl="revTx" presStyleIdx="0" presStyleCnt="6" custScaleX="258926">
        <dgm:presLayoutVars>
          <dgm:bulletEnabled val="1"/>
        </dgm:presLayoutVars>
      </dgm:prSet>
      <dgm:spPr/>
    </dgm:pt>
    <dgm:pt modelId="{8577D3B1-EA55-42EE-98C2-3DA68EEC623E}" type="pres">
      <dgm:prSet presAssocID="{A155F4E0-C15E-4BAE-9739-879A81A572D5}" presName="circleA" presStyleLbl="node1" presStyleIdx="0" presStyleCnt="6"/>
      <dgm:spPr/>
    </dgm:pt>
    <dgm:pt modelId="{2558C7DA-6F3C-44AB-ADDC-477D4A27B97C}" type="pres">
      <dgm:prSet presAssocID="{A155F4E0-C15E-4BAE-9739-879A81A572D5}" presName="spaceA" presStyleCnt="0"/>
      <dgm:spPr/>
    </dgm:pt>
    <dgm:pt modelId="{0E3153AF-F18E-41C6-BFA9-CFAD2E6A0446}" type="pres">
      <dgm:prSet presAssocID="{3851FAE7-DF2E-4817-AFC0-6966CC3E7AE1}" presName="space" presStyleCnt="0"/>
      <dgm:spPr/>
    </dgm:pt>
    <dgm:pt modelId="{0128B7D9-8E72-4316-9FD2-1C4AC600E5B3}" type="pres">
      <dgm:prSet presAssocID="{575B3A31-4DB3-43B8-A22F-C1735C71F4A9}" presName="compositeB" presStyleCnt="0"/>
      <dgm:spPr/>
    </dgm:pt>
    <dgm:pt modelId="{E3DC607C-57B0-41A5-A0E7-FA7353473856}" type="pres">
      <dgm:prSet presAssocID="{575B3A31-4DB3-43B8-A22F-C1735C71F4A9}" presName="textB" presStyleLbl="revTx" presStyleIdx="1" presStyleCnt="6" custScaleX="331800" custLinFactNeighborX="-9420" custLinFactNeighborY="-7393">
        <dgm:presLayoutVars>
          <dgm:bulletEnabled val="1"/>
        </dgm:presLayoutVars>
      </dgm:prSet>
      <dgm:spPr/>
    </dgm:pt>
    <dgm:pt modelId="{1DE2A9DC-FD0D-4C12-ABB3-8B8370485DAF}" type="pres">
      <dgm:prSet presAssocID="{575B3A31-4DB3-43B8-A22F-C1735C71F4A9}" presName="circleB" presStyleLbl="node1" presStyleIdx="1" presStyleCnt="6"/>
      <dgm:spPr/>
    </dgm:pt>
    <dgm:pt modelId="{91996EFC-2390-4860-ACE6-4D106BFC6474}" type="pres">
      <dgm:prSet presAssocID="{575B3A31-4DB3-43B8-A22F-C1735C71F4A9}" presName="spaceB" presStyleCnt="0"/>
      <dgm:spPr/>
    </dgm:pt>
    <dgm:pt modelId="{7F2058B1-D5CB-4188-A285-9CCFB90EF2C5}" type="pres">
      <dgm:prSet presAssocID="{0B28AF85-0EEE-4062-9920-32A922C89BC9}" presName="space" presStyleCnt="0"/>
      <dgm:spPr/>
    </dgm:pt>
    <dgm:pt modelId="{8646D094-CC6C-48EB-B7F0-FB5F351BB4BF}" type="pres">
      <dgm:prSet presAssocID="{4B72FD37-338F-4708-A64F-0F9B7E92E75F}" presName="compositeA" presStyleCnt="0"/>
      <dgm:spPr/>
    </dgm:pt>
    <dgm:pt modelId="{D0586CC1-5070-47F5-AA54-AEFF35B15AA7}" type="pres">
      <dgm:prSet presAssocID="{4B72FD37-338F-4708-A64F-0F9B7E92E75F}" presName="textA" presStyleLbl="revTx" presStyleIdx="2" presStyleCnt="6" custScaleX="264902">
        <dgm:presLayoutVars>
          <dgm:bulletEnabled val="1"/>
        </dgm:presLayoutVars>
      </dgm:prSet>
      <dgm:spPr/>
    </dgm:pt>
    <dgm:pt modelId="{16551FE6-1C67-4B7F-910D-9385B214792C}" type="pres">
      <dgm:prSet presAssocID="{4B72FD37-338F-4708-A64F-0F9B7E92E75F}" presName="circleA" presStyleLbl="node1" presStyleIdx="2" presStyleCnt="6"/>
      <dgm:spPr/>
    </dgm:pt>
    <dgm:pt modelId="{DE68A737-D27E-4E20-BD74-42EF8DF4D34B}" type="pres">
      <dgm:prSet presAssocID="{4B72FD37-338F-4708-A64F-0F9B7E92E75F}" presName="spaceA" presStyleCnt="0"/>
      <dgm:spPr/>
    </dgm:pt>
    <dgm:pt modelId="{67EF6FCB-71FE-47C1-A85F-8A23D64193EB}" type="pres">
      <dgm:prSet presAssocID="{88885F75-FDA5-4553-B3AB-7142AA30E037}" presName="space" presStyleCnt="0"/>
      <dgm:spPr/>
    </dgm:pt>
    <dgm:pt modelId="{69DEFC7C-1049-406B-9593-D95D37B6AB16}" type="pres">
      <dgm:prSet presAssocID="{A9EB2F9A-A34E-4E74-BF13-6AF710082442}" presName="compositeB" presStyleCnt="0"/>
      <dgm:spPr/>
    </dgm:pt>
    <dgm:pt modelId="{63D95365-C592-4278-9302-60BDCE90E2D9}" type="pres">
      <dgm:prSet presAssocID="{A9EB2F9A-A34E-4E74-BF13-6AF710082442}" presName="textB" presStyleLbl="revTx" presStyleIdx="3" presStyleCnt="6" custScaleX="296635" custScaleY="69072" custLinFactNeighborX="-2536" custLinFactNeighborY="-25201">
        <dgm:presLayoutVars>
          <dgm:bulletEnabled val="1"/>
        </dgm:presLayoutVars>
      </dgm:prSet>
      <dgm:spPr/>
    </dgm:pt>
    <dgm:pt modelId="{E9280F36-4059-476D-BD60-C20DD835DF22}" type="pres">
      <dgm:prSet presAssocID="{A9EB2F9A-A34E-4E74-BF13-6AF710082442}" presName="circleB" presStyleLbl="node1" presStyleIdx="3" presStyleCnt="6" custLinFactNeighborX="30321" custLinFactNeighborY="-35307"/>
      <dgm:spPr/>
    </dgm:pt>
    <dgm:pt modelId="{6A597B20-2842-45E9-97BA-23C956C00D24}" type="pres">
      <dgm:prSet presAssocID="{A9EB2F9A-A34E-4E74-BF13-6AF710082442}" presName="spaceB" presStyleCnt="0"/>
      <dgm:spPr/>
    </dgm:pt>
    <dgm:pt modelId="{5600F47D-8553-4B4D-A764-5B312A92FF2D}" type="pres">
      <dgm:prSet presAssocID="{2D379B7F-5D22-4361-A5B6-18AB85DCE684}" presName="space" presStyleCnt="0"/>
      <dgm:spPr/>
    </dgm:pt>
    <dgm:pt modelId="{0FDB2E1B-D673-4CF5-A672-4AFA4CCF4FEE}" type="pres">
      <dgm:prSet presAssocID="{8D4D306C-B21B-4A12-80AD-1C751421DDC6}" presName="compositeA" presStyleCnt="0"/>
      <dgm:spPr/>
    </dgm:pt>
    <dgm:pt modelId="{75F03DCB-07E9-4E1C-A74B-77577BA687B5}" type="pres">
      <dgm:prSet presAssocID="{8D4D306C-B21B-4A12-80AD-1C751421DDC6}" presName="textA" presStyleLbl="revTx" presStyleIdx="4" presStyleCnt="6" custScaleX="217256" custScaleY="86827" custLinFactNeighborX="23329" custLinFactNeighborY="4138">
        <dgm:presLayoutVars>
          <dgm:bulletEnabled val="1"/>
        </dgm:presLayoutVars>
      </dgm:prSet>
      <dgm:spPr/>
    </dgm:pt>
    <dgm:pt modelId="{7C9FB952-F2DE-48DE-9508-33FC49604362}" type="pres">
      <dgm:prSet presAssocID="{8D4D306C-B21B-4A12-80AD-1C751421DDC6}" presName="circleA" presStyleLbl="node1" presStyleIdx="4" presStyleCnt="6" custLinFactNeighborX="63062" custLinFactNeighborY="17182"/>
      <dgm:spPr/>
    </dgm:pt>
    <dgm:pt modelId="{C40344B4-2036-4F37-BE2D-A5ECE6C7F70E}" type="pres">
      <dgm:prSet presAssocID="{8D4D306C-B21B-4A12-80AD-1C751421DDC6}" presName="spaceA" presStyleCnt="0"/>
      <dgm:spPr/>
    </dgm:pt>
    <dgm:pt modelId="{61C599A5-4AFF-4DEB-B08C-0760D74B23B2}" type="pres">
      <dgm:prSet presAssocID="{C711B73C-848C-4577-9B64-F3835EFC50D8}" presName="space" presStyleCnt="0"/>
      <dgm:spPr/>
    </dgm:pt>
    <dgm:pt modelId="{A15F663C-97AD-4A1E-9A61-095B406D10BF}" type="pres">
      <dgm:prSet presAssocID="{66BBB019-7D90-4D2E-9068-9A485D3D366D}" presName="compositeB" presStyleCnt="0"/>
      <dgm:spPr/>
    </dgm:pt>
    <dgm:pt modelId="{8CA36655-6983-48FE-81C3-1F081F1270C6}" type="pres">
      <dgm:prSet presAssocID="{66BBB019-7D90-4D2E-9068-9A485D3D366D}" presName="textB" presStyleLbl="revTx" presStyleIdx="5" presStyleCnt="6" custScaleX="206834" custScaleY="93126" custLinFactNeighborX="20235" custLinFactNeighborY="-1159">
        <dgm:presLayoutVars>
          <dgm:bulletEnabled val="1"/>
        </dgm:presLayoutVars>
      </dgm:prSet>
      <dgm:spPr/>
    </dgm:pt>
    <dgm:pt modelId="{1F419F1A-A4A2-486D-9E33-3AD4B12ECAE4}" type="pres">
      <dgm:prSet presAssocID="{66BBB019-7D90-4D2E-9068-9A485D3D366D}" presName="circleB" presStyleLbl="node1" presStyleIdx="5" presStyleCnt="6" custLinFactNeighborX="72771" custLinFactNeighborY="-8389"/>
      <dgm:spPr/>
    </dgm:pt>
    <dgm:pt modelId="{991B6E2F-AB4B-4426-A14E-B47988E1EC20}" type="pres">
      <dgm:prSet presAssocID="{66BBB019-7D90-4D2E-9068-9A485D3D366D}" presName="spaceB" presStyleCnt="0"/>
      <dgm:spPr/>
    </dgm:pt>
  </dgm:ptLst>
  <dgm:cxnLst>
    <dgm:cxn modelId="{50F71602-51B2-4BCC-96C4-BD2438542E63}" type="presOf" srcId="{A155F4E0-C15E-4BAE-9739-879A81A572D5}" destId="{27D7FD53-0403-427D-BF79-C309A92E9187}" srcOrd="0" destOrd="0" presId="urn:microsoft.com/office/officeart/2005/8/layout/hProcess11"/>
    <dgm:cxn modelId="{6A76912E-A42B-416F-967A-5F43547A8115}" srcId="{9BA73A9B-5307-4E39-B0BC-EC483F5AE613}" destId="{66BBB019-7D90-4D2E-9068-9A485D3D366D}" srcOrd="5" destOrd="0" parTransId="{4E82CF0C-E321-4FE7-8ABB-063C292726B0}" sibTransId="{86A00262-7FDF-44E8-9B74-4D18774D9BC3}"/>
    <dgm:cxn modelId="{D78D4740-E87A-4D47-BCCE-D58E36090CAB}" srcId="{9BA73A9B-5307-4E39-B0BC-EC483F5AE613}" destId="{8D4D306C-B21B-4A12-80AD-1C751421DDC6}" srcOrd="4" destOrd="0" parTransId="{F218EC50-1F56-485C-8546-87B42D28FF34}" sibTransId="{C711B73C-848C-4577-9B64-F3835EFC50D8}"/>
    <dgm:cxn modelId="{8A1A9A45-4149-462C-8BBD-D69DDF57EAC6}" type="presOf" srcId="{8D4D306C-B21B-4A12-80AD-1C751421DDC6}" destId="{75F03DCB-07E9-4E1C-A74B-77577BA687B5}" srcOrd="0" destOrd="0" presId="urn:microsoft.com/office/officeart/2005/8/layout/hProcess11"/>
    <dgm:cxn modelId="{CEFF6B66-5F59-44AA-96BC-BED0953EBD8E}" type="presOf" srcId="{A9EB2F9A-A34E-4E74-BF13-6AF710082442}" destId="{63D95365-C592-4278-9302-60BDCE90E2D9}" srcOrd="0" destOrd="0" presId="urn:microsoft.com/office/officeart/2005/8/layout/hProcess11"/>
    <dgm:cxn modelId="{40E80E67-ED29-44F2-828F-0233E0B15BDC}" type="presOf" srcId="{575B3A31-4DB3-43B8-A22F-C1735C71F4A9}" destId="{E3DC607C-57B0-41A5-A0E7-FA7353473856}" srcOrd="0" destOrd="0" presId="urn:microsoft.com/office/officeart/2005/8/layout/hProcess11"/>
    <dgm:cxn modelId="{686B0869-E6E3-4231-B334-13B56B1238DA}" srcId="{9BA73A9B-5307-4E39-B0BC-EC483F5AE613}" destId="{A155F4E0-C15E-4BAE-9739-879A81A572D5}" srcOrd="0" destOrd="0" parTransId="{FBC7820C-142E-442F-86DC-2BAC3D2F62CE}" sibTransId="{3851FAE7-DF2E-4817-AFC0-6966CC3E7AE1}"/>
    <dgm:cxn modelId="{1CCD224C-363F-4AB6-B2C7-503CE6EC88EA}" type="presOf" srcId="{66BBB019-7D90-4D2E-9068-9A485D3D366D}" destId="{8CA36655-6983-48FE-81C3-1F081F1270C6}" srcOrd="0" destOrd="0" presId="urn:microsoft.com/office/officeart/2005/8/layout/hProcess11"/>
    <dgm:cxn modelId="{96196152-F40D-446D-B300-0F4B892FC96C}" srcId="{9BA73A9B-5307-4E39-B0BC-EC483F5AE613}" destId="{4B72FD37-338F-4708-A64F-0F9B7E92E75F}" srcOrd="2" destOrd="0" parTransId="{FA7974C7-239D-4420-8260-148DC5826785}" sibTransId="{88885F75-FDA5-4553-B3AB-7142AA30E037}"/>
    <dgm:cxn modelId="{9C68E17F-9DDF-4039-BCFE-54DC4B3CA213}" srcId="{9BA73A9B-5307-4E39-B0BC-EC483F5AE613}" destId="{575B3A31-4DB3-43B8-A22F-C1735C71F4A9}" srcOrd="1" destOrd="0" parTransId="{2C523FD6-9F3D-486E-BF2A-B3D7AD460B9A}" sibTransId="{0B28AF85-0EEE-4062-9920-32A922C89BC9}"/>
    <dgm:cxn modelId="{81C4F58C-6FDD-45AF-A8A9-94EBB4682F57}" type="presOf" srcId="{4B72FD37-338F-4708-A64F-0F9B7E92E75F}" destId="{D0586CC1-5070-47F5-AA54-AEFF35B15AA7}" srcOrd="0" destOrd="0" presId="urn:microsoft.com/office/officeart/2005/8/layout/hProcess11"/>
    <dgm:cxn modelId="{51C1F9A9-064A-4F8F-B9F1-866FB7EB4A1C}" srcId="{9BA73A9B-5307-4E39-B0BC-EC483F5AE613}" destId="{A9EB2F9A-A34E-4E74-BF13-6AF710082442}" srcOrd="3" destOrd="0" parTransId="{9350F8F0-B278-4297-A583-A08F6632E1B2}" sibTransId="{2D379B7F-5D22-4361-A5B6-18AB85DCE684}"/>
    <dgm:cxn modelId="{DCF0C5F0-CF0E-4D1C-B982-BDE4FC2BF22B}" type="presOf" srcId="{9BA73A9B-5307-4E39-B0BC-EC483F5AE613}" destId="{918539CB-3FC3-4EE1-A6EF-F4A999E33FC8}" srcOrd="0" destOrd="0" presId="urn:microsoft.com/office/officeart/2005/8/layout/hProcess11"/>
    <dgm:cxn modelId="{68441403-8E87-4E44-95A1-E0700FBEF597}" type="presParOf" srcId="{918539CB-3FC3-4EE1-A6EF-F4A999E33FC8}" destId="{8FF2BA97-96A9-4413-8462-F89717C82066}" srcOrd="0" destOrd="0" presId="urn:microsoft.com/office/officeart/2005/8/layout/hProcess11"/>
    <dgm:cxn modelId="{284D48F6-7876-4BE2-9190-1189FB11AA34}" type="presParOf" srcId="{918539CB-3FC3-4EE1-A6EF-F4A999E33FC8}" destId="{E25EDBCA-8A20-455B-82E1-1872E394692F}" srcOrd="1" destOrd="0" presId="urn:microsoft.com/office/officeart/2005/8/layout/hProcess11"/>
    <dgm:cxn modelId="{5B7DB2FF-25CD-4C2F-A4E0-609EA5BA7A7C}" type="presParOf" srcId="{E25EDBCA-8A20-455B-82E1-1872E394692F}" destId="{3F2F1314-667C-45BB-A7BB-F9816C515060}" srcOrd="0" destOrd="0" presId="urn:microsoft.com/office/officeart/2005/8/layout/hProcess11"/>
    <dgm:cxn modelId="{BEC4D8A0-F223-4C11-A1E9-6FF3E6A0EEA2}" type="presParOf" srcId="{3F2F1314-667C-45BB-A7BB-F9816C515060}" destId="{27D7FD53-0403-427D-BF79-C309A92E9187}" srcOrd="0" destOrd="0" presId="urn:microsoft.com/office/officeart/2005/8/layout/hProcess11"/>
    <dgm:cxn modelId="{A1ED7BDA-0F98-4400-A3EE-0B8DF07AA0F3}" type="presParOf" srcId="{3F2F1314-667C-45BB-A7BB-F9816C515060}" destId="{8577D3B1-EA55-42EE-98C2-3DA68EEC623E}" srcOrd="1" destOrd="0" presId="urn:microsoft.com/office/officeart/2005/8/layout/hProcess11"/>
    <dgm:cxn modelId="{D2744BBB-205C-4D60-8787-1621E7EA01EC}" type="presParOf" srcId="{3F2F1314-667C-45BB-A7BB-F9816C515060}" destId="{2558C7DA-6F3C-44AB-ADDC-477D4A27B97C}" srcOrd="2" destOrd="0" presId="urn:microsoft.com/office/officeart/2005/8/layout/hProcess11"/>
    <dgm:cxn modelId="{A408C263-63F7-46D7-947D-490C8420B3EF}" type="presParOf" srcId="{E25EDBCA-8A20-455B-82E1-1872E394692F}" destId="{0E3153AF-F18E-41C6-BFA9-CFAD2E6A0446}" srcOrd="1" destOrd="0" presId="urn:microsoft.com/office/officeart/2005/8/layout/hProcess11"/>
    <dgm:cxn modelId="{7E82EAEA-C627-48C9-BEC9-86A6840DE6E0}" type="presParOf" srcId="{E25EDBCA-8A20-455B-82E1-1872E394692F}" destId="{0128B7D9-8E72-4316-9FD2-1C4AC600E5B3}" srcOrd="2" destOrd="0" presId="urn:microsoft.com/office/officeart/2005/8/layout/hProcess11"/>
    <dgm:cxn modelId="{7BEE2B0D-AA03-4D01-A4CD-40B743C22331}" type="presParOf" srcId="{0128B7D9-8E72-4316-9FD2-1C4AC600E5B3}" destId="{E3DC607C-57B0-41A5-A0E7-FA7353473856}" srcOrd="0" destOrd="0" presId="urn:microsoft.com/office/officeart/2005/8/layout/hProcess11"/>
    <dgm:cxn modelId="{7BE8DD71-413E-4C01-B229-CCC70519C52E}" type="presParOf" srcId="{0128B7D9-8E72-4316-9FD2-1C4AC600E5B3}" destId="{1DE2A9DC-FD0D-4C12-ABB3-8B8370485DAF}" srcOrd="1" destOrd="0" presId="urn:microsoft.com/office/officeart/2005/8/layout/hProcess11"/>
    <dgm:cxn modelId="{72E0BFF7-F5D6-41ED-908B-0A62BC16CADA}" type="presParOf" srcId="{0128B7D9-8E72-4316-9FD2-1C4AC600E5B3}" destId="{91996EFC-2390-4860-ACE6-4D106BFC6474}" srcOrd="2" destOrd="0" presId="urn:microsoft.com/office/officeart/2005/8/layout/hProcess11"/>
    <dgm:cxn modelId="{1DC010FB-3406-4613-B0FF-B6E1BD2F7EB9}" type="presParOf" srcId="{E25EDBCA-8A20-455B-82E1-1872E394692F}" destId="{7F2058B1-D5CB-4188-A285-9CCFB90EF2C5}" srcOrd="3" destOrd="0" presId="urn:microsoft.com/office/officeart/2005/8/layout/hProcess11"/>
    <dgm:cxn modelId="{83E0DD43-304E-48A1-B973-D9367ED030B0}" type="presParOf" srcId="{E25EDBCA-8A20-455B-82E1-1872E394692F}" destId="{8646D094-CC6C-48EB-B7F0-FB5F351BB4BF}" srcOrd="4" destOrd="0" presId="urn:microsoft.com/office/officeart/2005/8/layout/hProcess11"/>
    <dgm:cxn modelId="{75403942-A5BA-439B-8AE0-A9712CB08DB5}" type="presParOf" srcId="{8646D094-CC6C-48EB-B7F0-FB5F351BB4BF}" destId="{D0586CC1-5070-47F5-AA54-AEFF35B15AA7}" srcOrd="0" destOrd="0" presId="urn:microsoft.com/office/officeart/2005/8/layout/hProcess11"/>
    <dgm:cxn modelId="{A8C5EA16-C261-406B-83E5-A0CEA5344872}" type="presParOf" srcId="{8646D094-CC6C-48EB-B7F0-FB5F351BB4BF}" destId="{16551FE6-1C67-4B7F-910D-9385B214792C}" srcOrd="1" destOrd="0" presId="urn:microsoft.com/office/officeart/2005/8/layout/hProcess11"/>
    <dgm:cxn modelId="{F7BDD1D6-FA1D-4A28-84BC-5E43F9AC89F5}" type="presParOf" srcId="{8646D094-CC6C-48EB-B7F0-FB5F351BB4BF}" destId="{DE68A737-D27E-4E20-BD74-42EF8DF4D34B}" srcOrd="2" destOrd="0" presId="urn:microsoft.com/office/officeart/2005/8/layout/hProcess11"/>
    <dgm:cxn modelId="{B2384854-E6C2-4AAC-8841-3FA2C3348F28}" type="presParOf" srcId="{E25EDBCA-8A20-455B-82E1-1872E394692F}" destId="{67EF6FCB-71FE-47C1-A85F-8A23D64193EB}" srcOrd="5" destOrd="0" presId="urn:microsoft.com/office/officeart/2005/8/layout/hProcess11"/>
    <dgm:cxn modelId="{3A32B15F-74C2-43DF-BEC0-38B7FBB9196F}" type="presParOf" srcId="{E25EDBCA-8A20-455B-82E1-1872E394692F}" destId="{69DEFC7C-1049-406B-9593-D95D37B6AB16}" srcOrd="6" destOrd="0" presId="urn:microsoft.com/office/officeart/2005/8/layout/hProcess11"/>
    <dgm:cxn modelId="{B2801A04-EAD8-45C0-A61D-8A771F930275}" type="presParOf" srcId="{69DEFC7C-1049-406B-9593-D95D37B6AB16}" destId="{63D95365-C592-4278-9302-60BDCE90E2D9}" srcOrd="0" destOrd="0" presId="urn:microsoft.com/office/officeart/2005/8/layout/hProcess11"/>
    <dgm:cxn modelId="{6129E54B-520A-4C22-A442-E2B8170C6668}" type="presParOf" srcId="{69DEFC7C-1049-406B-9593-D95D37B6AB16}" destId="{E9280F36-4059-476D-BD60-C20DD835DF22}" srcOrd="1" destOrd="0" presId="urn:microsoft.com/office/officeart/2005/8/layout/hProcess11"/>
    <dgm:cxn modelId="{F5F761B1-41CD-4BB9-8537-78715EEA608D}" type="presParOf" srcId="{69DEFC7C-1049-406B-9593-D95D37B6AB16}" destId="{6A597B20-2842-45E9-97BA-23C956C00D24}" srcOrd="2" destOrd="0" presId="urn:microsoft.com/office/officeart/2005/8/layout/hProcess11"/>
    <dgm:cxn modelId="{2D4B0B58-CD51-4DE1-B8F0-3E0117FE5B6C}" type="presParOf" srcId="{E25EDBCA-8A20-455B-82E1-1872E394692F}" destId="{5600F47D-8553-4B4D-A764-5B312A92FF2D}" srcOrd="7" destOrd="0" presId="urn:microsoft.com/office/officeart/2005/8/layout/hProcess11"/>
    <dgm:cxn modelId="{D9A6CC74-8302-4FEB-A8AF-4DA51B61F5A8}" type="presParOf" srcId="{E25EDBCA-8A20-455B-82E1-1872E394692F}" destId="{0FDB2E1B-D673-4CF5-A672-4AFA4CCF4FEE}" srcOrd="8" destOrd="0" presId="urn:microsoft.com/office/officeart/2005/8/layout/hProcess11"/>
    <dgm:cxn modelId="{FE7AE8D1-98D7-4EAD-85C1-97E740343BEB}" type="presParOf" srcId="{0FDB2E1B-D673-4CF5-A672-4AFA4CCF4FEE}" destId="{75F03DCB-07E9-4E1C-A74B-77577BA687B5}" srcOrd="0" destOrd="0" presId="urn:microsoft.com/office/officeart/2005/8/layout/hProcess11"/>
    <dgm:cxn modelId="{146E83F7-D256-4A38-ADDF-12D6FBCF1371}" type="presParOf" srcId="{0FDB2E1B-D673-4CF5-A672-4AFA4CCF4FEE}" destId="{7C9FB952-F2DE-48DE-9508-33FC49604362}" srcOrd="1" destOrd="0" presId="urn:microsoft.com/office/officeart/2005/8/layout/hProcess11"/>
    <dgm:cxn modelId="{449F654B-A1CE-4D4F-9B6A-D79D8F84785C}" type="presParOf" srcId="{0FDB2E1B-D673-4CF5-A672-4AFA4CCF4FEE}" destId="{C40344B4-2036-4F37-BE2D-A5ECE6C7F70E}" srcOrd="2" destOrd="0" presId="urn:microsoft.com/office/officeart/2005/8/layout/hProcess11"/>
    <dgm:cxn modelId="{7D633F34-7EB2-4C48-A1C0-173631DA3153}" type="presParOf" srcId="{E25EDBCA-8A20-455B-82E1-1872E394692F}" destId="{61C599A5-4AFF-4DEB-B08C-0760D74B23B2}" srcOrd="9" destOrd="0" presId="urn:microsoft.com/office/officeart/2005/8/layout/hProcess11"/>
    <dgm:cxn modelId="{4DB3C2A1-2C55-489F-B04D-E3B0EE5BA6B1}" type="presParOf" srcId="{E25EDBCA-8A20-455B-82E1-1872E394692F}" destId="{A15F663C-97AD-4A1E-9A61-095B406D10BF}" srcOrd="10" destOrd="0" presId="urn:microsoft.com/office/officeart/2005/8/layout/hProcess11"/>
    <dgm:cxn modelId="{952DA2E0-64DF-498B-9D6B-A576A033594D}" type="presParOf" srcId="{A15F663C-97AD-4A1E-9A61-095B406D10BF}" destId="{8CA36655-6983-48FE-81C3-1F081F1270C6}" srcOrd="0" destOrd="0" presId="urn:microsoft.com/office/officeart/2005/8/layout/hProcess11"/>
    <dgm:cxn modelId="{12834DE9-CE7A-4A78-9E21-A2F163048545}" type="presParOf" srcId="{A15F663C-97AD-4A1E-9A61-095B406D10BF}" destId="{1F419F1A-A4A2-486D-9E33-3AD4B12ECAE4}" srcOrd="1" destOrd="0" presId="urn:microsoft.com/office/officeart/2005/8/layout/hProcess11"/>
    <dgm:cxn modelId="{8BB33691-EE80-4C8A-9CCD-F1B64F0BD01F}" type="presParOf" srcId="{A15F663C-97AD-4A1E-9A61-095B406D10BF}" destId="{991B6E2F-AB4B-4426-A14E-B47988E1EC20}" srcOrd="2" destOrd="0" presId="urn:microsoft.com/office/officeart/2005/8/layout/hProcess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E93F98-A330-4E7A-8B3A-8935083E1D58}"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en-GB"/>
        </a:p>
      </dgm:t>
    </dgm:pt>
    <dgm:pt modelId="{651297DB-610A-4DD4-A5D2-86E3D269FDEE}">
      <dgm:prSet custT="1"/>
      <dgm:spPr/>
      <dgm:t>
        <a:bodyPr/>
        <a:lstStyle/>
        <a:p>
          <a:r>
            <a:rPr lang="en-GB" sz="1400" b="0" i="0" dirty="0">
              <a:latin typeface="Avenir Next LT Pro Demi" panose="020B0704020202020204" pitchFamily="34" charset="0"/>
              <a:cs typeface="Arial" panose="020B0604020202020204" pitchFamily="34" charset="0"/>
            </a:rPr>
            <a:t>Prior  to National Bargaining, each college had their own set of Terms and Conditions of Service covering staff at an individual college level.</a:t>
          </a:r>
          <a:endParaRPr lang="en-GB" sz="1400" dirty="0">
            <a:latin typeface="Avenir Next LT Pro Demi" panose="020B0704020202020204" pitchFamily="34" charset="0"/>
            <a:cs typeface="Arial" panose="020B0604020202020204" pitchFamily="34" charset="0"/>
          </a:endParaRPr>
        </a:p>
      </dgm:t>
    </dgm:pt>
    <dgm:pt modelId="{7FF643C2-94A3-4BCB-BB8C-25CF2B1ABA80}" type="parTrans" cxnId="{53D862E9-AC74-436F-B0D6-BA7DC6B1A662}">
      <dgm:prSet/>
      <dgm:spPr/>
      <dgm:t>
        <a:bodyPr/>
        <a:lstStyle/>
        <a:p>
          <a:endParaRPr lang="en-GB"/>
        </a:p>
      </dgm:t>
    </dgm:pt>
    <dgm:pt modelId="{CE9E0635-9B48-4475-8271-5C830CD021E3}" type="sibTrans" cxnId="{53D862E9-AC74-436F-B0D6-BA7DC6B1A662}">
      <dgm:prSet/>
      <dgm:spPr/>
      <dgm:t>
        <a:bodyPr/>
        <a:lstStyle/>
        <a:p>
          <a:endParaRPr lang="en-GB"/>
        </a:p>
      </dgm:t>
    </dgm:pt>
    <dgm:pt modelId="{5EC39A88-7675-4038-82D0-4A11C38AB9AF}">
      <dgm:prSet custT="1"/>
      <dgm:spPr/>
      <dgm:t>
        <a:bodyPr/>
        <a:lstStyle/>
        <a:p>
          <a:r>
            <a:rPr lang="en-GB" sz="1400" b="0" i="0">
              <a:latin typeface="Avenir Next LT Pro Demi" panose="020B0704020202020204" pitchFamily="34" charset="0"/>
              <a:cs typeface="Arial" panose="020B0604020202020204" pitchFamily="34" charset="0"/>
            </a:rPr>
            <a:t>These Terms and Conditions of Service were based upon an agreement called “THE Blue Book”  which was a set of agreements which dated back to the 1980s</a:t>
          </a:r>
          <a:r>
            <a:rPr lang="en-GB" sz="1100" b="0" i="0">
              <a:latin typeface="Arial" panose="020B0604020202020204" pitchFamily="34" charset="0"/>
              <a:cs typeface="Arial" panose="020B0604020202020204" pitchFamily="34" charset="0"/>
            </a:rPr>
            <a:t>.</a:t>
          </a:r>
          <a:endParaRPr lang="en-GB" sz="1100">
            <a:latin typeface="Arial" panose="020B0604020202020204" pitchFamily="34" charset="0"/>
            <a:cs typeface="Arial" panose="020B0604020202020204" pitchFamily="34" charset="0"/>
          </a:endParaRPr>
        </a:p>
      </dgm:t>
    </dgm:pt>
    <dgm:pt modelId="{2D3588E4-AAD7-4A83-9C63-B6A86DA22707}" type="parTrans" cxnId="{3215AE8A-C62C-4402-AC65-9D18E7AA4B33}">
      <dgm:prSet/>
      <dgm:spPr/>
      <dgm:t>
        <a:bodyPr/>
        <a:lstStyle/>
        <a:p>
          <a:endParaRPr lang="en-GB"/>
        </a:p>
      </dgm:t>
    </dgm:pt>
    <dgm:pt modelId="{FE377788-0284-4CB4-8AF4-A77CF66F8713}" type="sibTrans" cxnId="{3215AE8A-C62C-4402-AC65-9D18E7AA4B33}">
      <dgm:prSet/>
      <dgm:spPr/>
      <dgm:t>
        <a:bodyPr/>
        <a:lstStyle/>
        <a:p>
          <a:endParaRPr lang="en-GB"/>
        </a:p>
      </dgm:t>
    </dgm:pt>
    <dgm:pt modelId="{60FC3462-BFDA-463D-9FDE-819EDE17412D}">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0" i="0" dirty="0">
              <a:latin typeface="Avenir Next LT Pro Demi" panose="020B0704020202020204" pitchFamily="34" charset="0"/>
              <a:cs typeface="Arial" panose="020B0604020202020204" pitchFamily="34" charset="0"/>
            </a:rPr>
            <a:t>The Blue Book had been amended in each college and together with local agreements comprised the Lecturers’ terms and conditions.</a:t>
          </a:r>
          <a:endParaRPr lang="en-GB" sz="1400" dirty="0">
            <a:latin typeface="Avenir Next LT Pro Demi" panose="020B0704020202020204" pitchFamily="34" charset="0"/>
            <a:cs typeface="Arial" panose="020B0604020202020204" pitchFamily="34" charset="0"/>
          </a:endParaRPr>
        </a:p>
        <a:p>
          <a:pPr marL="0" lvl="0" defTabSz="444500">
            <a:lnSpc>
              <a:spcPct val="90000"/>
            </a:lnSpc>
            <a:spcBef>
              <a:spcPct val="0"/>
            </a:spcBef>
            <a:spcAft>
              <a:spcPct val="35000"/>
            </a:spcAft>
            <a:buNone/>
          </a:pPr>
          <a:endParaRPr lang="en-GB" sz="800" dirty="0"/>
        </a:p>
      </dgm:t>
    </dgm:pt>
    <dgm:pt modelId="{65AFACBC-BF75-4F53-A5F3-648C919A5DED}" type="parTrans" cxnId="{0F09C95D-245C-470A-A192-7F3563A4675E}">
      <dgm:prSet/>
      <dgm:spPr/>
      <dgm:t>
        <a:bodyPr/>
        <a:lstStyle/>
        <a:p>
          <a:endParaRPr lang="en-GB"/>
        </a:p>
      </dgm:t>
    </dgm:pt>
    <dgm:pt modelId="{71A27C3E-A7CF-4659-8C7E-916890344B44}" type="sibTrans" cxnId="{0F09C95D-245C-470A-A192-7F3563A4675E}">
      <dgm:prSet/>
      <dgm:spPr/>
      <dgm:t>
        <a:bodyPr/>
        <a:lstStyle/>
        <a:p>
          <a:endParaRPr lang="en-GB"/>
        </a:p>
      </dgm:t>
    </dgm:pt>
    <dgm:pt modelId="{A2E67913-5BBD-45ED-BEF4-B6C841AEC879}">
      <dgm:prSet custT="1"/>
      <dgm:spPr/>
      <dgm:t>
        <a:bodyPr/>
        <a:lstStyle/>
        <a:p>
          <a:r>
            <a:rPr lang="en-US" sz="1400" dirty="0">
              <a:latin typeface="Avenir Next LT Pro Demi" panose="020B0704020202020204" pitchFamily="34" charset="0"/>
              <a:cs typeface="Arial" panose="020B0604020202020204" pitchFamily="34" charset="0"/>
            </a:rPr>
            <a:t>The NRPA transferred many local terms and conditions to National Bargaining. The NWPA now supersedes many of the Blue Book conditions</a:t>
          </a:r>
          <a:endParaRPr lang="en-GB" sz="1400" dirty="0">
            <a:latin typeface="Avenir Next LT Pro Demi" panose="020B0704020202020204" pitchFamily="34" charset="0"/>
            <a:cs typeface="Arial" panose="020B0604020202020204" pitchFamily="34" charset="0"/>
          </a:endParaRPr>
        </a:p>
      </dgm:t>
    </dgm:pt>
    <dgm:pt modelId="{0B72059F-60C7-4D63-9303-7FDC63A7DC13}" type="parTrans" cxnId="{9F942D82-9692-4301-AD5E-A3722EA0387E}">
      <dgm:prSet/>
      <dgm:spPr/>
      <dgm:t>
        <a:bodyPr/>
        <a:lstStyle/>
        <a:p>
          <a:endParaRPr lang="en-GB"/>
        </a:p>
      </dgm:t>
    </dgm:pt>
    <dgm:pt modelId="{8D074BED-C6B7-4E3B-B0B7-42CE91B35CD4}" type="sibTrans" cxnId="{9F942D82-9692-4301-AD5E-A3722EA0387E}">
      <dgm:prSet/>
      <dgm:spPr/>
      <dgm:t>
        <a:bodyPr/>
        <a:lstStyle/>
        <a:p>
          <a:endParaRPr lang="en-GB"/>
        </a:p>
      </dgm:t>
    </dgm:pt>
    <dgm:pt modelId="{CD96B185-634F-4F4B-843C-7147C04F391D}">
      <dgm:prSet/>
      <dgm:spPr/>
      <dgm:t>
        <a:bodyPr/>
        <a:lstStyle/>
        <a:p>
          <a:endParaRPr lang="en-GB"/>
        </a:p>
      </dgm:t>
    </dgm:pt>
    <dgm:pt modelId="{018729F9-9E89-4976-8E69-6F1C0BA8865A}" type="parTrans" cxnId="{1704CAF2-8937-4255-96D9-F92D912EABF3}">
      <dgm:prSet/>
      <dgm:spPr/>
      <dgm:t>
        <a:bodyPr/>
        <a:lstStyle/>
        <a:p>
          <a:endParaRPr lang="en-GB"/>
        </a:p>
      </dgm:t>
    </dgm:pt>
    <dgm:pt modelId="{6A24B01D-85BE-4018-A563-E85EB39FA6F2}" type="sibTrans" cxnId="{1704CAF2-8937-4255-96D9-F92D912EABF3}">
      <dgm:prSet/>
      <dgm:spPr/>
      <dgm:t>
        <a:bodyPr/>
        <a:lstStyle/>
        <a:p>
          <a:endParaRPr lang="en-GB"/>
        </a:p>
      </dgm:t>
    </dgm:pt>
    <dgm:pt modelId="{0CF4AB1C-5616-4595-ABB6-3D78B62238D4}" type="pres">
      <dgm:prSet presAssocID="{D6E93F98-A330-4E7A-8B3A-8935083E1D58}" presName="matrix" presStyleCnt="0">
        <dgm:presLayoutVars>
          <dgm:chMax val="1"/>
          <dgm:dir/>
          <dgm:resizeHandles val="exact"/>
        </dgm:presLayoutVars>
      </dgm:prSet>
      <dgm:spPr/>
    </dgm:pt>
    <dgm:pt modelId="{C72DA22E-57AA-4DD9-894B-9D22C70F63E0}" type="pres">
      <dgm:prSet presAssocID="{D6E93F98-A330-4E7A-8B3A-8935083E1D58}" presName="diamond" presStyleLbl="bgShp" presStyleIdx="0" presStyleCnt="1" custScaleX="99705" custScaleY="98033"/>
      <dgm:spPr/>
    </dgm:pt>
    <dgm:pt modelId="{B71C4BAC-BADB-49C9-BD63-EF60F29E6859}" type="pres">
      <dgm:prSet presAssocID="{D6E93F98-A330-4E7A-8B3A-8935083E1D58}" presName="quad1" presStyleLbl="node1" presStyleIdx="0" presStyleCnt="4">
        <dgm:presLayoutVars>
          <dgm:chMax val="0"/>
          <dgm:chPref val="0"/>
          <dgm:bulletEnabled val="1"/>
        </dgm:presLayoutVars>
      </dgm:prSet>
      <dgm:spPr/>
    </dgm:pt>
    <dgm:pt modelId="{05C04FA3-A90B-4443-8BF8-5FEE13B73962}" type="pres">
      <dgm:prSet presAssocID="{D6E93F98-A330-4E7A-8B3A-8935083E1D58}" presName="quad2" presStyleLbl="node1" presStyleIdx="1" presStyleCnt="4">
        <dgm:presLayoutVars>
          <dgm:chMax val="0"/>
          <dgm:chPref val="0"/>
          <dgm:bulletEnabled val="1"/>
        </dgm:presLayoutVars>
      </dgm:prSet>
      <dgm:spPr/>
    </dgm:pt>
    <dgm:pt modelId="{01852E00-8244-4296-8F99-9407B57A8567}" type="pres">
      <dgm:prSet presAssocID="{D6E93F98-A330-4E7A-8B3A-8935083E1D58}" presName="quad3" presStyleLbl="node1" presStyleIdx="2" presStyleCnt="4">
        <dgm:presLayoutVars>
          <dgm:chMax val="0"/>
          <dgm:chPref val="0"/>
          <dgm:bulletEnabled val="1"/>
        </dgm:presLayoutVars>
      </dgm:prSet>
      <dgm:spPr/>
    </dgm:pt>
    <dgm:pt modelId="{6CA689C6-C76E-4A42-9E02-F6AF44BA563E}" type="pres">
      <dgm:prSet presAssocID="{D6E93F98-A330-4E7A-8B3A-8935083E1D58}" presName="quad4" presStyleLbl="node1" presStyleIdx="3" presStyleCnt="4">
        <dgm:presLayoutVars>
          <dgm:chMax val="0"/>
          <dgm:chPref val="0"/>
          <dgm:bulletEnabled val="1"/>
        </dgm:presLayoutVars>
      </dgm:prSet>
      <dgm:spPr/>
    </dgm:pt>
  </dgm:ptLst>
  <dgm:cxnLst>
    <dgm:cxn modelId="{6A1DD12A-0953-4A02-88B6-3535BC252B23}" type="presOf" srcId="{D6E93F98-A330-4E7A-8B3A-8935083E1D58}" destId="{0CF4AB1C-5616-4595-ABB6-3D78B62238D4}" srcOrd="0" destOrd="0" presId="urn:microsoft.com/office/officeart/2005/8/layout/matrix3"/>
    <dgm:cxn modelId="{0F09C95D-245C-470A-A192-7F3563A4675E}" srcId="{D6E93F98-A330-4E7A-8B3A-8935083E1D58}" destId="{60FC3462-BFDA-463D-9FDE-819EDE17412D}" srcOrd="2" destOrd="0" parTransId="{65AFACBC-BF75-4F53-A5F3-648C919A5DED}" sibTransId="{71A27C3E-A7CF-4659-8C7E-916890344B44}"/>
    <dgm:cxn modelId="{21D26B4E-D1DE-4036-8211-5C0D68D63468}" type="presOf" srcId="{5EC39A88-7675-4038-82D0-4A11C38AB9AF}" destId="{05C04FA3-A90B-4443-8BF8-5FEE13B73962}" srcOrd="0" destOrd="0" presId="urn:microsoft.com/office/officeart/2005/8/layout/matrix3"/>
    <dgm:cxn modelId="{9E79B370-FE49-45E8-8B9E-5697E5107321}" type="presOf" srcId="{651297DB-610A-4DD4-A5D2-86E3D269FDEE}" destId="{B71C4BAC-BADB-49C9-BD63-EF60F29E6859}" srcOrd="0" destOrd="0" presId="urn:microsoft.com/office/officeart/2005/8/layout/matrix3"/>
    <dgm:cxn modelId="{9F942D82-9692-4301-AD5E-A3722EA0387E}" srcId="{D6E93F98-A330-4E7A-8B3A-8935083E1D58}" destId="{A2E67913-5BBD-45ED-BEF4-B6C841AEC879}" srcOrd="3" destOrd="0" parTransId="{0B72059F-60C7-4D63-9303-7FDC63A7DC13}" sibTransId="{8D074BED-C6B7-4E3B-B0B7-42CE91B35CD4}"/>
    <dgm:cxn modelId="{3215AE8A-C62C-4402-AC65-9D18E7AA4B33}" srcId="{D6E93F98-A330-4E7A-8B3A-8935083E1D58}" destId="{5EC39A88-7675-4038-82D0-4A11C38AB9AF}" srcOrd="1" destOrd="0" parTransId="{2D3588E4-AAD7-4A83-9C63-B6A86DA22707}" sibTransId="{FE377788-0284-4CB4-8AF4-A77CF66F8713}"/>
    <dgm:cxn modelId="{5FEC63DC-64B2-4DE4-9031-A709A7571B06}" type="presOf" srcId="{60FC3462-BFDA-463D-9FDE-819EDE17412D}" destId="{01852E00-8244-4296-8F99-9407B57A8567}" srcOrd="0" destOrd="0" presId="urn:microsoft.com/office/officeart/2005/8/layout/matrix3"/>
    <dgm:cxn modelId="{53D862E9-AC74-436F-B0D6-BA7DC6B1A662}" srcId="{D6E93F98-A330-4E7A-8B3A-8935083E1D58}" destId="{651297DB-610A-4DD4-A5D2-86E3D269FDEE}" srcOrd="0" destOrd="0" parTransId="{7FF643C2-94A3-4BCB-BB8C-25CF2B1ABA80}" sibTransId="{CE9E0635-9B48-4475-8271-5C830CD021E3}"/>
    <dgm:cxn modelId="{1704CAF2-8937-4255-96D9-F92D912EABF3}" srcId="{D6E93F98-A330-4E7A-8B3A-8935083E1D58}" destId="{CD96B185-634F-4F4B-843C-7147C04F391D}" srcOrd="4" destOrd="0" parTransId="{018729F9-9E89-4976-8E69-6F1C0BA8865A}" sibTransId="{6A24B01D-85BE-4018-A563-E85EB39FA6F2}"/>
    <dgm:cxn modelId="{11197BFC-5AF3-4553-8041-34A6BEA9E086}" type="presOf" srcId="{A2E67913-5BBD-45ED-BEF4-B6C841AEC879}" destId="{6CA689C6-C76E-4A42-9E02-F6AF44BA563E}" srcOrd="0" destOrd="0" presId="urn:microsoft.com/office/officeart/2005/8/layout/matrix3"/>
    <dgm:cxn modelId="{644DCBF7-AE7C-4543-AF7C-B5C28F08824B}" type="presParOf" srcId="{0CF4AB1C-5616-4595-ABB6-3D78B62238D4}" destId="{C72DA22E-57AA-4DD9-894B-9D22C70F63E0}" srcOrd="0" destOrd="0" presId="urn:microsoft.com/office/officeart/2005/8/layout/matrix3"/>
    <dgm:cxn modelId="{7FCE94F0-7AC5-42A4-BB70-6BB2981AD3D4}" type="presParOf" srcId="{0CF4AB1C-5616-4595-ABB6-3D78B62238D4}" destId="{B71C4BAC-BADB-49C9-BD63-EF60F29E6859}" srcOrd="1" destOrd="0" presId="urn:microsoft.com/office/officeart/2005/8/layout/matrix3"/>
    <dgm:cxn modelId="{57B6223C-E7A5-431D-8656-F22D3B0B650D}" type="presParOf" srcId="{0CF4AB1C-5616-4595-ABB6-3D78B62238D4}" destId="{05C04FA3-A90B-4443-8BF8-5FEE13B73962}" srcOrd="2" destOrd="0" presId="urn:microsoft.com/office/officeart/2005/8/layout/matrix3"/>
    <dgm:cxn modelId="{CEEE36F1-D5A1-4109-822E-CB2C91CB3B23}" type="presParOf" srcId="{0CF4AB1C-5616-4595-ABB6-3D78B62238D4}" destId="{01852E00-8244-4296-8F99-9407B57A8567}" srcOrd="3" destOrd="0" presId="urn:microsoft.com/office/officeart/2005/8/layout/matrix3"/>
    <dgm:cxn modelId="{6959C5DB-FB48-4B03-8C60-2B7B013886D5}" type="presParOf" srcId="{0CF4AB1C-5616-4595-ABB6-3D78B62238D4}" destId="{6CA689C6-C76E-4A42-9E02-F6AF44BA563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A77D6C-AFD4-48B4-A6B4-3B8A859973E7}"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GB"/>
        </a:p>
      </dgm:t>
    </dgm:pt>
    <dgm:pt modelId="{0F19C320-F262-41BC-B63E-F4EDF9E88FF5}">
      <dgm:prSet/>
      <dgm:spPr/>
      <dgm:t>
        <a:bodyPr/>
        <a:lstStyle/>
        <a:p>
          <a:endParaRPr lang="en-GB" sz="600"/>
        </a:p>
      </dgm:t>
    </dgm:pt>
    <dgm:pt modelId="{4A2E565C-9594-4F8E-941B-285BE359B02C}" type="parTrans" cxnId="{D2AB5FD7-5756-41DA-AE7F-D50B918249D5}">
      <dgm:prSet/>
      <dgm:spPr/>
      <dgm:t>
        <a:bodyPr/>
        <a:lstStyle/>
        <a:p>
          <a:endParaRPr lang="en-GB"/>
        </a:p>
      </dgm:t>
    </dgm:pt>
    <dgm:pt modelId="{7C85E2CC-48D7-42E5-9B78-9780074BD7C2}" type="sibTrans" cxnId="{D2AB5FD7-5756-41DA-AE7F-D50B918249D5}">
      <dgm:prSet/>
      <dgm:spPr/>
      <dgm:t>
        <a:bodyPr/>
        <a:lstStyle/>
        <a:p>
          <a:endParaRPr lang="en-GB"/>
        </a:p>
      </dgm:t>
    </dgm:pt>
    <dgm:pt modelId="{D46CE87C-D0D3-4032-B8B9-165F6ADE55F3}">
      <dgm:prSet custT="1"/>
      <dgm:spPr/>
      <dgm:t>
        <a:bodyPr/>
        <a:lstStyle/>
        <a:p>
          <a:r>
            <a:rPr lang="en-US" sz="1200" b="0" i="0" dirty="0">
              <a:solidFill>
                <a:srgbClr val="3728A8"/>
              </a:solidFill>
              <a:latin typeface="Avenir Next LT Pro Demi" panose="020B0704020202020204" pitchFamily="34" charset="0"/>
              <a:cs typeface="Arial" panose="020B0604020202020204" pitchFamily="34" charset="0"/>
            </a:rPr>
            <a:t>10 management side</a:t>
          </a:r>
          <a:endParaRPr lang="en-GB" sz="1200" b="0" dirty="0">
            <a:solidFill>
              <a:srgbClr val="3728A8"/>
            </a:solidFill>
            <a:latin typeface="Avenir Next LT Pro Demi" panose="020B0704020202020204" pitchFamily="34" charset="0"/>
            <a:cs typeface="Arial" panose="020B0604020202020204" pitchFamily="34" charset="0"/>
          </a:endParaRPr>
        </a:p>
      </dgm:t>
    </dgm:pt>
    <dgm:pt modelId="{8CE0D41D-C620-4D46-9E34-A0D2612B9589}" type="parTrans" cxnId="{52D3F40B-CAE5-4C5D-948D-37E1FA9E018A}">
      <dgm:prSet/>
      <dgm:spPr/>
      <dgm:t>
        <a:bodyPr/>
        <a:lstStyle/>
        <a:p>
          <a:endParaRPr lang="en-GB"/>
        </a:p>
      </dgm:t>
    </dgm:pt>
    <dgm:pt modelId="{2BBC8630-D9D6-450C-AA46-BD307ADA34F4}" type="sibTrans" cxnId="{52D3F40B-CAE5-4C5D-948D-37E1FA9E018A}">
      <dgm:prSet/>
      <dgm:spPr/>
      <dgm:t>
        <a:bodyPr/>
        <a:lstStyle/>
        <a:p>
          <a:endParaRPr lang="en-GB"/>
        </a:p>
      </dgm:t>
    </dgm:pt>
    <dgm:pt modelId="{C20F17BE-79CE-48B8-AE3A-AA7E42A81EC4}">
      <dgm:prSet custT="1"/>
      <dgm:spPr/>
      <dgm:t>
        <a:bodyPr/>
        <a:lstStyle/>
        <a:p>
          <a:r>
            <a:rPr lang="en-US" sz="1200" b="0" i="0" dirty="0">
              <a:solidFill>
                <a:srgbClr val="3728A8"/>
              </a:solidFill>
              <a:latin typeface="Avenir Next LT Pro Demi" panose="020B0704020202020204" pitchFamily="34" charset="0"/>
              <a:cs typeface="Arial" panose="020B0604020202020204" pitchFamily="34" charset="0"/>
            </a:rPr>
            <a:t>12 staff side (EIS 7, Unison 3, Unite 1, GMB 1))</a:t>
          </a:r>
          <a:endParaRPr lang="en-GB" sz="1200" b="0" dirty="0">
            <a:solidFill>
              <a:srgbClr val="3728A8"/>
            </a:solidFill>
            <a:latin typeface="Avenir Next LT Pro Demi" panose="020B0704020202020204" pitchFamily="34" charset="0"/>
            <a:cs typeface="Arial" panose="020B0604020202020204" pitchFamily="34" charset="0"/>
          </a:endParaRPr>
        </a:p>
      </dgm:t>
    </dgm:pt>
    <dgm:pt modelId="{9EC775A4-FEB4-45D7-A2E0-FE50B4729E4A}" type="parTrans" cxnId="{4DE14E3F-9B14-40C3-B4B4-538F8AB36063}">
      <dgm:prSet/>
      <dgm:spPr/>
      <dgm:t>
        <a:bodyPr/>
        <a:lstStyle/>
        <a:p>
          <a:endParaRPr lang="en-GB"/>
        </a:p>
      </dgm:t>
    </dgm:pt>
    <dgm:pt modelId="{911A304C-60D1-43F6-9485-B9FC8B95C612}" type="sibTrans" cxnId="{4DE14E3F-9B14-40C3-B4B4-538F8AB36063}">
      <dgm:prSet/>
      <dgm:spPr/>
      <dgm:t>
        <a:bodyPr/>
        <a:lstStyle/>
        <a:p>
          <a:endParaRPr lang="en-GB"/>
        </a:p>
      </dgm:t>
    </dgm:pt>
    <dgm:pt modelId="{B7E150E4-6891-4FC2-BD79-B15EDC0B904B}">
      <dgm:prSet custT="1"/>
      <dgm:spPr/>
      <dgm:t>
        <a:bodyPr/>
        <a:lstStyle/>
        <a:p>
          <a:r>
            <a:rPr lang="en-US" sz="1200" b="0" i="0" dirty="0">
              <a:solidFill>
                <a:srgbClr val="3728A8"/>
              </a:solidFill>
              <a:latin typeface="Avenir Next LT Pro Demi" panose="020B0704020202020204" pitchFamily="34" charset="0"/>
              <a:cs typeface="Arial" panose="020B0604020202020204" pitchFamily="34" charset="0"/>
            </a:rPr>
            <a:t>Employment terms common to both Academic and Support staff are discussed with side tables that will address unique occupational specific terms for each bargaining group</a:t>
          </a:r>
          <a:br>
            <a:rPr lang="en-US" sz="1200" b="0" i="0" dirty="0">
              <a:solidFill>
                <a:srgbClr val="9B6BF2"/>
              </a:solidFill>
              <a:latin typeface="Arial" panose="020B0604020202020204" pitchFamily="34" charset="0"/>
              <a:cs typeface="Arial" panose="020B0604020202020204" pitchFamily="34" charset="0"/>
            </a:rPr>
          </a:br>
          <a:endParaRPr lang="en-GB" sz="1200" b="0" dirty="0">
            <a:solidFill>
              <a:srgbClr val="9B6BF2"/>
            </a:solidFill>
            <a:latin typeface="Arial" panose="020B0604020202020204" pitchFamily="34" charset="0"/>
            <a:cs typeface="Arial" panose="020B0604020202020204" pitchFamily="34" charset="0"/>
          </a:endParaRPr>
        </a:p>
      </dgm:t>
    </dgm:pt>
    <dgm:pt modelId="{16B48568-3E1C-4AF0-B312-015B482F06E5}" type="parTrans" cxnId="{53734D3F-5BC8-4319-B4D6-12E00E65D41A}">
      <dgm:prSet/>
      <dgm:spPr/>
      <dgm:t>
        <a:bodyPr/>
        <a:lstStyle/>
        <a:p>
          <a:endParaRPr lang="en-GB"/>
        </a:p>
      </dgm:t>
    </dgm:pt>
    <dgm:pt modelId="{E23E29F8-8906-4EC1-8331-0288ADDCD98B}" type="sibTrans" cxnId="{53734D3F-5BC8-4319-B4D6-12E00E65D41A}">
      <dgm:prSet/>
      <dgm:spPr/>
      <dgm:t>
        <a:bodyPr/>
        <a:lstStyle/>
        <a:p>
          <a:endParaRPr lang="en-GB"/>
        </a:p>
      </dgm:t>
    </dgm:pt>
    <dgm:pt modelId="{7E39B1D7-F516-4898-B8E0-0D762CEE13B5}">
      <dgm:prSet custT="1"/>
      <dgm:spPr/>
      <dgm:t>
        <a:bodyPr/>
        <a:lstStyle/>
        <a:p>
          <a:br>
            <a:rPr lang="en-US" sz="1200" b="0" i="0">
              <a:solidFill>
                <a:srgbClr val="7E2812"/>
              </a:solidFill>
            </a:rPr>
          </a:br>
          <a:r>
            <a:rPr lang="en-US" sz="1200" b="0" i="0">
              <a:solidFill>
                <a:srgbClr val="7E2812"/>
              </a:solidFill>
              <a:latin typeface="Avenir Next LT Pro Demi" panose="020B0704020202020204" pitchFamily="34" charset="0"/>
            </a:rPr>
            <a:t>C</a:t>
          </a:r>
          <a:r>
            <a:rPr lang="en-US" sz="1200" b="0" i="0">
              <a:solidFill>
                <a:srgbClr val="7E2812"/>
              </a:solidFill>
              <a:latin typeface="Avenir Next LT Pro Demi" panose="020B0704020202020204" pitchFamily="34" charset="0"/>
              <a:cs typeface="Arial" panose="020B0604020202020204" pitchFamily="34" charset="0"/>
            </a:rPr>
            <a:t>ertain employment policy and principles are developed at national level. </a:t>
          </a:r>
          <a:endParaRPr lang="en-GB" sz="1200">
            <a:solidFill>
              <a:srgbClr val="7E2812"/>
            </a:solidFill>
            <a:latin typeface="Avenir Next LT Pro Demi" panose="020B0704020202020204" pitchFamily="34" charset="0"/>
            <a:cs typeface="Arial" panose="020B0604020202020204" pitchFamily="34" charset="0"/>
          </a:endParaRPr>
        </a:p>
      </dgm:t>
    </dgm:pt>
    <dgm:pt modelId="{256247EB-516E-4C9E-95F1-E490DFEC1BC4}" type="parTrans" cxnId="{FE82DA27-B523-499B-B69F-D3650EDC99DE}">
      <dgm:prSet/>
      <dgm:spPr/>
      <dgm:t>
        <a:bodyPr/>
        <a:lstStyle/>
        <a:p>
          <a:endParaRPr lang="en-GB"/>
        </a:p>
      </dgm:t>
    </dgm:pt>
    <dgm:pt modelId="{2D1D9C03-DEC7-417C-ABCF-07ECE354BEEC}" type="sibTrans" cxnId="{FE82DA27-B523-499B-B69F-D3650EDC99DE}">
      <dgm:prSet/>
      <dgm:spPr/>
      <dgm:t>
        <a:bodyPr/>
        <a:lstStyle/>
        <a:p>
          <a:endParaRPr lang="en-GB"/>
        </a:p>
      </dgm:t>
    </dgm:pt>
    <dgm:pt modelId="{B73FC597-4089-46FC-A984-7A40EE9022F0}">
      <dgm:prSet/>
      <dgm:spPr/>
      <dgm:t>
        <a:bodyPr/>
        <a:lstStyle/>
        <a:p>
          <a:endParaRPr lang="en-GB"/>
        </a:p>
      </dgm:t>
    </dgm:pt>
    <dgm:pt modelId="{87BEF236-EC78-4318-9812-16CEF612ED55}" type="parTrans" cxnId="{B2ECBF1C-906F-404C-8314-20F41E41E04E}">
      <dgm:prSet/>
      <dgm:spPr/>
      <dgm:t>
        <a:bodyPr/>
        <a:lstStyle/>
        <a:p>
          <a:endParaRPr lang="en-GB"/>
        </a:p>
      </dgm:t>
    </dgm:pt>
    <dgm:pt modelId="{DF1FEB28-C678-418B-8F48-D4D21FD8DE23}" type="sibTrans" cxnId="{B2ECBF1C-906F-404C-8314-20F41E41E04E}">
      <dgm:prSet/>
      <dgm:spPr/>
      <dgm:t>
        <a:bodyPr/>
        <a:lstStyle/>
        <a:p>
          <a:endParaRPr lang="en-GB"/>
        </a:p>
      </dgm:t>
    </dgm:pt>
    <dgm:pt modelId="{0B157A77-41B8-499F-909D-26B8424B3441}" type="pres">
      <dgm:prSet presAssocID="{02A77D6C-AFD4-48B4-A6B4-3B8A859973E7}" presName="composite" presStyleCnt="0">
        <dgm:presLayoutVars>
          <dgm:chMax val="5"/>
          <dgm:dir/>
          <dgm:resizeHandles val="exact"/>
        </dgm:presLayoutVars>
      </dgm:prSet>
      <dgm:spPr/>
    </dgm:pt>
    <dgm:pt modelId="{DD5430CC-4F1A-4CB3-952C-7DF6CBF40240}" type="pres">
      <dgm:prSet presAssocID="{0F19C320-F262-41BC-B63E-F4EDF9E88FF5}" presName="circle1" presStyleLbl="lnNode1" presStyleIdx="0" presStyleCnt="4" custScaleY="46346"/>
      <dgm:spPr>
        <a:solidFill>
          <a:srgbClr val="7E2812"/>
        </a:solidFill>
      </dgm:spPr>
    </dgm:pt>
    <dgm:pt modelId="{496BBE45-222A-4EC0-B334-E6B548D229F9}" type="pres">
      <dgm:prSet presAssocID="{0F19C320-F262-41BC-B63E-F4EDF9E88FF5}" presName="text1" presStyleLbl="revTx" presStyleIdx="0" presStyleCnt="4">
        <dgm:presLayoutVars>
          <dgm:bulletEnabled val="1"/>
        </dgm:presLayoutVars>
      </dgm:prSet>
      <dgm:spPr/>
    </dgm:pt>
    <dgm:pt modelId="{AABC05DB-DAA0-4FD9-8B64-678AC98BE64A}" type="pres">
      <dgm:prSet presAssocID="{0F19C320-F262-41BC-B63E-F4EDF9E88FF5}" presName="line1" presStyleLbl="callout" presStyleIdx="0" presStyleCnt="8"/>
      <dgm:spPr/>
    </dgm:pt>
    <dgm:pt modelId="{DCFE8775-813F-4320-A897-23886C25B6E5}" type="pres">
      <dgm:prSet presAssocID="{0F19C320-F262-41BC-B63E-F4EDF9E88FF5}" presName="d1" presStyleLbl="callout" presStyleIdx="1" presStyleCnt="8"/>
      <dgm:spPr/>
    </dgm:pt>
    <dgm:pt modelId="{CA8CBE1E-8B7B-4913-B980-228E258B8502}" type="pres">
      <dgm:prSet presAssocID="{B7E150E4-6891-4FC2-BD79-B15EDC0B904B}" presName="circle2" presStyleLbl="lnNode1" presStyleIdx="1" presStyleCnt="4" custScaleY="46346"/>
      <dgm:spPr>
        <a:solidFill>
          <a:srgbClr val="7E2812"/>
        </a:solidFill>
      </dgm:spPr>
    </dgm:pt>
    <dgm:pt modelId="{89BE8E76-CE88-48D5-AAB1-C674CB300C27}" type="pres">
      <dgm:prSet presAssocID="{B7E150E4-6891-4FC2-BD79-B15EDC0B904B}" presName="text2" presStyleLbl="revTx" presStyleIdx="1" presStyleCnt="4" custScaleX="135726" custScaleY="88985" custLinFactY="7014" custLinFactNeighborX="24862" custLinFactNeighborY="100000">
        <dgm:presLayoutVars>
          <dgm:bulletEnabled val="1"/>
        </dgm:presLayoutVars>
      </dgm:prSet>
      <dgm:spPr/>
    </dgm:pt>
    <dgm:pt modelId="{0B8A2E3D-C2C6-4797-9891-30A9D88C783E}" type="pres">
      <dgm:prSet presAssocID="{B7E150E4-6891-4FC2-BD79-B15EDC0B904B}" presName="line2" presStyleLbl="callout" presStyleIdx="2" presStyleCnt="8"/>
      <dgm:spPr/>
    </dgm:pt>
    <dgm:pt modelId="{D565D268-192F-4617-A161-CDFA3F170E69}" type="pres">
      <dgm:prSet presAssocID="{B7E150E4-6891-4FC2-BD79-B15EDC0B904B}" presName="d2" presStyleLbl="callout" presStyleIdx="3" presStyleCnt="8"/>
      <dgm:spPr/>
    </dgm:pt>
    <dgm:pt modelId="{CA174D08-5404-43EB-A5FF-14DCCB9DC64B}" type="pres">
      <dgm:prSet presAssocID="{7E39B1D7-F516-4898-B8E0-0D762CEE13B5}" presName="circle3" presStyleLbl="lnNode1" presStyleIdx="2" presStyleCnt="4" custScaleY="46346"/>
      <dgm:spPr>
        <a:solidFill>
          <a:srgbClr val="7E2812"/>
        </a:solidFill>
      </dgm:spPr>
    </dgm:pt>
    <dgm:pt modelId="{E2F0FA0F-728A-4DAD-81E1-66C61F20DABE}" type="pres">
      <dgm:prSet presAssocID="{7E39B1D7-F516-4898-B8E0-0D762CEE13B5}" presName="text3" presStyleLbl="revTx" presStyleIdx="2" presStyleCnt="4" custLinFactY="11929" custLinFactNeighborX="-771" custLinFactNeighborY="100000">
        <dgm:presLayoutVars>
          <dgm:bulletEnabled val="1"/>
        </dgm:presLayoutVars>
      </dgm:prSet>
      <dgm:spPr/>
    </dgm:pt>
    <dgm:pt modelId="{0D2F7637-A5FF-46D4-93D1-20C60FBFF8E8}" type="pres">
      <dgm:prSet presAssocID="{7E39B1D7-F516-4898-B8E0-0D762CEE13B5}" presName="line3" presStyleLbl="callout" presStyleIdx="4" presStyleCnt="8"/>
      <dgm:spPr/>
    </dgm:pt>
    <dgm:pt modelId="{5E1793CB-9CBE-4704-A31D-4A4D40FD2441}" type="pres">
      <dgm:prSet presAssocID="{7E39B1D7-F516-4898-B8E0-0D762CEE13B5}" presName="d3" presStyleLbl="callout" presStyleIdx="5" presStyleCnt="8"/>
      <dgm:spPr/>
    </dgm:pt>
    <dgm:pt modelId="{D25DABE3-10A4-48FC-8CE6-B81D9DB5CE1D}" type="pres">
      <dgm:prSet presAssocID="{B73FC597-4089-46FC-A984-7A40EE9022F0}" presName="circle4" presStyleLbl="lnNode1" presStyleIdx="3" presStyleCnt="4" custScaleY="46346" custLinFactNeighborX="1709" custLinFactNeighborY="27"/>
      <dgm:spPr>
        <a:solidFill>
          <a:srgbClr val="7E2812"/>
        </a:solidFill>
      </dgm:spPr>
    </dgm:pt>
    <dgm:pt modelId="{C8615E25-41C3-4CAA-84ED-7E71B2B7ED73}" type="pres">
      <dgm:prSet presAssocID="{B73FC597-4089-46FC-A984-7A40EE9022F0}" presName="text4" presStyleLbl="revTx" presStyleIdx="3" presStyleCnt="4">
        <dgm:presLayoutVars>
          <dgm:bulletEnabled val="1"/>
        </dgm:presLayoutVars>
      </dgm:prSet>
      <dgm:spPr/>
    </dgm:pt>
    <dgm:pt modelId="{5E4DC57F-66C5-42A7-9A3E-ADA31A1FD9F6}" type="pres">
      <dgm:prSet presAssocID="{B73FC597-4089-46FC-A984-7A40EE9022F0}" presName="line4" presStyleLbl="callout" presStyleIdx="6" presStyleCnt="8"/>
      <dgm:spPr/>
    </dgm:pt>
    <dgm:pt modelId="{B07616EB-D5D3-46FC-890E-EB0A83069DA3}" type="pres">
      <dgm:prSet presAssocID="{B73FC597-4089-46FC-A984-7A40EE9022F0}" presName="d4" presStyleLbl="callout" presStyleIdx="7" presStyleCnt="8"/>
      <dgm:spPr/>
    </dgm:pt>
  </dgm:ptLst>
  <dgm:cxnLst>
    <dgm:cxn modelId="{52D3F40B-CAE5-4C5D-948D-37E1FA9E018A}" srcId="{0F19C320-F262-41BC-B63E-F4EDF9E88FF5}" destId="{D46CE87C-D0D3-4032-B8B9-165F6ADE55F3}" srcOrd="0" destOrd="0" parTransId="{8CE0D41D-C620-4D46-9E34-A0D2612B9589}" sibTransId="{2BBC8630-D9D6-450C-AA46-BD307ADA34F4}"/>
    <dgm:cxn modelId="{B2ECBF1C-906F-404C-8314-20F41E41E04E}" srcId="{02A77D6C-AFD4-48B4-A6B4-3B8A859973E7}" destId="{B73FC597-4089-46FC-A984-7A40EE9022F0}" srcOrd="3" destOrd="0" parTransId="{87BEF236-EC78-4318-9812-16CEF612ED55}" sibTransId="{DF1FEB28-C678-418B-8F48-D4D21FD8DE23}"/>
    <dgm:cxn modelId="{FE82DA27-B523-499B-B69F-D3650EDC99DE}" srcId="{02A77D6C-AFD4-48B4-A6B4-3B8A859973E7}" destId="{7E39B1D7-F516-4898-B8E0-0D762CEE13B5}" srcOrd="2" destOrd="0" parTransId="{256247EB-516E-4C9E-95F1-E490DFEC1BC4}" sibTransId="{2D1D9C03-DEC7-417C-ABCF-07ECE354BEEC}"/>
    <dgm:cxn modelId="{53734D3F-5BC8-4319-B4D6-12E00E65D41A}" srcId="{02A77D6C-AFD4-48B4-A6B4-3B8A859973E7}" destId="{B7E150E4-6891-4FC2-BD79-B15EDC0B904B}" srcOrd="1" destOrd="0" parTransId="{16B48568-3E1C-4AF0-B312-015B482F06E5}" sibTransId="{E23E29F8-8906-4EC1-8331-0288ADDCD98B}"/>
    <dgm:cxn modelId="{4DE14E3F-9B14-40C3-B4B4-538F8AB36063}" srcId="{0F19C320-F262-41BC-B63E-F4EDF9E88FF5}" destId="{C20F17BE-79CE-48B8-AE3A-AA7E42A81EC4}" srcOrd="1" destOrd="0" parTransId="{9EC775A4-FEB4-45D7-A2E0-FE50B4729E4A}" sibTransId="{911A304C-60D1-43F6-9485-B9FC8B95C612}"/>
    <dgm:cxn modelId="{22CF3F64-77ED-4DE1-9662-89F5516B750C}" type="presOf" srcId="{02A77D6C-AFD4-48B4-A6B4-3B8A859973E7}" destId="{0B157A77-41B8-499F-909D-26B8424B3441}" srcOrd="0" destOrd="0" presId="urn:microsoft.com/office/officeart/2005/8/layout/target1"/>
    <dgm:cxn modelId="{AA2E1455-2549-47E0-988D-250DD247D342}" type="presOf" srcId="{7E39B1D7-F516-4898-B8E0-0D762CEE13B5}" destId="{E2F0FA0F-728A-4DAD-81E1-66C61F20DABE}" srcOrd="0" destOrd="0" presId="urn:microsoft.com/office/officeart/2005/8/layout/target1"/>
    <dgm:cxn modelId="{3ED45C75-EAF3-4A6F-95FC-CA7DBBF9F8E1}" type="presOf" srcId="{B7E150E4-6891-4FC2-BD79-B15EDC0B904B}" destId="{89BE8E76-CE88-48D5-AAB1-C674CB300C27}" srcOrd="0" destOrd="0" presId="urn:microsoft.com/office/officeart/2005/8/layout/target1"/>
    <dgm:cxn modelId="{46B0487D-DF32-42B6-A079-B826C9591308}" type="presOf" srcId="{D46CE87C-D0D3-4032-B8B9-165F6ADE55F3}" destId="{496BBE45-222A-4EC0-B334-E6B548D229F9}" srcOrd="0" destOrd="1" presId="urn:microsoft.com/office/officeart/2005/8/layout/target1"/>
    <dgm:cxn modelId="{B9C836AA-59AD-41C6-ADC1-2C79427F98AF}" type="presOf" srcId="{C20F17BE-79CE-48B8-AE3A-AA7E42A81EC4}" destId="{496BBE45-222A-4EC0-B334-E6B548D229F9}" srcOrd="0" destOrd="2" presId="urn:microsoft.com/office/officeart/2005/8/layout/target1"/>
    <dgm:cxn modelId="{73E47BB8-904E-41BD-BD30-29282E57D07F}" type="presOf" srcId="{0F19C320-F262-41BC-B63E-F4EDF9E88FF5}" destId="{496BBE45-222A-4EC0-B334-E6B548D229F9}" srcOrd="0" destOrd="0" presId="urn:microsoft.com/office/officeart/2005/8/layout/target1"/>
    <dgm:cxn modelId="{D2AB5FD7-5756-41DA-AE7F-D50B918249D5}" srcId="{02A77D6C-AFD4-48B4-A6B4-3B8A859973E7}" destId="{0F19C320-F262-41BC-B63E-F4EDF9E88FF5}" srcOrd="0" destOrd="0" parTransId="{4A2E565C-9594-4F8E-941B-285BE359B02C}" sibTransId="{7C85E2CC-48D7-42E5-9B78-9780074BD7C2}"/>
    <dgm:cxn modelId="{83E77CE2-4A2C-4C2D-BC88-F09858F1A7CF}" type="presOf" srcId="{B73FC597-4089-46FC-A984-7A40EE9022F0}" destId="{C8615E25-41C3-4CAA-84ED-7E71B2B7ED73}" srcOrd="0" destOrd="0" presId="urn:microsoft.com/office/officeart/2005/8/layout/target1"/>
    <dgm:cxn modelId="{93033C5E-D1F4-45F3-9EDA-31F0C2050209}" type="presParOf" srcId="{0B157A77-41B8-499F-909D-26B8424B3441}" destId="{DD5430CC-4F1A-4CB3-952C-7DF6CBF40240}" srcOrd="0" destOrd="0" presId="urn:microsoft.com/office/officeart/2005/8/layout/target1"/>
    <dgm:cxn modelId="{7088DAD6-B6AC-4D22-97FD-3CF54B3B5FA2}" type="presParOf" srcId="{0B157A77-41B8-499F-909D-26B8424B3441}" destId="{496BBE45-222A-4EC0-B334-E6B548D229F9}" srcOrd="1" destOrd="0" presId="urn:microsoft.com/office/officeart/2005/8/layout/target1"/>
    <dgm:cxn modelId="{DC93D7D3-407D-4736-AC52-B372C7747927}" type="presParOf" srcId="{0B157A77-41B8-499F-909D-26B8424B3441}" destId="{AABC05DB-DAA0-4FD9-8B64-678AC98BE64A}" srcOrd="2" destOrd="0" presId="urn:microsoft.com/office/officeart/2005/8/layout/target1"/>
    <dgm:cxn modelId="{40F06902-A72F-42A0-BC2D-BC44B5581BEB}" type="presParOf" srcId="{0B157A77-41B8-499F-909D-26B8424B3441}" destId="{DCFE8775-813F-4320-A897-23886C25B6E5}" srcOrd="3" destOrd="0" presId="urn:microsoft.com/office/officeart/2005/8/layout/target1"/>
    <dgm:cxn modelId="{0E3383EC-CAD5-4AAC-B318-6E1796955EA2}" type="presParOf" srcId="{0B157A77-41B8-499F-909D-26B8424B3441}" destId="{CA8CBE1E-8B7B-4913-B980-228E258B8502}" srcOrd="4" destOrd="0" presId="urn:microsoft.com/office/officeart/2005/8/layout/target1"/>
    <dgm:cxn modelId="{F62EFA55-09B4-4BB6-9807-1D27008F2CF8}" type="presParOf" srcId="{0B157A77-41B8-499F-909D-26B8424B3441}" destId="{89BE8E76-CE88-48D5-AAB1-C674CB300C27}" srcOrd="5" destOrd="0" presId="urn:microsoft.com/office/officeart/2005/8/layout/target1"/>
    <dgm:cxn modelId="{BB3E9F05-2A79-45A2-9D88-E87D46C2E021}" type="presParOf" srcId="{0B157A77-41B8-499F-909D-26B8424B3441}" destId="{0B8A2E3D-C2C6-4797-9891-30A9D88C783E}" srcOrd="6" destOrd="0" presId="urn:microsoft.com/office/officeart/2005/8/layout/target1"/>
    <dgm:cxn modelId="{D3E8DD18-C3C7-4F0B-84F1-EC288759D25C}" type="presParOf" srcId="{0B157A77-41B8-499F-909D-26B8424B3441}" destId="{D565D268-192F-4617-A161-CDFA3F170E69}" srcOrd="7" destOrd="0" presId="urn:microsoft.com/office/officeart/2005/8/layout/target1"/>
    <dgm:cxn modelId="{13833B3D-7348-4E95-ABCE-A81FE009FEAE}" type="presParOf" srcId="{0B157A77-41B8-499F-909D-26B8424B3441}" destId="{CA174D08-5404-43EB-A5FF-14DCCB9DC64B}" srcOrd="8" destOrd="0" presId="urn:microsoft.com/office/officeart/2005/8/layout/target1"/>
    <dgm:cxn modelId="{B0A5ED44-D3F0-4338-AFB5-A55AC0EA381F}" type="presParOf" srcId="{0B157A77-41B8-499F-909D-26B8424B3441}" destId="{E2F0FA0F-728A-4DAD-81E1-66C61F20DABE}" srcOrd="9" destOrd="0" presId="urn:microsoft.com/office/officeart/2005/8/layout/target1"/>
    <dgm:cxn modelId="{5034A7E6-9405-4EA6-A02F-221A2983DC48}" type="presParOf" srcId="{0B157A77-41B8-499F-909D-26B8424B3441}" destId="{0D2F7637-A5FF-46D4-93D1-20C60FBFF8E8}" srcOrd="10" destOrd="0" presId="urn:microsoft.com/office/officeart/2005/8/layout/target1"/>
    <dgm:cxn modelId="{BCD90B75-E116-4144-8A7B-64358EBE6427}" type="presParOf" srcId="{0B157A77-41B8-499F-909D-26B8424B3441}" destId="{5E1793CB-9CBE-4704-A31D-4A4D40FD2441}" srcOrd="11" destOrd="0" presId="urn:microsoft.com/office/officeart/2005/8/layout/target1"/>
    <dgm:cxn modelId="{5A4129D8-B1BE-49FE-9C00-8F7F2AA4A9B3}" type="presParOf" srcId="{0B157A77-41B8-499F-909D-26B8424B3441}" destId="{D25DABE3-10A4-48FC-8CE6-B81D9DB5CE1D}" srcOrd="12" destOrd="0" presId="urn:microsoft.com/office/officeart/2005/8/layout/target1"/>
    <dgm:cxn modelId="{3F61E41A-87A7-44E1-BC84-2078D003CD49}" type="presParOf" srcId="{0B157A77-41B8-499F-909D-26B8424B3441}" destId="{C8615E25-41C3-4CAA-84ED-7E71B2B7ED73}" srcOrd="13" destOrd="0" presId="urn:microsoft.com/office/officeart/2005/8/layout/target1"/>
    <dgm:cxn modelId="{A262E74B-B0D0-4C4F-800E-C29FB30F1925}" type="presParOf" srcId="{0B157A77-41B8-499F-909D-26B8424B3441}" destId="{5E4DC57F-66C5-42A7-9A3E-ADA31A1FD9F6}" srcOrd="14" destOrd="0" presId="urn:microsoft.com/office/officeart/2005/8/layout/target1"/>
    <dgm:cxn modelId="{D1FCE3E8-51D7-4811-ADD5-C6036E839CA7}" type="presParOf" srcId="{0B157A77-41B8-499F-909D-26B8424B3441}" destId="{B07616EB-D5D3-46FC-890E-EB0A83069DA3}"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622C30-A42A-4F27-8436-C17BCAC99C59}" type="doc">
      <dgm:prSet loTypeId="urn:microsoft.com/office/officeart/2005/8/layout/vList2" loCatId="list" qsTypeId="urn:microsoft.com/office/officeart/2005/8/quickstyle/simple3" qsCatId="simple" csTypeId="urn:microsoft.com/office/officeart/2005/8/colors/accent5_4" csCatId="accent5"/>
      <dgm:spPr/>
      <dgm:t>
        <a:bodyPr/>
        <a:lstStyle/>
        <a:p>
          <a:endParaRPr lang="en-GB"/>
        </a:p>
      </dgm:t>
    </dgm:pt>
    <dgm:pt modelId="{AE945EF3-F4A8-475E-A1A6-D40541103C7C}">
      <dgm:prSet/>
      <dgm:spPr/>
      <dgm:t>
        <a:bodyPr/>
        <a:lstStyle/>
        <a:p>
          <a:r>
            <a:rPr lang="en-US" b="1" i="0"/>
            <a:t>Side Tables – One for Lecturing Staff and a separate one for Support staff</a:t>
          </a:r>
          <a:endParaRPr lang="en-GB"/>
        </a:p>
      </dgm:t>
    </dgm:pt>
    <dgm:pt modelId="{0EE32549-C27A-4108-8D65-0C1C2FE0F470}" type="parTrans" cxnId="{9F1046D9-EF18-485D-B12A-FF542ED249E4}">
      <dgm:prSet/>
      <dgm:spPr/>
      <dgm:t>
        <a:bodyPr/>
        <a:lstStyle/>
        <a:p>
          <a:endParaRPr lang="en-GB"/>
        </a:p>
      </dgm:t>
    </dgm:pt>
    <dgm:pt modelId="{8E09E502-C1A4-4425-85FD-7658DD054B78}" type="sibTrans" cxnId="{9F1046D9-EF18-485D-B12A-FF542ED249E4}">
      <dgm:prSet/>
      <dgm:spPr/>
      <dgm:t>
        <a:bodyPr/>
        <a:lstStyle/>
        <a:p>
          <a:endParaRPr lang="en-GB"/>
        </a:p>
      </dgm:t>
    </dgm:pt>
    <dgm:pt modelId="{F3873A83-CA73-4518-AEFD-C4FD7FC61223}">
      <dgm:prSet/>
      <dgm:spPr/>
      <dgm:t>
        <a:bodyPr/>
        <a:lstStyle/>
        <a:p>
          <a:r>
            <a:rPr lang="en-US" b="1" i="0"/>
            <a:t>responsible for:</a:t>
          </a:r>
          <a:endParaRPr lang="en-GB"/>
        </a:p>
      </dgm:t>
    </dgm:pt>
    <dgm:pt modelId="{43F3E7F3-66F0-4B7F-9919-49A1EFF005EE}" type="parTrans" cxnId="{953CA67D-26E8-40B3-8A88-6A37BFC824BB}">
      <dgm:prSet/>
      <dgm:spPr/>
      <dgm:t>
        <a:bodyPr/>
        <a:lstStyle/>
        <a:p>
          <a:endParaRPr lang="en-GB"/>
        </a:p>
      </dgm:t>
    </dgm:pt>
    <dgm:pt modelId="{62E69795-4D57-4583-924A-D0E03A429041}" type="sibTrans" cxnId="{953CA67D-26E8-40B3-8A88-6A37BFC824BB}">
      <dgm:prSet/>
      <dgm:spPr/>
      <dgm:t>
        <a:bodyPr/>
        <a:lstStyle/>
        <a:p>
          <a:endParaRPr lang="en-GB"/>
        </a:p>
      </dgm:t>
    </dgm:pt>
    <dgm:pt modelId="{CED01D09-7A7F-46B7-BB6B-8E1AD020D67E}">
      <dgm:prSet/>
      <dgm:spPr/>
      <dgm:t>
        <a:bodyPr/>
        <a:lstStyle/>
        <a:p>
          <a:r>
            <a:rPr lang="en-US" b="0" i="0"/>
            <a:t>Salaries matters unique to the bargaining group</a:t>
          </a:r>
          <a:endParaRPr lang="en-GB"/>
        </a:p>
      </dgm:t>
    </dgm:pt>
    <dgm:pt modelId="{CE449D70-841F-4CBD-BA17-E21BCF7B1DE2}" type="parTrans" cxnId="{425D2563-FC6A-43D7-845F-436994FB20C6}">
      <dgm:prSet/>
      <dgm:spPr/>
      <dgm:t>
        <a:bodyPr/>
        <a:lstStyle/>
        <a:p>
          <a:endParaRPr lang="en-GB"/>
        </a:p>
      </dgm:t>
    </dgm:pt>
    <dgm:pt modelId="{D21E0299-19FE-42DD-B01D-F8FF4E1CEC59}" type="sibTrans" cxnId="{425D2563-FC6A-43D7-845F-436994FB20C6}">
      <dgm:prSet/>
      <dgm:spPr/>
      <dgm:t>
        <a:bodyPr/>
        <a:lstStyle/>
        <a:p>
          <a:endParaRPr lang="en-GB"/>
        </a:p>
      </dgm:t>
    </dgm:pt>
    <dgm:pt modelId="{A0BCE38D-4019-4DB4-921B-CE67CED05B91}">
      <dgm:prSet/>
      <dgm:spPr/>
      <dgm:t>
        <a:bodyPr/>
        <a:lstStyle/>
        <a:p>
          <a:r>
            <a:rPr lang="en-US" b="0" i="0"/>
            <a:t>Conditions of service unique to the bargaining group</a:t>
          </a:r>
          <a:endParaRPr lang="en-GB"/>
        </a:p>
      </dgm:t>
    </dgm:pt>
    <dgm:pt modelId="{74E4AD98-CDF1-41DA-9536-13DAA936FA7B}" type="parTrans" cxnId="{0CF0C77D-70FD-4410-A10A-98FBC16C868D}">
      <dgm:prSet/>
      <dgm:spPr/>
      <dgm:t>
        <a:bodyPr/>
        <a:lstStyle/>
        <a:p>
          <a:endParaRPr lang="en-GB"/>
        </a:p>
      </dgm:t>
    </dgm:pt>
    <dgm:pt modelId="{B3D0245E-8DE5-45ED-9AB3-10CCC1796143}" type="sibTrans" cxnId="{0CF0C77D-70FD-4410-A10A-98FBC16C868D}">
      <dgm:prSet/>
      <dgm:spPr/>
      <dgm:t>
        <a:bodyPr/>
        <a:lstStyle/>
        <a:p>
          <a:endParaRPr lang="en-GB"/>
        </a:p>
      </dgm:t>
    </dgm:pt>
    <dgm:pt modelId="{DCBD5513-7E56-45EA-9B3E-7F673AF4DB50}">
      <dgm:prSet/>
      <dgm:spPr/>
      <dgm:t>
        <a:bodyPr/>
        <a:lstStyle/>
        <a:p>
          <a:r>
            <a:rPr lang="en-US" b="0" i="0"/>
            <a:t>Pensions matters unique to the bargaining group</a:t>
          </a:r>
          <a:endParaRPr lang="en-GB"/>
        </a:p>
      </dgm:t>
    </dgm:pt>
    <dgm:pt modelId="{91902393-4C2A-45A0-828C-F2A36BC992C9}" type="parTrans" cxnId="{6ECC9F93-EE93-46E8-BD63-6427C2177368}">
      <dgm:prSet/>
      <dgm:spPr/>
      <dgm:t>
        <a:bodyPr/>
        <a:lstStyle/>
        <a:p>
          <a:endParaRPr lang="en-GB"/>
        </a:p>
      </dgm:t>
    </dgm:pt>
    <dgm:pt modelId="{049A2959-74A7-418A-8797-57621BA431AC}" type="sibTrans" cxnId="{6ECC9F93-EE93-46E8-BD63-6427C2177368}">
      <dgm:prSet/>
      <dgm:spPr/>
      <dgm:t>
        <a:bodyPr/>
        <a:lstStyle/>
        <a:p>
          <a:endParaRPr lang="en-GB"/>
        </a:p>
      </dgm:t>
    </dgm:pt>
    <dgm:pt modelId="{2DA8D9EB-7466-419C-8A2D-393888C61994}">
      <dgm:prSet/>
      <dgm:spPr/>
      <dgm:t>
        <a:bodyPr/>
        <a:lstStyle/>
        <a:p>
          <a:r>
            <a:rPr lang="en-US" b="0" i="0"/>
            <a:t>Matters assigned  by agreement of the central table</a:t>
          </a:r>
          <a:endParaRPr lang="en-GB"/>
        </a:p>
      </dgm:t>
    </dgm:pt>
    <dgm:pt modelId="{DBD481FA-FAFF-48D9-B6E6-2D2DDC41ADB1}" type="parTrans" cxnId="{ED9076DA-21B0-4961-9920-F96B07490DD3}">
      <dgm:prSet/>
      <dgm:spPr/>
      <dgm:t>
        <a:bodyPr/>
        <a:lstStyle/>
        <a:p>
          <a:endParaRPr lang="en-GB"/>
        </a:p>
      </dgm:t>
    </dgm:pt>
    <dgm:pt modelId="{79BD5F85-B1C9-4717-876F-2703400A519C}" type="sibTrans" cxnId="{ED9076DA-21B0-4961-9920-F96B07490DD3}">
      <dgm:prSet/>
      <dgm:spPr/>
      <dgm:t>
        <a:bodyPr/>
        <a:lstStyle/>
        <a:p>
          <a:endParaRPr lang="en-GB"/>
        </a:p>
      </dgm:t>
    </dgm:pt>
    <dgm:pt modelId="{1D5CBE58-E411-48C3-99A8-1F100640D0CC}" type="pres">
      <dgm:prSet presAssocID="{A8622C30-A42A-4F27-8436-C17BCAC99C59}" presName="linear" presStyleCnt="0">
        <dgm:presLayoutVars>
          <dgm:animLvl val="lvl"/>
          <dgm:resizeHandles val="exact"/>
        </dgm:presLayoutVars>
      </dgm:prSet>
      <dgm:spPr/>
    </dgm:pt>
    <dgm:pt modelId="{165B316B-94D8-4002-8E39-888958B09BEC}" type="pres">
      <dgm:prSet presAssocID="{AE945EF3-F4A8-475E-A1A6-D40541103C7C}" presName="parentText" presStyleLbl="node1" presStyleIdx="0" presStyleCnt="6">
        <dgm:presLayoutVars>
          <dgm:chMax val="0"/>
          <dgm:bulletEnabled val="1"/>
        </dgm:presLayoutVars>
      </dgm:prSet>
      <dgm:spPr/>
    </dgm:pt>
    <dgm:pt modelId="{07246A84-FB91-437A-B072-6E8521F432D8}" type="pres">
      <dgm:prSet presAssocID="{8E09E502-C1A4-4425-85FD-7658DD054B78}" presName="spacer" presStyleCnt="0"/>
      <dgm:spPr/>
    </dgm:pt>
    <dgm:pt modelId="{137E20A0-0D20-4A82-9781-ED9FE862E116}" type="pres">
      <dgm:prSet presAssocID="{F3873A83-CA73-4518-AEFD-C4FD7FC61223}" presName="parentText" presStyleLbl="node1" presStyleIdx="1" presStyleCnt="6">
        <dgm:presLayoutVars>
          <dgm:chMax val="0"/>
          <dgm:bulletEnabled val="1"/>
        </dgm:presLayoutVars>
      </dgm:prSet>
      <dgm:spPr/>
    </dgm:pt>
    <dgm:pt modelId="{06B64510-B244-43E0-BBD6-DF0328345BCD}" type="pres">
      <dgm:prSet presAssocID="{62E69795-4D57-4583-924A-D0E03A429041}" presName="spacer" presStyleCnt="0"/>
      <dgm:spPr/>
    </dgm:pt>
    <dgm:pt modelId="{37F7F381-DD12-4F7E-AC1D-B58C7152997A}" type="pres">
      <dgm:prSet presAssocID="{CED01D09-7A7F-46B7-BB6B-8E1AD020D67E}" presName="parentText" presStyleLbl="node1" presStyleIdx="2" presStyleCnt="6">
        <dgm:presLayoutVars>
          <dgm:chMax val="0"/>
          <dgm:bulletEnabled val="1"/>
        </dgm:presLayoutVars>
      </dgm:prSet>
      <dgm:spPr/>
    </dgm:pt>
    <dgm:pt modelId="{67B97823-AD9A-4FB9-A390-EE1FFFE21004}" type="pres">
      <dgm:prSet presAssocID="{D21E0299-19FE-42DD-B01D-F8FF4E1CEC59}" presName="spacer" presStyleCnt="0"/>
      <dgm:spPr/>
    </dgm:pt>
    <dgm:pt modelId="{50FF3B69-8864-489B-9FBE-4363577E30F6}" type="pres">
      <dgm:prSet presAssocID="{A0BCE38D-4019-4DB4-921B-CE67CED05B91}" presName="parentText" presStyleLbl="node1" presStyleIdx="3" presStyleCnt="6">
        <dgm:presLayoutVars>
          <dgm:chMax val="0"/>
          <dgm:bulletEnabled val="1"/>
        </dgm:presLayoutVars>
      </dgm:prSet>
      <dgm:spPr/>
    </dgm:pt>
    <dgm:pt modelId="{4EE5463B-2E73-42D9-8325-13C170A91EDD}" type="pres">
      <dgm:prSet presAssocID="{B3D0245E-8DE5-45ED-9AB3-10CCC1796143}" presName="spacer" presStyleCnt="0"/>
      <dgm:spPr/>
    </dgm:pt>
    <dgm:pt modelId="{4C87BD07-66FE-4242-B149-2806CFA76917}" type="pres">
      <dgm:prSet presAssocID="{DCBD5513-7E56-45EA-9B3E-7F673AF4DB50}" presName="parentText" presStyleLbl="node1" presStyleIdx="4" presStyleCnt="6">
        <dgm:presLayoutVars>
          <dgm:chMax val="0"/>
          <dgm:bulletEnabled val="1"/>
        </dgm:presLayoutVars>
      </dgm:prSet>
      <dgm:spPr/>
    </dgm:pt>
    <dgm:pt modelId="{CB971E12-907E-441D-A564-ABF7CCFA1A8E}" type="pres">
      <dgm:prSet presAssocID="{049A2959-74A7-418A-8797-57621BA431AC}" presName="spacer" presStyleCnt="0"/>
      <dgm:spPr/>
    </dgm:pt>
    <dgm:pt modelId="{EAFC0B44-548F-4477-B6F7-94D629766379}" type="pres">
      <dgm:prSet presAssocID="{2DA8D9EB-7466-419C-8A2D-393888C61994}" presName="parentText" presStyleLbl="node1" presStyleIdx="5" presStyleCnt="6">
        <dgm:presLayoutVars>
          <dgm:chMax val="0"/>
          <dgm:bulletEnabled val="1"/>
        </dgm:presLayoutVars>
      </dgm:prSet>
      <dgm:spPr/>
    </dgm:pt>
  </dgm:ptLst>
  <dgm:cxnLst>
    <dgm:cxn modelId="{EBFA280E-B142-4453-A502-BD83F2074D73}" type="presOf" srcId="{CED01D09-7A7F-46B7-BB6B-8E1AD020D67E}" destId="{37F7F381-DD12-4F7E-AC1D-B58C7152997A}" srcOrd="0" destOrd="0" presId="urn:microsoft.com/office/officeart/2005/8/layout/vList2"/>
    <dgm:cxn modelId="{A23BF227-B027-474B-9E70-D6A30CFB585F}" type="presOf" srcId="{F3873A83-CA73-4518-AEFD-C4FD7FC61223}" destId="{137E20A0-0D20-4A82-9781-ED9FE862E116}" srcOrd="0" destOrd="0" presId="urn:microsoft.com/office/officeart/2005/8/layout/vList2"/>
    <dgm:cxn modelId="{64090C32-71C4-4157-8500-4D2AB45BE6B5}" type="presOf" srcId="{DCBD5513-7E56-45EA-9B3E-7F673AF4DB50}" destId="{4C87BD07-66FE-4242-B149-2806CFA76917}" srcOrd="0" destOrd="0" presId="urn:microsoft.com/office/officeart/2005/8/layout/vList2"/>
    <dgm:cxn modelId="{425D2563-FC6A-43D7-845F-436994FB20C6}" srcId="{A8622C30-A42A-4F27-8436-C17BCAC99C59}" destId="{CED01D09-7A7F-46B7-BB6B-8E1AD020D67E}" srcOrd="2" destOrd="0" parTransId="{CE449D70-841F-4CBD-BA17-E21BCF7B1DE2}" sibTransId="{D21E0299-19FE-42DD-B01D-F8FF4E1CEC59}"/>
    <dgm:cxn modelId="{953CA67D-26E8-40B3-8A88-6A37BFC824BB}" srcId="{A8622C30-A42A-4F27-8436-C17BCAC99C59}" destId="{F3873A83-CA73-4518-AEFD-C4FD7FC61223}" srcOrd="1" destOrd="0" parTransId="{43F3E7F3-66F0-4B7F-9919-49A1EFF005EE}" sibTransId="{62E69795-4D57-4583-924A-D0E03A429041}"/>
    <dgm:cxn modelId="{0CF0C77D-70FD-4410-A10A-98FBC16C868D}" srcId="{A8622C30-A42A-4F27-8436-C17BCAC99C59}" destId="{A0BCE38D-4019-4DB4-921B-CE67CED05B91}" srcOrd="3" destOrd="0" parTransId="{74E4AD98-CDF1-41DA-9536-13DAA936FA7B}" sibTransId="{B3D0245E-8DE5-45ED-9AB3-10CCC1796143}"/>
    <dgm:cxn modelId="{52CE138D-733A-4E19-81D5-40CBC9F8CA7B}" type="presOf" srcId="{2DA8D9EB-7466-419C-8A2D-393888C61994}" destId="{EAFC0B44-548F-4477-B6F7-94D629766379}" srcOrd="0" destOrd="0" presId="urn:microsoft.com/office/officeart/2005/8/layout/vList2"/>
    <dgm:cxn modelId="{6ECC9F93-EE93-46E8-BD63-6427C2177368}" srcId="{A8622C30-A42A-4F27-8436-C17BCAC99C59}" destId="{DCBD5513-7E56-45EA-9B3E-7F673AF4DB50}" srcOrd="4" destOrd="0" parTransId="{91902393-4C2A-45A0-828C-F2A36BC992C9}" sibTransId="{049A2959-74A7-418A-8797-57621BA431AC}"/>
    <dgm:cxn modelId="{7E62D19F-EBA6-41E5-B49F-544702F172E3}" type="presOf" srcId="{A8622C30-A42A-4F27-8436-C17BCAC99C59}" destId="{1D5CBE58-E411-48C3-99A8-1F100640D0CC}" srcOrd="0" destOrd="0" presId="urn:microsoft.com/office/officeart/2005/8/layout/vList2"/>
    <dgm:cxn modelId="{F4C4E8C5-64FC-4FE1-BE12-C5E13810B5E7}" type="presOf" srcId="{A0BCE38D-4019-4DB4-921B-CE67CED05B91}" destId="{50FF3B69-8864-489B-9FBE-4363577E30F6}" srcOrd="0" destOrd="0" presId="urn:microsoft.com/office/officeart/2005/8/layout/vList2"/>
    <dgm:cxn modelId="{E2CB6ED3-C9D8-42B8-8DA7-F158F479CBBA}" type="presOf" srcId="{AE945EF3-F4A8-475E-A1A6-D40541103C7C}" destId="{165B316B-94D8-4002-8E39-888958B09BEC}" srcOrd="0" destOrd="0" presId="urn:microsoft.com/office/officeart/2005/8/layout/vList2"/>
    <dgm:cxn modelId="{9F1046D9-EF18-485D-B12A-FF542ED249E4}" srcId="{A8622C30-A42A-4F27-8436-C17BCAC99C59}" destId="{AE945EF3-F4A8-475E-A1A6-D40541103C7C}" srcOrd="0" destOrd="0" parTransId="{0EE32549-C27A-4108-8D65-0C1C2FE0F470}" sibTransId="{8E09E502-C1A4-4425-85FD-7658DD054B78}"/>
    <dgm:cxn modelId="{ED9076DA-21B0-4961-9920-F96B07490DD3}" srcId="{A8622C30-A42A-4F27-8436-C17BCAC99C59}" destId="{2DA8D9EB-7466-419C-8A2D-393888C61994}" srcOrd="5" destOrd="0" parTransId="{DBD481FA-FAFF-48D9-B6E6-2D2DDC41ADB1}" sibTransId="{79BD5F85-B1C9-4717-876F-2703400A519C}"/>
    <dgm:cxn modelId="{9C0F351E-0A2F-418C-BB44-50DC726139BF}" type="presParOf" srcId="{1D5CBE58-E411-48C3-99A8-1F100640D0CC}" destId="{165B316B-94D8-4002-8E39-888958B09BEC}" srcOrd="0" destOrd="0" presId="urn:microsoft.com/office/officeart/2005/8/layout/vList2"/>
    <dgm:cxn modelId="{A90AB0B8-8ED6-4BEC-87AB-70396B71330B}" type="presParOf" srcId="{1D5CBE58-E411-48C3-99A8-1F100640D0CC}" destId="{07246A84-FB91-437A-B072-6E8521F432D8}" srcOrd="1" destOrd="0" presId="urn:microsoft.com/office/officeart/2005/8/layout/vList2"/>
    <dgm:cxn modelId="{AD849B0F-B3EA-466E-82E1-D8923C867F20}" type="presParOf" srcId="{1D5CBE58-E411-48C3-99A8-1F100640D0CC}" destId="{137E20A0-0D20-4A82-9781-ED9FE862E116}" srcOrd="2" destOrd="0" presId="urn:microsoft.com/office/officeart/2005/8/layout/vList2"/>
    <dgm:cxn modelId="{EF7F8CDF-9DAD-445A-A10C-C120FF0E30B7}" type="presParOf" srcId="{1D5CBE58-E411-48C3-99A8-1F100640D0CC}" destId="{06B64510-B244-43E0-BBD6-DF0328345BCD}" srcOrd="3" destOrd="0" presId="urn:microsoft.com/office/officeart/2005/8/layout/vList2"/>
    <dgm:cxn modelId="{8FB9FEC7-078E-4348-ABE4-9D88B292E696}" type="presParOf" srcId="{1D5CBE58-E411-48C3-99A8-1F100640D0CC}" destId="{37F7F381-DD12-4F7E-AC1D-B58C7152997A}" srcOrd="4" destOrd="0" presId="urn:microsoft.com/office/officeart/2005/8/layout/vList2"/>
    <dgm:cxn modelId="{CE217C94-6C67-4F79-9B1C-2792CBB6BA66}" type="presParOf" srcId="{1D5CBE58-E411-48C3-99A8-1F100640D0CC}" destId="{67B97823-AD9A-4FB9-A390-EE1FFFE21004}" srcOrd="5" destOrd="0" presId="urn:microsoft.com/office/officeart/2005/8/layout/vList2"/>
    <dgm:cxn modelId="{647285D9-1079-41AE-8065-66EAACD2330B}" type="presParOf" srcId="{1D5CBE58-E411-48C3-99A8-1F100640D0CC}" destId="{50FF3B69-8864-489B-9FBE-4363577E30F6}" srcOrd="6" destOrd="0" presId="urn:microsoft.com/office/officeart/2005/8/layout/vList2"/>
    <dgm:cxn modelId="{73B24B46-CD99-488E-ACE2-227C38E48042}" type="presParOf" srcId="{1D5CBE58-E411-48C3-99A8-1F100640D0CC}" destId="{4EE5463B-2E73-42D9-8325-13C170A91EDD}" srcOrd="7" destOrd="0" presId="urn:microsoft.com/office/officeart/2005/8/layout/vList2"/>
    <dgm:cxn modelId="{AEE4D3C3-18B6-4D90-A367-58CD39ABCF61}" type="presParOf" srcId="{1D5CBE58-E411-48C3-99A8-1F100640D0CC}" destId="{4C87BD07-66FE-4242-B149-2806CFA76917}" srcOrd="8" destOrd="0" presId="urn:microsoft.com/office/officeart/2005/8/layout/vList2"/>
    <dgm:cxn modelId="{F378EA7E-E684-4504-B916-50C603C0B360}" type="presParOf" srcId="{1D5CBE58-E411-48C3-99A8-1F100640D0CC}" destId="{CB971E12-907E-441D-A564-ABF7CCFA1A8E}" srcOrd="9" destOrd="0" presId="urn:microsoft.com/office/officeart/2005/8/layout/vList2"/>
    <dgm:cxn modelId="{0C2CDFEE-7851-4E9E-ACDF-EDB6451530FF}" type="presParOf" srcId="{1D5CBE58-E411-48C3-99A8-1F100640D0CC}" destId="{EAFC0B44-548F-4477-B6F7-94D62976637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EE9B48-DE2B-4543-BA40-AA7F4F51046E}" type="doc">
      <dgm:prSet loTypeId="urn:microsoft.com/office/officeart/2005/8/layout/pyramid2" loCatId="pyramid" qsTypeId="urn:microsoft.com/office/officeart/2005/8/quickstyle/simple1" qsCatId="simple" csTypeId="urn:microsoft.com/office/officeart/2005/8/colors/accent5_1" csCatId="accent5" phldr="1"/>
      <dgm:spPr/>
      <dgm:t>
        <a:bodyPr/>
        <a:lstStyle/>
        <a:p>
          <a:endParaRPr lang="en-GB"/>
        </a:p>
      </dgm:t>
    </dgm:pt>
    <dgm:pt modelId="{B7784933-01D7-4249-9F62-F2A42FD1ABAE}">
      <dgm:prSet custT="1"/>
      <dgm:spPr/>
      <dgm:t>
        <a:bodyPr/>
        <a:lstStyle/>
        <a:p>
          <a:r>
            <a:rPr lang="en-US" sz="1400" b="0" i="0">
              <a:latin typeface="Arial" panose="020B0604020202020204" pitchFamily="34" charset="0"/>
              <a:cs typeface="Arial" panose="020B0604020202020204" pitchFamily="34" charset="0"/>
            </a:rPr>
            <a:t>Pay </a:t>
          </a:r>
          <a:endParaRPr lang="en-GB" sz="1400">
            <a:latin typeface="Arial" panose="020B0604020202020204" pitchFamily="34" charset="0"/>
            <a:cs typeface="Arial" panose="020B0604020202020204" pitchFamily="34" charset="0"/>
          </a:endParaRPr>
        </a:p>
      </dgm:t>
    </dgm:pt>
    <dgm:pt modelId="{F1C73E9D-F04C-454A-9ADF-02678F6FE764}" type="parTrans" cxnId="{05C64852-F00D-4BD9-B154-C258D806D461}">
      <dgm:prSet/>
      <dgm:spPr/>
      <dgm:t>
        <a:bodyPr/>
        <a:lstStyle/>
        <a:p>
          <a:endParaRPr lang="en-GB"/>
        </a:p>
      </dgm:t>
    </dgm:pt>
    <dgm:pt modelId="{E2D3CCDC-E64D-4FDF-BF30-F931A8C22E11}" type="sibTrans" cxnId="{05C64852-F00D-4BD9-B154-C258D806D461}">
      <dgm:prSet/>
      <dgm:spPr/>
      <dgm:t>
        <a:bodyPr/>
        <a:lstStyle/>
        <a:p>
          <a:endParaRPr lang="en-GB"/>
        </a:p>
      </dgm:t>
    </dgm:pt>
    <dgm:pt modelId="{14288336-76C7-4A21-9FE9-2469A77ED67F}">
      <dgm:prSet custT="1"/>
      <dgm:spPr/>
      <dgm:t>
        <a:bodyPr/>
        <a:lstStyle/>
        <a:p>
          <a:r>
            <a:rPr lang="en-US" sz="1400" b="0" i="0">
              <a:latin typeface="Arial" panose="020B0604020202020204" pitchFamily="34" charset="0"/>
              <a:cs typeface="Arial" panose="020B0604020202020204" pitchFamily="34" charset="0"/>
            </a:rPr>
            <a:t>Working hours</a:t>
          </a:r>
          <a:endParaRPr lang="en-GB" sz="1400">
            <a:latin typeface="Arial" panose="020B0604020202020204" pitchFamily="34" charset="0"/>
            <a:cs typeface="Arial" panose="020B0604020202020204" pitchFamily="34" charset="0"/>
          </a:endParaRPr>
        </a:p>
      </dgm:t>
    </dgm:pt>
    <dgm:pt modelId="{949A5980-CDBF-4B02-9080-65255FEA8CAA}" type="parTrans" cxnId="{FDFA7013-DD8C-4A86-84C0-EC139BB8C175}">
      <dgm:prSet/>
      <dgm:spPr/>
      <dgm:t>
        <a:bodyPr/>
        <a:lstStyle/>
        <a:p>
          <a:endParaRPr lang="en-GB"/>
        </a:p>
      </dgm:t>
    </dgm:pt>
    <dgm:pt modelId="{B4E3FEA6-A97D-4DA3-AF4F-C61CF983FE8A}" type="sibTrans" cxnId="{FDFA7013-DD8C-4A86-84C0-EC139BB8C175}">
      <dgm:prSet/>
      <dgm:spPr/>
      <dgm:t>
        <a:bodyPr/>
        <a:lstStyle/>
        <a:p>
          <a:endParaRPr lang="en-GB"/>
        </a:p>
      </dgm:t>
    </dgm:pt>
    <dgm:pt modelId="{EC04C6B8-57E1-4253-A0C2-2C2E4EE843E2}">
      <dgm:prSet custT="1"/>
      <dgm:spPr/>
      <dgm:t>
        <a:bodyPr/>
        <a:lstStyle/>
        <a:p>
          <a:r>
            <a:rPr lang="en-US" sz="1400" b="0" i="0">
              <a:latin typeface="Arial" panose="020B0604020202020204" pitchFamily="34" charset="0"/>
              <a:cs typeface="Arial" panose="020B0604020202020204" pitchFamily="34" charset="0"/>
            </a:rPr>
            <a:t>Class contact hours </a:t>
          </a:r>
          <a:endParaRPr lang="en-GB" sz="1400">
            <a:latin typeface="Arial" panose="020B0604020202020204" pitchFamily="34" charset="0"/>
            <a:cs typeface="Arial" panose="020B0604020202020204" pitchFamily="34" charset="0"/>
          </a:endParaRPr>
        </a:p>
      </dgm:t>
    </dgm:pt>
    <dgm:pt modelId="{9CECDB86-A906-4303-ABEC-E4C72762B935}" type="parTrans" cxnId="{D89D7336-8BE7-402B-BE8C-D33C3AAFB60B}">
      <dgm:prSet/>
      <dgm:spPr/>
      <dgm:t>
        <a:bodyPr/>
        <a:lstStyle/>
        <a:p>
          <a:endParaRPr lang="en-GB"/>
        </a:p>
      </dgm:t>
    </dgm:pt>
    <dgm:pt modelId="{B69EFE89-337B-4440-AADE-0D72451F370E}" type="sibTrans" cxnId="{D89D7336-8BE7-402B-BE8C-D33C3AAFB60B}">
      <dgm:prSet/>
      <dgm:spPr/>
      <dgm:t>
        <a:bodyPr/>
        <a:lstStyle/>
        <a:p>
          <a:endParaRPr lang="en-GB"/>
        </a:p>
      </dgm:t>
    </dgm:pt>
    <dgm:pt modelId="{875AA660-BF04-4BA5-AED2-A80B9BFDBE53}">
      <dgm:prSet custT="1"/>
      <dgm:spPr/>
      <dgm:t>
        <a:bodyPr/>
        <a:lstStyle/>
        <a:p>
          <a:r>
            <a:rPr lang="en-US" sz="1400" b="0" i="0">
              <a:latin typeface="Arial" panose="020B0604020202020204" pitchFamily="34" charset="0"/>
              <a:cs typeface="Arial" panose="020B0604020202020204" pitchFamily="34" charset="0"/>
            </a:rPr>
            <a:t>Sick pay </a:t>
          </a:r>
          <a:endParaRPr lang="en-GB" sz="1400">
            <a:latin typeface="Arial" panose="020B0604020202020204" pitchFamily="34" charset="0"/>
            <a:cs typeface="Arial" panose="020B0604020202020204" pitchFamily="34" charset="0"/>
          </a:endParaRPr>
        </a:p>
      </dgm:t>
    </dgm:pt>
    <dgm:pt modelId="{F5F2A135-0602-44F6-A0CC-2A9A63D40581}" type="parTrans" cxnId="{D4305941-FB84-491A-A14D-E11BAA534A43}">
      <dgm:prSet/>
      <dgm:spPr/>
      <dgm:t>
        <a:bodyPr/>
        <a:lstStyle/>
        <a:p>
          <a:endParaRPr lang="en-GB"/>
        </a:p>
      </dgm:t>
    </dgm:pt>
    <dgm:pt modelId="{412F2BDE-70BB-4BD1-9CE5-88D0C996F9FA}" type="sibTrans" cxnId="{D4305941-FB84-491A-A14D-E11BAA534A43}">
      <dgm:prSet/>
      <dgm:spPr/>
      <dgm:t>
        <a:bodyPr/>
        <a:lstStyle/>
        <a:p>
          <a:endParaRPr lang="en-GB"/>
        </a:p>
      </dgm:t>
    </dgm:pt>
    <dgm:pt modelId="{BDFF8BA3-868C-403D-98D8-56B4ECA3E0BF}">
      <dgm:prSet custT="1"/>
      <dgm:spPr/>
      <dgm:t>
        <a:bodyPr/>
        <a:lstStyle/>
        <a:p>
          <a:r>
            <a:rPr lang="en-US" sz="1400" b="0" i="0">
              <a:latin typeface="Arial" panose="020B0604020202020204" pitchFamily="34" charset="0"/>
              <a:cs typeface="Arial" panose="020B0604020202020204" pitchFamily="34" charset="0"/>
            </a:rPr>
            <a:t>Annual Leave </a:t>
          </a:r>
          <a:endParaRPr lang="en-GB" sz="1400">
            <a:latin typeface="Arial" panose="020B0604020202020204" pitchFamily="34" charset="0"/>
            <a:cs typeface="Arial" panose="020B0604020202020204" pitchFamily="34" charset="0"/>
          </a:endParaRPr>
        </a:p>
      </dgm:t>
    </dgm:pt>
    <dgm:pt modelId="{51919032-F7BC-4E49-82C4-0AA778FEB814}" type="parTrans" cxnId="{3B70C7F8-BD78-4FC1-9135-41BD21697F81}">
      <dgm:prSet/>
      <dgm:spPr/>
      <dgm:t>
        <a:bodyPr/>
        <a:lstStyle/>
        <a:p>
          <a:endParaRPr lang="en-GB"/>
        </a:p>
      </dgm:t>
    </dgm:pt>
    <dgm:pt modelId="{369649EF-94D9-48B0-A1E1-AC8E12924E46}" type="sibTrans" cxnId="{3B70C7F8-BD78-4FC1-9135-41BD21697F81}">
      <dgm:prSet/>
      <dgm:spPr/>
      <dgm:t>
        <a:bodyPr/>
        <a:lstStyle/>
        <a:p>
          <a:endParaRPr lang="en-GB"/>
        </a:p>
      </dgm:t>
    </dgm:pt>
    <dgm:pt modelId="{0380C2B3-7AF7-45DC-BAED-98696C91F41E}">
      <dgm:prSet custT="1"/>
      <dgm:spPr/>
      <dgm:t>
        <a:bodyPr/>
        <a:lstStyle/>
        <a:p>
          <a:r>
            <a:rPr lang="en-US" sz="1400" b="0" i="0">
              <a:latin typeface="Arial" panose="020B0604020202020204" pitchFamily="34" charset="0"/>
              <a:cs typeface="Arial" panose="020B0604020202020204" pitchFamily="34" charset="0"/>
            </a:rPr>
            <a:t>Transfer to permanent status </a:t>
          </a:r>
          <a:endParaRPr lang="en-GB" sz="1400">
            <a:latin typeface="Arial" panose="020B0604020202020204" pitchFamily="34" charset="0"/>
            <a:cs typeface="Arial" panose="020B0604020202020204" pitchFamily="34" charset="0"/>
          </a:endParaRPr>
        </a:p>
      </dgm:t>
    </dgm:pt>
    <dgm:pt modelId="{E9A25D1B-F76D-46BF-ABC5-9B7B0DFC8752}" type="parTrans" cxnId="{896BF047-A059-4AF7-A0B7-594B343245E7}">
      <dgm:prSet/>
      <dgm:spPr/>
      <dgm:t>
        <a:bodyPr/>
        <a:lstStyle/>
        <a:p>
          <a:endParaRPr lang="en-GB"/>
        </a:p>
      </dgm:t>
    </dgm:pt>
    <dgm:pt modelId="{EE9414ED-4A70-4582-98B3-1F58A8BA9272}" type="sibTrans" cxnId="{896BF047-A059-4AF7-A0B7-594B343245E7}">
      <dgm:prSet/>
      <dgm:spPr/>
      <dgm:t>
        <a:bodyPr/>
        <a:lstStyle/>
        <a:p>
          <a:endParaRPr lang="en-GB"/>
        </a:p>
      </dgm:t>
    </dgm:pt>
    <dgm:pt modelId="{E5B1EA4E-4EB1-460F-845B-9010BB5DAF8F}">
      <dgm:prSet custT="1"/>
      <dgm:spPr/>
      <dgm:t>
        <a:bodyPr/>
        <a:lstStyle/>
        <a:p>
          <a:r>
            <a:rPr lang="en-US" sz="1400" b="0" i="0">
              <a:latin typeface="Arial" panose="020B0604020202020204" pitchFamily="34" charset="0"/>
              <a:cs typeface="Arial" panose="020B0604020202020204" pitchFamily="34" charset="0"/>
            </a:rPr>
            <a:t>Additional terms and conditions as agreed by the NJNC in further circulars</a:t>
          </a:r>
          <a:endParaRPr lang="en-GB" sz="1400">
            <a:latin typeface="Arial" panose="020B0604020202020204" pitchFamily="34" charset="0"/>
            <a:cs typeface="Arial" panose="020B0604020202020204" pitchFamily="34" charset="0"/>
          </a:endParaRPr>
        </a:p>
      </dgm:t>
    </dgm:pt>
    <dgm:pt modelId="{9CEC83B5-195A-4819-99D2-1F04A717F57E}" type="parTrans" cxnId="{BF18F42C-6DA0-44EE-9730-776D4553F04E}">
      <dgm:prSet/>
      <dgm:spPr/>
      <dgm:t>
        <a:bodyPr/>
        <a:lstStyle/>
        <a:p>
          <a:endParaRPr lang="en-GB"/>
        </a:p>
      </dgm:t>
    </dgm:pt>
    <dgm:pt modelId="{932DC2FF-C50E-4FFB-B7A9-06671DFC5D1C}" type="sibTrans" cxnId="{BF18F42C-6DA0-44EE-9730-776D4553F04E}">
      <dgm:prSet/>
      <dgm:spPr/>
      <dgm:t>
        <a:bodyPr/>
        <a:lstStyle/>
        <a:p>
          <a:endParaRPr lang="en-GB"/>
        </a:p>
      </dgm:t>
    </dgm:pt>
    <dgm:pt modelId="{81C00B64-F995-44DE-A3D3-E6651FC72E7C}" type="pres">
      <dgm:prSet presAssocID="{5AEE9B48-DE2B-4543-BA40-AA7F4F51046E}" presName="compositeShape" presStyleCnt="0">
        <dgm:presLayoutVars>
          <dgm:dir/>
          <dgm:resizeHandles/>
        </dgm:presLayoutVars>
      </dgm:prSet>
      <dgm:spPr/>
    </dgm:pt>
    <dgm:pt modelId="{6B52728F-CAD1-4C32-899B-D6308DFED84A}" type="pres">
      <dgm:prSet presAssocID="{5AEE9B48-DE2B-4543-BA40-AA7F4F51046E}" presName="pyramid" presStyleLbl="node1" presStyleIdx="0" presStyleCnt="1"/>
      <dgm:spPr/>
    </dgm:pt>
    <dgm:pt modelId="{E4D8ADDE-0564-402B-8992-B604D499B16F}" type="pres">
      <dgm:prSet presAssocID="{5AEE9B48-DE2B-4543-BA40-AA7F4F51046E}" presName="theList" presStyleCnt="0"/>
      <dgm:spPr/>
    </dgm:pt>
    <dgm:pt modelId="{9856F9A2-ECA3-443F-B255-C02B37F74EAB}" type="pres">
      <dgm:prSet presAssocID="{B7784933-01D7-4249-9F62-F2A42FD1ABAE}" presName="aNode" presStyleLbl="fgAcc1" presStyleIdx="0" presStyleCnt="7">
        <dgm:presLayoutVars>
          <dgm:bulletEnabled val="1"/>
        </dgm:presLayoutVars>
      </dgm:prSet>
      <dgm:spPr/>
    </dgm:pt>
    <dgm:pt modelId="{42C93085-909E-4E03-9EE6-A8494DCE4D2F}" type="pres">
      <dgm:prSet presAssocID="{B7784933-01D7-4249-9F62-F2A42FD1ABAE}" presName="aSpace" presStyleCnt="0"/>
      <dgm:spPr/>
    </dgm:pt>
    <dgm:pt modelId="{F30E306C-8E88-419B-ADB8-B7A0C7474E76}" type="pres">
      <dgm:prSet presAssocID="{14288336-76C7-4A21-9FE9-2469A77ED67F}" presName="aNode" presStyleLbl="fgAcc1" presStyleIdx="1" presStyleCnt="7">
        <dgm:presLayoutVars>
          <dgm:bulletEnabled val="1"/>
        </dgm:presLayoutVars>
      </dgm:prSet>
      <dgm:spPr/>
    </dgm:pt>
    <dgm:pt modelId="{C1412990-B1D2-459A-9CAA-C3110FD2ACF3}" type="pres">
      <dgm:prSet presAssocID="{14288336-76C7-4A21-9FE9-2469A77ED67F}" presName="aSpace" presStyleCnt="0"/>
      <dgm:spPr/>
    </dgm:pt>
    <dgm:pt modelId="{E3B275FF-7262-45AA-98E4-F19D48369618}" type="pres">
      <dgm:prSet presAssocID="{EC04C6B8-57E1-4253-A0C2-2C2E4EE843E2}" presName="aNode" presStyleLbl="fgAcc1" presStyleIdx="2" presStyleCnt="7">
        <dgm:presLayoutVars>
          <dgm:bulletEnabled val="1"/>
        </dgm:presLayoutVars>
      </dgm:prSet>
      <dgm:spPr/>
    </dgm:pt>
    <dgm:pt modelId="{A298BCE9-EAAC-4F78-B7F6-8640888B5CBB}" type="pres">
      <dgm:prSet presAssocID="{EC04C6B8-57E1-4253-A0C2-2C2E4EE843E2}" presName="aSpace" presStyleCnt="0"/>
      <dgm:spPr/>
    </dgm:pt>
    <dgm:pt modelId="{AAD7DABE-929D-4020-9E86-429506D49E52}" type="pres">
      <dgm:prSet presAssocID="{875AA660-BF04-4BA5-AED2-A80B9BFDBE53}" presName="aNode" presStyleLbl="fgAcc1" presStyleIdx="3" presStyleCnt="7">
        <dgm:presLayoutVars>
          <dgm:bulletEnabled val="1"/>
        </dgm:presLayoutVars>
      </dgm:prSet>
      <dgm:spPr/>
    </dgm:pt>
    <dgm:pt modelId="{F59FDF7C-4D61-46D0-B008-64033F684789}" type="pres">
      <dgm:prSet presAssocID="{875AA660-BF04-4BA5-AED2-A80B9BFDBE53}" presName="aSpace" presStyleCnt="0"/>
      <dgm:spPr/>
    </dgm:pt>
    <dgm:pt modelId="{CDB0E880-787C-4839-A455-7BB04CC8B7E6}" type="pres">
      <dgm:prSet presAssocID="{BDFF8BA3-868C-403D-98D8-56B4ECA3E0BF}" presName="aNode" presStyleLbl="fgAcc1" presStyleIdx="4" presStyleCnt="7">
        <dgm:presLayoutVars>
          <dgm:bulletEnabled val="1"/>
        </dgm:presLayoutVars>
      </dgm:prSet>
      <dgm:spPr/>
    </dgm:pt>
    <dgm:pt modelId="{3314846F-5B8B-4D1B-950D-46B2A62BB570}" type="pres">
      <dgm:prSet presAssocID="{BDFF8BA3-868C-403D-98D8-56B4ECA3E0BF}" presName="aSpace" presStyleCnt="0"/>
      <dgm:spPr/>
    </dgm:pt>
    <dgm:pt modelId="{45C8859B-A1CD-4C65-A23C-8A2DA884728C}" type="pres">
      <dgm:prSet presAssocID="{0380C2B3-7AF7-45DC-BAED-98696C91F41E}" presName="aNode" presStyleLbl="fgAcc1" presStyleIdx="5" presStyleCnt="7">
        <dgm:presLayoutVars>
          <dgm:bulletEnabled val="1"/>
        </dgm:presLayoutVars>
      </dgm:prSet>
      <dgm:spPr/>
    </dgm:pt>
    <dgm:pt modelId="{00354927-05A7-49B3-B903-CA98E6C9A6D8}" type="pres">
      <dgm:prSet presAssocID="{0380C2B3-7AF7-45DC-BAED-98696C91F41E}" presName="aSpace" presStyleCnt="0"/>
      <dgm:spPr/>
    </dgm:pt>
    <dgm:pt modelId="{810E5032-2E78-4835-AA5F-F6A21CECF7AD}" type="pres">
      <dgm:prSet presAssocID="{E5B1EA4E-4EB1-460F-845B-9010BB5DAF8F}" presName="aNode" presStyleLbl="fgAcc1" presStyleIdx="6" presStyleCnt="7" custScaleY="136046">
        <dgm:presLayoutVars>
          <dgm:bulletEnabled val="1"/>
        </dgm:presLayoutVars>
      </dgm:prSet>
      <dgm:spPr/>
    </dgm:pt>
    <dgm:pt modelId="{4DE77D57-748E-454C-86ED-09135260465F}" type="pres">
      <dgm:prSet presAssocID="{E5B1EA4E-4EB1-460F-845B-9010BB5DAF8F}" presName="aSpace" presStyleCnt="0"/>
      <dgm:spPr/>
    </dgm:pt>
  </dgm:ptLst>
  <dgm:cxnLst>
    <dgm:cxn modelId="{FDFA7013-DD8C-4A86-84C0-EC139BB8C175}" srcId="{5AEE9B48-DE2B-4543-BA40-AA7F4F51046E}" destId="{14288336-76C7-4A21-9FE9-2469A77ED67F}" srcOrd="1" destOrd="0" parTransId="{949A5980-CDBF-4B02-9080-65255FEA8CAA}" sibTransId="{B4E3FEA6-A97D-4DA3-AF4F-C61CF983FE8A}"/>
    <dgm:cxn modelId="{4B1E6D28-1489-44F6-9AEE-129927A4EFD0}" type="presOf" srcId="{B7784933-01D7-4249-9F62-F2A42FD1ABAE}" destId="{9856F9A2-ECA3-443F-B255-C02B37F74EAB}" srcOrd="0" destOrd="0" presId="urn:microsoft.com/office/officeart/2005/8/layout/pyramid2"/>
    <dgm:cxn modelId="{BF18F42C-6DA0-44EE-9730-776D4553F04E}" srcId="{5AEE9B48-DE2B-4543-BA40-AA7F4F51046E}" destId="{E5B1EA4E-4EB1-460F-845B-9010BB5DAF8F}" srcOrd="6" destOrd="0" parTransId="{9CEC83B5-195A-4819-99D2-1F04A717F57E}" sibTransId="{932DC2FF-C50E-4FFB-B7A9-06671DFC5D1C}"/>
    <dgm:cxn modelId="{5152BD2E-88C5-4CE5-9D6E-19383C87E3F0}" type="presOf" srcId="{E5B1EA4E-4EB1-460F-845B-9010BB5DAF8F}" destId="{810E5032-2E78-4835-AA5F-F6A21CECF7AD}" srcOrd="0" destOrd="0" presId="urn:microsoft.com/office/officeart/2005/8/layout/pyramid2"/>
    <dgm:cxn modelId="{D89D7336-8BE7-402B-BE8C-D33C3AAFB60B}" srcId="{5AEE9B48-DE2B-4543-BA40-AA7F4F51046E}" destId="{EC04C6B8-57E1-4253-A0C2-2C2E4EE843E2}" srcOrd="2" destOrd="0" parTransId="{9CECDB86-A906-4303-ABEC-E4C72762B935}" sibTransId="{B69EFE89-337B-4440-AADE-0D72451F370E}"/>
    <dgm:cxn modelId="{D4305941-FB84-491A-A14D-E11BAA534A43}" srcId="{5AEE9B48-DE2B-4543-BA40-AA7F4F51046E}" destId="{875AA660-BF04-4BA5-AED2-A80B9BFDBE53}" srcOrd="3" destOrd="0" parTransId="{F5F2A135-0602-44F6-A0CC-2A9A63D40581}" sibTransId="{412F2BDE-70BB-4BD1-9CE5-88D0C996F9FA}"/>
    <dgm:cxn modelId="{896BF047-A059-4AF7-A0B7-594B343245E7}" srcId="{5AEE9B48-DE2B-4543-BA40-AA7F4F51046E}" destId="{0380C2B3-7AF7-45DC-BAED-98696C91F41E}" srcOrd="5" destOrd="0" parTransId="{E9A25D1B-F76D-46BF-ABC5-9B7B0DFC8752}" sibTransId="{EE9414ED-4A70-4582-98B3-1F58A8BA9272}"/>
    <dgm:cxn modelId="{C970994A-BD56-40A8-852C-E6FC2CC74123}" type="presOf" srcId="{BDFF8BA3-868C-403D-98D8-56B4ECA3E0BF}" destId="{CDB0E880-787C-4839-A455-7BB04CC8B7E6}" srcOrd="0" destOrd="0" presId="urn:microsoft.com/office/officeart/2005/8/layout/pyramid2"/>
    <dgm:cxn modelId="{05C64852-F00D-4BD9-B154-C258D806D461}" srcId="{5AEE9B48-DE2B-4543-BA40-AA7F4F51046E}" destId="{B7784933-01D7-4249-9F62-F2A42FD1ABAE}" srcOrd="0" destOrd="0" parTransId="{F1C73E9D-F04C-454A-9ADF-02678F6FE764}" sibTransId="{E2D3CCDC-E64D-4FDF-BF30-F931A8C22E11}"/>
    <dgm:cxn modelId="{5A4C5275-D70D-4A42-90EA-FEADF9FE794F}" type="presOf" srcId="{EC04C6B8-57E1-4253-A0C2-2C2E4EE843E2}" destId="{E3B275FF-7262-45AA-98E4-F19D48369618}" srcOrd="0" destOrd="0" presId="urn:microsoft.com/office/officeart/2005/8/layout/pyramid2"/>
    <dgm:cxn modelId="{71886D7C-400A-4BBA-9A09-FF154B205A67}" type="presOf" srcId="{875AA660-BF04-4BA5-AED2-A80B9BFDBE53}" destId="{AAD7DABE-929D-4020-9E86-429506D49E52}" srcOrd="0" destOrd="0" presId="urn:microsoft.com/office/officeart/2005/8/layout/pyramid2"/>
    <dgm:cxn modelId="{716B0AA2-10DC-4A78-85C4-F28A76392EC4}" type="presOf" srcId="{5AEE9B48-DE2B-4543-BA40-AA7F4F51046E}" destId="{81C00B64-F995-44DE-A3D3-E6651FC72E7C}" srcOrd="0" destOrd="0" presId="urn:microsoft.com/office/officeart/2005/8/layout/pyramid2"/>
    <dgm:cxn modelId="{C76A51E9-5EBD-4C74-89C0-B84E14CB8C3F}" type="presOf" srcId="{14288336-76C7-4A21-9FE9-2469A77ED67F}" destId="{F30E306C-8E88-419B-ADB8-B7A0C7474E76}" srcOrd="0" destOrd="0" presId="urn:microsoft.com/office/officeart/2005/8/layout/pyramid2"/>
    <dgm:cxn modelId="{3B70C7F8-BD78-4FC1-9135-41BD21697F81}" srcId="{5AEE9B48-DE2B-4543-BA40-AA7F4F51046E}" destId="{BDFF8BA3-868C-403D-98D8-56B4ECA3E0BF}" srcOrd="4" destOrd="0" parTransId="{51919032-F7BC-4E49-82C4-0AA778FEB814}" sibTransId="{369649EF-94D9-48B0-A1E1-AC8E12924E46}"/>
    <dgm:cxn modelId="{EC335CFD-AE33-4B7D-A9A1-25635FE9E4E9}" type="presOf" srcId="{0380C2B3-7AF7-45DC-BAED-98696C91F41E}" destId="{45C8859B-A1CD-4C65-A23C-8A2DA884728C}" srcOrd="0" destOrd="0" presId="urn:microsoft.com/office/officeart/2005/8/layout/pyramid2"/>
    <dgm:cxn modelId="{D76AC170-0439-4AB7-AA26-DD2EB18A15D0}" type="presParOf" srcId="{81C00B64-F995-44DE-A3D3-E6651FC72E7C}" destId="{6B52728F-CAD1-4C32-899B-D6308DFED84A}" srcOrd="0" destOrd="0" presId="urn:microsoft.com/office/officeart/2005/8/layout/pyramid2"/>
    <dgm:cxn modelId="{4B4DF60B-8D1F-434B-BCD8-FFCCE2CE8310}" type="presParOf" srcId="{81C00B64-F995-44DE-A3D3-E6651FC72E7C}" destId="{E4D8ADDE-0564-402B-8992-B604D499B16F}" srcOrd="1" destOrd="0" presId="urn:microsoft.com/office/officeart/2005/8/layout/pyramid2"/>
    <dgm:cxn modelId="{C39E9B28-BCB4-4EB8-B4DD-2AC295E4C0EA}" type="presParOf" srcId="{E4D8ADDE-0564-402B-8992-B604D499B16F}" destId="{9856F9A2-ECA3-443F-B255-C02B37F74EAB}" srcOrd="0" destOrd="0" presId="urn:microsoft.com/office/officeart/2005/8/layout/pyramid2"/>
    <dgm:cxn modelId="{AB1F28A1-07CB-4195-9397-0A4A7DC613DF}" type="presParOf" srcId="{E4D8ADDE-0564-402B-8992-B604D499B16F}" destId="{42C93085-909E-4E03-9EE6-A8494DCE4D2F}" srcOrd="1" destOrd="0" presId="urn:microsoft.com/office/officeart/2005/8/layout/pyramid2"/>
    <dgm:cxn modelId="{0918C7AF-B108-4B15-8DAD-2F31C64A2270}" type="presParOf" srcId="{E4D8ADDE-0564-402B-8992-B604D499B16F}" destId="{F30E306C-8E88-419B-ADB8-B7A0C7474E76}" srcOrd="2" destOrd="0" presId="urn:microsoft.com/office/officeart/2005/8/layout/pyramid2"/>
    <dgm:cxn modelId="{9454EF1C-CC9F-4441-8969-6D61DB738EA0}" type="presParOf" srcId="{E4D8ADDE-0564-402B-8992-B604D499B16F}" destId="{C1412990-B1D2-459A-9CAA-C3110FD2ACF3}" srcOrd="3" destOrd="0" presId="urn:microsoft.com/office/officeart/2005/8/layout/pyramid2"/>
    <dgm:cxn modelId="{7347B486-2DE2-4D42-B161-D4318E93119D}" type="presParOf" srcId="{E4D8ADDE-0564-402B-8992-B604D499B16F}" destId="{E3B275FF-7262-45AA-98E4-F19D48369618}" srcOrd="4" destOrd="0" presId="urn:microsoft.com/office/officeart/2005/8/layout/pyramid2"/>
    <dgm:cxn modelId="{6B205E5C-7CF0-4AA8-9C4A-3DBAB7B36B2E}" type="presParOf" srcId="{E4D8ADDE-0564-402B-8992-B604D499B16F}" destId="{A298BCE9-EAAC-4F78-B7F6-8640888B5CBB}" srcOrd="5" destOrd="0" presId="urn:microsoft.com/office/officeart/2005/8/layout/pyramid2"/>
    <dgm:cxn modelId="{EF1FBEF6-9896-422F-880C-8F2A107277B4}" type="presParOf" srcId="{E4D8ADDE-0564-402B-8992-B604D499B16F}" destId="{AAD7DABE-929D-4020-9E86-429506D49E52}" srcOrd="6" destOrd="0" presId="urn:microsoft.com/office/officeart/2005/8/layout/pyramid2"/>
    <dgm:cxn modelId="{A8DFD8A1-8783-4484-BBD3-F3BF74201853}" type="presParOf" srcId="{E4D8ADDE-0564-402B-8992-B604D499B16F}" destId="{F59FDF7C-4D61-46D0-B008-64033F684789}" srcOrd="7" destOrd="0" presId="urn:microsoft.com/office/officeart/2005/8/layout/pyramid2"/>
    <dgm:cxn modelId="{9075ED7E-9356-456B-B3CA-D175EE57C25E}" type="presParOf" srcId="{E4D8ADDE-0564-402B-8992-B604D499B16F}" destId="{CDB0E880-787C-4839-A455-7BB04CC8B7E6}" srcOrd="8" destOrd="0" presId="urn:microsoft.com/office/officeart/2005/8/layout/pyramid2"/>
    <dgm:cxn modelId="{89C3F206-E579-4747-BDA7-BDA579AD38D9}" type="presParOf" srcId="{E4D8ADDE-0564-402B-8992-B604D499B16F}" destId="{3314846F-5B8B-4D1B-950D-46B2A62BB570}" srcOrd="9" destOrd="0" presId="urn:microsoft.com/office/officeart/2005/8/layout/pyramid2"/>
    <dgm:cxn modelId="{BDC2593C-28DC-4C5E-A8F1-4B7322C117C0}" type="presParOf" srcId="{E4D8ADDE-0564-402B-8992-B604D499B16F}" destId="{45C8859B-A1CD-4C65-A23C-8A2DA884728C}" srcOrd="10" destOrd="0" presId="urn:microsoft.com/office/officeart/2005/8/layout/pyramid2"/>
    <dgm:cxn modelId="{475858E7-AB6D-4E06-B4D8-6A7E10CD0375}" type="presParOf" srcId="{E4D8ADDE-0564-402B-8992-B604D499B16F}" destId="{00354927-05A7-49B3-B903-CA98E6C9A6D8}" srcOrd="11" destOrd="0" presId="urn:microsoft.com/office/officeart/2005/8/layout/pyramid2"/>
    <dgm:cxn modelId="{4997C6D6-7362-43C7-A8C3-E542F5249041}" type="presParOf" srcId="{E4D8ADDE-0564-402B-8992-B604D499B16F}" destId="{810E5032-2E78-4835-AA5F-F6A21CECF7AD}" srcOrd="12" destOrd="0" presId="urn:microsoft.com/office/officeart/2005/8/layout/pyramid2"/>
    <dgm:cxn modelId="{42BBE53B-F806-4013-B5B3-0FD5614CBB99}" type="presParOf" srcId="{E4D8ADDE-0564-402B-8992-B604D499B16F}" destId="{4DE77D57-748E-454C-86ED-09135260465F}"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2F8657-CA0F-4839-A829-CEF7CE9513BC}" type="doc">
      <dgm:prSet loTypeId="urn:microsoft.com/office/officeart/2005/8/layout/pyramid2" loCatId="pyramid" qsTypeId="urn:microsoft.com/office/officeart/2005/8/quickstyle/simple1" qsCatId="simple" csTypeId="urn:microsoft.com/office/officeart/2005/8/colors/accent5_5" csCatId="accent5" phldr="1"/>
      <dgm:spPr/>
      <dgm:t>
        <a:bodyPr/>
        <a:lstStyle/>
        <a:p>
          <a:endParaRPr lang="en-GB"/>
        </a:p>
      </dgm:t>
    </dgm:pt>
    <dgm:pt modelId="{14E3A7CD-CE2D-48CB-88C6-90926E39EA5D}">
      <dgm:prSet custT="1"/>
      <dgm:spPr/>
      <dgm:t>
        <a:bodyPr/>
        <a:lstStyle/>
        <a:p>
          <a:r>
            <a:rPr lang="en-US" sz="1800" b="1" i="0">
              <a:latin typeface="Arial" panose="020B0604020202020204" pitchFamily="34" charset="0"/>
              <a:cs typeface="Arial" panose="020B0604020202020204" pitchFamily="34" charset="0"/>
            </a:rPr>
            <a:t>Policies :</a:t>
          </a:r>
          <a:endParaRPr lang="en-GB" sz="1800">
            <a:latin typeface="Arial" panose="020B0604020202020204" pitchFamily="34" charset="0"/>
            <a:cs typeface="Arial" panose="020B0604020202020204" pitchFamily="34" charset="0"/>
          </a:endParaRPr>
        </a:p>
      </dgm:t>
    </dgm:pt>
    <dgm:pt modelId="{08F33906-AE61-41FB-A634-E58480B84541}" type="parTrans" cxnId="{0B04C047-DB09-4EF2-91EE-0FD30AE0F1F6}">
      <dgm:prSet/>
      <dgm:spPr/>
      <dgm:t>
        <a:bodyPr/>
        <a:lstStyle/>
        <a:p>
          <a:endParaRPr lang="en-GB"/>
        </a:p>
      </dgm:t>
    </dgm:pt>
    <dgm:pt modelId="{EC387C9D-CDF1-4E84-8F19-6015AADB0B6F}" type="sibTrans" cxnId="{0B04C047-DB09-4EF2-91EE-0FD30AE0F1F6}">
      <dgm:prSet/>
      <dgm:spPr/>
      <dgm:t>
        <a:bodyPr/>
        <a:lstStyle/>
        <a:p>
          <a:endParaRPr lang="en-GB"/>
        </a:p>
      </dgm:t>
    </dgm:pt>
    <dgm:pt modelId="{D95362BE-0C3D-41F0-A7A9-A3F7A22AE3B6}">
      <dgm:prSet custT="1"/>
      <dgm:spPr/>
      <dgm:t>
        <a:bodyPr/>
        <a:lstStyle/>
        <a:p>
          <a:r>
            <a:rPr lang="en-US" sz="1400" b="0" i="0">
              <a:latin typeface="Arial" panose="020B0604020202020204" pitchFamily="34" charset="0"/>
              <a:cs typeface="Arial" panose="020B0604020202020204" pitchFamily="34" charset="0"/>
            </a:rPr>
            <a:t>Grievance</a:t>
          </a:r>
          <a:endParaRPr lang="en-GB" sz="1400">
            <a:latin typeface="Arial" panose="020B0604020202020204" pitchFamily="34" charset="0"/>
            <a:cs typeface="Arial" panose="020B0604020202020204" pitchFamily="34" charset="0"/>
          </a:endParaRPr>
        </a:p>
      </dgm:t>
    </dgm:pt>
    <dgm:pt modelId="{94459A7B-5668-4FF1-9BA7-9E1865DD1975}" type="parTrans" cxnId="{7FBB2DA9-0B71-4AC5-A522-345757A4BCAB}">
      <dgm:prSet/>
      <dgm:spPr/>
      <dgm:t>
        <a:bodyPr/>
        <a:lstStyle/>
        <a:p>
          <a:endParaRPr lang="en-GB"/>
        </a:p>
      </dgm:t>
    </dgm:pt>
    <dgm:pt modelId="{A3FAB399-BAD2-437F-BDCB-B273607AA777}" type="sibTrans" cxnId="{7FBB2DA9-0B71-4AC5-A522-345757A4BCAB}">
      <dgm:prSet/>
      <dgm:spPr/>
      <dgm:t>
        <a:bodyPr/>
        <a:lstStyle/>
        <a:p>
          <a:endParaRPr lang="en-GB"/>
        </a:p>
      </dgm:t>
    </dgm:pt>
    <dgm:pt modelId="{1DD93849-275B-4A1F-B6A7-9743C141E2A7}">
      <dgm:prSet custT="1"/>
      <dgm:spPr/>
      <dgm:t>
        <a:bodyPr/>
        <a:lstStyle/>
        <a:p>
          <a:r>
            <a:rPr lang="en-US" sz="1400" b="0" i="0">
              <a:latin typeface="Arial" panose="020B0604020202020204" pitchFamily="34" charset="0"/>
              <a:cs typeface="Arial" panose="020B0604020202020204" pitchFamily="34" charset="0"/>
            </a:rPr>
            <a:t>Disciplinary</a:t>
          </a:r>
          <a:endParaRPr lang="en-GB" sz="1400">
            <a:latin typeface="Arial" panose="020B0604020202020204" pitchFamily="34" charset="0"/>
            <a:cs typeface="Arial" panose="020B0604020202020204" pitchFamily="34" charset="0"/>
          </a:endParaRPr>
        </a:p>
      </dgm:t>
    </dgm:pt>
    <dgm:pt modelId="{84DA2C6A-78D9-47C0-9EFD-D77A62DE93E4}" type="parTrans" cxnId="{FA456C20-DE93-4A47-85D6-D3BAED9A90B8}">
      <dgm:prSet/>
      <dgm:spPr/>
      <dgm:t>
        <a:bodyPr/>
        <a:lstStyle/>
        <a:p>
          <a:endParaRPr lang="en-GB"/>
        </a:p>
      </dgm:t>
    </dgm:pt>
    <dgm:pt modelId="{56C2E7C5-49A3-400A-8495-27BC2A5483E0}" type="sibTrans" cxnId="{FA456C20-DE93-4A47-85D6-D3BAED9A90B8}">
      <dgm:prSet/>
      <dgm:spPr/>
      <dgm:t>
        <a:bodyPr/>
        <a:lstStyle/>
        <a:p>
          <a:endParaRPr lang="en-GB"/>
        </a:p>
      </dgm:t>
    </dgm:pt>
    <dgm:pt modelId="{688F8602-CF1F-48F8-9EB7-BA6D8B9A6122}">
      <dgm:prSet custT="1"/>
      <dgm:spPr/>
      <dgm:t>
        <a:bodyPr/>
        <a:lstStyle/>
        <a:p>
          <a:r>
            <a:rPr lang="en-US" sz="1400" b="0" i="0">
              <a:latin typeface="Arial" panose="020B0604020202020204" pitchFamily="34" charset="0"/>
              <a:cs typeface="Arial" panose="020B0604020202020204" pitchFamily="34" charset="0"/>
            </a:rPr>
            <a:t>Absence Management </a:t>
          </a:r>
          <a:endParaRPr lang="en-GB" sz="1400">
            <a:latin typeface="Arial" panose="020B0604020202020204" pitchFamily="34" charset="0"/>
            <a:cs typeface="Arial" panose="020B0604020202020204" pitchFamily="34" charset="0"/>
          </a:endParaRPr>
        </a:p>
      </dgm:t>
    </dgm:pt>
    <dgm:pt modelId="{A0CE8145-E39C-4AB6-B917-DD7C7939B449}" type="parTrans" cxnId="{B4BCF3C0-2F64-4EA3-826B-CA1EB3117342}">
      <dgm:prSet/>
      <dgm:spPr/>
      <dgm:t>
        <a:bodyPr/>
        <a:lstStyle/>
        <a:p>
          <a:endParaRPr lang="en-GB"/>
        </a:p>
      </dgm:t>
    </dgm:pt>
    <dgm:pt modelId="{6C57A2B9-92CC-4DE8-9240-FBE34BE1A6DB}" type="sibTrans" cxnId="{B4BCF3C0-2F64-4EA3-826B-CA1EB3117342}">
      <dgm:prSet/>
      <dgm:spPr/>
      <dgm:t>
        <a:bodyPr/>
        <a:lstStyle/>
        <a:p>
          <a:endParaRPr lang="en-GB"/>
        </a:p>
      </dgm:t>
    </dgm:pt>
    <dgm:pt modelId="{00558E4B-6DC3-40C3-AD96-A1EA9461082F}">
      <dgm:prSet custT="1"/>
      <dgm:spPr/>
      <dgm:t>
        <a:bodyPr/>
        <a:lstStyle/>
        <a:p>
          <a:r>
            <a:rPr lang="en-US" sz="1400" b="0" i="0">
              <a:latin typeface="Arial" panose="020B0604020202020204" pitchFamily="34" charset="0"/>
              <a:cs typeface="Arial" panose="020B0604020202020204" pitchFamily="34" charset="0"/>
            </a:rPr>
            <a:t>Family Friendly Policies (including Maternity, Paternity, Special Leave </a:t>
          </a:r>
          <a:r>
            <a:rPr lang="en-US" sz="1400" b="0" i="0" err="1">
              <a:latin typeface="Arial" panose="020B0604020202020204" pitchFamily="34" charset="0"/>
              <a:cs typeface="Arial" panose="020B0604020202020204" pitchFamily="34" charset="0"/>
            </a:rPr>
            <a:t>etc</a:t>
          </a:r>
          <a:r>
            <a:rPr lang="en-US" sz="1400" b="0" i="0">
              <a:latin typeface="Arial" panose="020B0604020202020204" pitchFamily="34" charset="0"/>
              <a:cs typeface="Arial" panose="020B0604020202020204" pitchFamily="34" charset="0"/>
            </a:rPr>
            <a:t>) </a:t>
          </a:r>
          <a:endParaRPr lang="en-GB" sz="1400">
            <a:latin typeface="Arial" panose="020B0604020202020204" pitchFamily="34" charset="0"/>
            <a:cs typeface="Arial" panose="020B0604020202020204" pitchFamily="34" charset="0"/>
          </a:endParaRPr>
        </a:p>
      </dgm:t>
    </dgm:pt>
    <dgm:pt modelId="{2A2E3681-0E63-4681-A976-30FCFB9B3378}" type="parTrans" cxnId="{D134CA1B-7C8B-42E4-B4C8-4B8638652469}">
      <dgm:prSet/>
      <dgm:spPr/>
      <dgm:t>
        <a:bodyPr/>
        <a:lstStyle/>
        <a:p>
          <a:endParaRPr lang="en-GB"/>
        </a:p>
      </dgm:t>
    </dgm:pt>
    <dgm:pt modelId="{570803EB-2E12-4A57-973F-E4CD4DDF4D54}" type="sibTrans" cxnId="{D134CA1B-7C8B-42E4-B4C8-4B8638652469}">
      <dgm:prSet/>
      <dgm:spPr/>
      <dgm:t>
        <a:bodyPr/>
        <a:lstStyle/>
        <a:p>
          <a:endParaRPr lang="en-GB"/>
        </a:p>
      </dgm:t>
    </dgm:pt>
    <dgm:pt modelId="{139788DB-CF3F-4B89-A6D3-FC7F26B63489}">
      <dgm:prSet custT="1"/>
      <dgm:spPr/>
      <dgm:t>
        <a:bodyPr/>
        <a:lstStyle/>
        <a:p>
          <a:r>
            <a:rPr lang="en-US" sz="1400" b="0" i="0">
              <a:latin typeface="Arial" panose="020B0604020202020204" pitchFamily="34" charset="0"/>
              <a:cs typeface="Arial" panose="020B0604020202020204" pitchFamily="34" charset="0"/>
            </a:rPr>
            <a:t>Flexible Working </a:t>
          </a:r>
          <a:endParaRPr lang="en-GB" sz="1400">
            <a:latin typeface="Arial" panose="020B0604020202020204" pitchFamily="34" charset="0"/>
            <a:cs typeface="Arial" panose="020B0604020202020204" pitchFamily="34" charset="0"/>
          </a:endParaRPr>
        </a:p>
      </dgm:t>
    </dgm:pt>
    <dgm:pt modelId="{602736DA-9773-47F9-89C7-887270496703}" type="parTrans" cxnId="{97CF7B60-2DAF-452C-890B-AD7B49A1E9C1}">
      <dgm:prSet/>
      <dgm:spPr/>
      <dgm:t>
        <a:bodyPr/>
        <a:lstStyle/>
        <a:p>
          <a:endParaRPr lang="en-GB"/>
        </a:p>
      </dgm:t>
    </dgm:pt>
    <dgm:pt modelId="{E4D82591-2AE1-4920-BF09-82AC214E71C4}" type="sibTrans" cxnId="{97CF7B60-2DAF-452C-890B-AD7B49A1E9C1}">
      <dgm:prSet/>
      <dgm:spPr/>
      <dgm:t>
        <a:bodyPr/>
        <a:lstStyle/>
        <a:p>
          <a:endParaRPr lang="en-GB"/>
        </a:p>
      </dgm:t>
    </dgm:pt>
    <dgm:pt modelId="{8AD63EC1-A428-4C5D-B4FD-32864363A02A}">
      <dgm:prSet custT="1"/>
      <dgm:spPr/>
      <dgm:t>
        <a:bodyPr/>
        <a:lstStyle/>
        <a:p>
          <a:r>
            <a:rPr lang="en-US" sz="1400" b="0" i="0">
              <a:latin typeface="Arial" panose="020B0604020202020204" pitchFamily="34" charset="0"/>
              <a:cs typeface="Arial" panose="020B0604020202020204" pitchFamily="34" charset="0"/>
            </a:rPr>
            <a:t>Professional Development. </a:t>
          </a:r>
          <a:endParaRPr lang="en-GB" sz="1400">
            <a:latin typeface="Arial" panose="020B0604020202020204" pitchFamily="34" charset="0"/>
            <a:cs typeface="Arial" panose="020B0604020202020204" pitchFamily="34" charset="0"/>
          </a:endParaRPr>
        </a:p>
      </dgm:t>
    </dgm:pt>
    <dgm:pt modelId="{C6E59741-C91A-4A00-9213-4EF14A4326A6}" type="parTrans" cxnId="{8047F7F5-CF43-4A83-821E-49D091BC3DF0}">
      <dgm:prSet/>
      <dgm:spPr/>
      <dgm:t>
        <a:bodyPr/>
        <a:lstStyle/>
        <a:p>
          <a:endParaRPr lang="en-GB"/>
        </a:p>
      </dgm:t>
    </dgm:pt>
    <dgm:pt modelId="{4DF72FFE-1F13-4B93-8C3B-8384D0EDC2F1}" type="sibTrans" cxnId="{8047F7F5-CF43-4A83-821E-49D091BC3DF0}">
      <dgm:prSet/>
      <dgm:spPr/>
      <dgm:t>
        <a:bodyPr/>
        <a:lstStyle/>
        <a:p>
          <a:endParaRPr lang="en-GB"/>
        </a:p>
      </dgm:t>
    </dgm:pt>
    <dgm:pt modelId="{3E634B4C-1F04-40ED-BFD6-ACB84B984D9F}" type="pres">
      <dgm:prSet presAssocID="{D62F8657-CA0F-4839-A829-CEF7CE9513BC}" presName="compositeShape" presStyleCnt="0">
        <dgm:presLayoutVars>
          <dgm:dir/>
          <dgm:resizeHandles/>
        </dgm:presLayoutVars>
      </dgm:prSet>
      <dgm:spPr/>
    </dgm:pt>
    <dgm:pt modelId="{9FA210D5-FB0A-4CC2-A177-E288AD32DC66}" type="pres">
      <dgm:prSet presAssocID="{D62F8657-CA0F-4839-A829-CEF7CE9513BC}" presName="pyramid" presStyleLbl="node1" presStyleIdx="0" presStyleCnt="1"/>
      <dgm:spPr>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path path="circle">
            <a:fillToRect l="100000" t="100000"/>
          </a:path>
          <a:tileRect r="-100000" b="-100000"/>
        </a:gradFill>
      </dgm:spPr>
    </dgm:pt>
    <dgm:pt modelId="{A17112C4-D4B2-4DD0-93FD-E644807DAB08}" type="pres">
      <dgm:prSet presAssocID="{D62F8657-CA0F-4839-A829-CEF7CE9513BC}" presName="theList" presStyleCnt="0"/>
      <dgm:spPr/>
    </dgm:pt>
    <dgm:pt modelId="{949EF16C-DCA0-43AB-BF48-3976AC1CA773}" type="pres">
      <dgm:prSet presAssocID="{14E3A7CD-CE2D-48CB-88C6-90926E39EA5D}" presName="aNode" presStyleLbl="fgAcc1" presStyleIdx="0" presStyleCnt="1" custScaleX="119650" custScaleY="138064">
        <dgm:presLayoutVars>
          <dgm:bulletEnabled val="1"/>
        </dgm:presLayoutVars>
      </dgm:prSet>
      <dgm:spPr/>
    </dgm:pt>
    <dgm:pt modelId="{B6B2D329-8F73-41C8-9182-34D19E9345E5}" type="pres">
      <dgm:prSet presAssocID="{14E3A7CD-CE2D-48CB-88C6-90926E39EA5D}" presName="aSpace" presStyleCnt="0"/>
      <dgm:spPr/>
    </dgm:pt>
  </dgm:ptLst>
  <dgm:cxnLst>
    <dgm:cxn modelId="{D134CA1B-7C8B-42E4-B4C8-4B8638652469}" srcId="{14E3A7CD-CE2D-48CB-88C6-90926E39EA5D}" destId="{00558E4B-6DC3-40C3-AD96-A1EA9461082F}" srcOrd="3" destOrd="0" parTransId="{2A2E3681-0E63-4681-A976-30FCFB9B3378}" sibTransId="{570803EB-2E12-4A57-973F-E4CD4DDF4D54}"/>
    <dgm:cxn modelId="{FA456C20-DE93-4A47-85D6-D3BAED9A90B8}" srcId="{14E3A7CD-CE2D-48CB-88C6-90926E39EA5D}" destId="{1DD93849-275B-4A1F-B6A7-9743C141E2A7}" srcOrd="1" destOrd="0" parTransId="{84DA2C6A-78D9-47C0-9EFD-D77A62DE93E4}" sibTransId="{56C2E7C5-49A3-400A-8495-27BC2A5483E0}"/>
    <dgm:cxn modelId="{F39F3838-887E-4F42-A178-3C396F4782A4}" type="presOf" srcId="{688F8602-CF1F-48F8-9EB7-BA6D8B9A6122}" destId="{949EF16C-DCA0-43AB-BF48-3976AC1CA773}" srcOrd="0" destOrd="3" presId="urn:microsoft.com/office/officeart/2005/8/layout/pyramid2"/>
    <dgm:cxn modelId="{10FC063E-8911-4F08-9195-8954B914CAB4}" type="presOf" srcId="{1DD93849-275B-4A1F-B6A7-9743C141E2A7}" destId="{949EF16C-DCA0-43AB-BF48-3976AC1CA773}" srcOrd="0" destOrd="2" presId="urn:microsoft.com/office/officeart/2005/8/layout/pyramid2"/>
    <dgm:cxn modelId="{97CF7B60-2DAF-452C-890B-AD7B49A1E9C1}" srcId="{14E3A7CD-CE2D-48CB-88C6-90926E39EA5D}" destId="{139788DB-CF3F-4B89-A6D3-FC7F26B63489}" srcOrd="4" destOrd="0" parTransId="{602736DA-9773-47F9-89C7-887270496703}" sibTransId="{E4D82591-2AE1-4920-BF09-82AC214E71C4}"/>
    <dgm:cxn modelId="{0B04C047-DB09-4EF2-91EE-0FD30AE0F1F6}" srcId="{D62F8657-CA0F-4839-A829-CEF7CE9513BC}" destId="{14E3A7CD-CE2D-48CB-88C6-90926E39EA5D}" srcOrd="0" destOrd="0" parTransId="{08F33906-AE61-41FB-A634-E58480B84541}" sibTransId="{EC387C9D-CDF1-4E84-8F19-6015AADB0B6F}"/>
    <dgm:cxn modelId="{6DE7D847-0D92-4B48-8DCB-BC9958BF7D73}" type="presOf" srcId="{D95362BE-0C3D-41F0-A7A9-A3F7A22AE3B6}" destId="{949EF16C-DCA0-43AB-BF48-3976AC1CA773}" srcOrd="0" destOrd="1" presId="urn:microsoft.com/office/officeart/2005/8/layout/pyramid2"/>
    <dgm:cxn modelId="{C427F186-D749-4CC0-8BDD-2503D1406566}" type="presOf" srcId="{139788DB-CF3F-4B89-A6D3-FC7F26B63489}" destId="{949EF16C-DCA0-43AB-BF48-3976AC1CA773}" srcOrd="0" destOrd="5" presId="urn:microsoft.com/office/officeart/2005/8/layout/pyramid2"/>
    <dgm:cxn modelId="{B50DF78B-FEAC-42E7-86B3-6E8A4F67D03B}" type="presOf" srcId="{14E3A7CD-CE2D-48CB-88C6-90926E39EA5D}" destId="{949EF16C-DCA0-43AB-BF48-3976AC1CA773}" srcOrd="0" destOrd="0" presId="urn:microsoft.com/office/officeart/2005/8/layout/pyramid2"/>
    <dgm:cxn modelId="{7FBB2DA9-0B71-4AC5-A522-345757A4BCAB}" srcId="{14E3A7CD-CE2D-48CB-88C6-90926E39EA5D}" destId="{D95362BE-0C3D-41F0-A7A9-A3F7A22AE3B6}" srcOrd="0" destOrd="0" parTransId="{94459A7B-5668-4FF1-9BA7-9E1865DD1975}" sibTransId="{A3FAB399-BAD2-437F-BDCB-B273607AA777}"/>
    <dgm:cxn modelId="{B4BCF3C0-2F64-4EA3-826B-CA1EB3117342}" srcId="{14E3A7CD-CE2D-48CB-88C6-90926E39EA5D}" destId="{688F8602-CF1F-48F8-9EB7-BA6D8B9A6122}" srcOrd="2" destOrd="0" parTransId="{A0CE8145-E39C-4AB6-B917-DD7C7939B449}" sibTransId="{6C57A2B9-92CC-4DE8-9240-FBE34BE1A6DB}"/>
    <dgm:cxn modelId="{61583ECB-95FB-4E1F-92E5-3B7C8DFA77EE}" type="presOf" srcId="{8AD63EC1-A428-4C5D-B4FD-32864363A02A}" destId="{949EF16C-DCA0-43AB-BF48-3976AC1CA773}" srcOrd="0" destOrd="6" presId="urn:microsoft.com/office/officeart/2005/8/layout/pyramid2"/>
    <dgm:cxn modelId="{432D4FCD-E39B-4970-85CE-C47A487A7857}" type="presOf" srcId="{00558E4B-6DC3-40C3-AD96-A1EA9461082F}" destId="{949EF16C-DCA0-43AB-BF48-3976AC1CA773}" srcOrd="0" destOrd="4" presId="urn:microsoft.com/office/officeart/2005/8/layout/pyramid2"/>
    <dgm:cxn modelId="{C287D0D1-2534-4A90-941A-14B3A2E09A9A}" type="presOf" srcId="{D62F8657-CA0F-4839-A829-CEF7CE9513BC}" destId="{3E634B4C-1F04-40ED-BFD6-ACB84B984D9F}" srcOrd="0" destOrd="0" presId="urn:microsoft.com/office/officeart/2005/8/layout/pyramid2"/>
    <dgm:cxn modelId="{8047F7F5-CF43-4A83-821E-49D091BC3DF0}" srcId="{14E3A7CD-CE2D-48CB-88C6-90926E39EA5D}" destId="{8AD63EC1-A428-4C5D-B4FD-32864363A02A}" srcOrd="5" destOrd="0" parTransId="{C6E59741-C91A-4A00-9213-4EF14A4326A6}" sibTransId="{4DF72FFE-1F13-4B93-8C3B-8384D0EDC2F1}"/>
    <dgm:cxn modelId="{4BB77908-437F-4EB6-803B-0B883B8229B1}" type="presParOf" srcId="{3E634B4C-1F04-40ED-BFD6-ACB84B984D9F}" destId="{9FA210D5-FB0A-4CC2-A177-E288AD32DC66}" srcOrd="0" destOrd="0" presId="urn:microsoft.com/office/officeart/2005/8/layout/pyramid2"/>
    <dgm:cxn modelId="{02F63256-9529-42A5-A3E4-8E9EEC68026E}" type="presParOf" srcId="{3E634B4C-1F04-40ED-BFD6-ACB84B984D9F}" destId="{A17112C4-D4B2-4DD0-93FD-E644807DAB08}" srcOrd="1" destOrd="0" presId="urn:microsoft.com/office/officeart/2005/8/layout/pyramid2"/>
    <dgm:cxn modelId="{14FEF513-1B92-48D1-82BD-F32C4D4CD53F}" type="presParOf" srcId="{A17112C4-D4B2-4DD0-93FD-E644807DAB08}" destId="{949EF16C-DCA0-43AB-BF48-3976AC1CA773}" srcOrd="0" destOrd="0" presId="urn:microsoft.com/office/officeart/2005/8/layout/pyramid2"/>
    <dgm:cxn modelId="{BAAE9606-BB2F-4B9A-AD9D-DBC93856D00F}" type="presParOf" srcId="{A17112C4-D4B2-4DD0-93FD-E644807DAB08}" destId="{B6B2D329-8F73-41C8-9182-34D19E9345E5}"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C9D7-72EB-47D5-BBED-126F6EBA1C87}">
      <dsp:nvSpPr>
        <dsp:cNvPr id="0" name=""/>
        <dsp:cNvSpPr/>
      </dsp:nvSpPr>
      <dsp:spPr>
        <a:xfrm>
          <a:off x="0" y="0"/>
          <a:ext cx="5419476" cy="5954325"/>
        </a:xfrm>
        <a:prstGeom prst="triangle">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18448B3-605A-4E5A-AD2A-0CD820CDDAB0}">
      <dsp:nvSpPr>
        <dsp:cNvPr id="0" name=""/>
        <dsp:cNvSpPr/>
      </dsp:nvSpPr>
      <dsp:spPr>
        <a:xfrm>
          <a:off x="2709738" y="596013"/>
          <a:ext cx="3522659" cy="4233152"/>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Avenir Next LT Pro Demi" panose="020B0704020202020204" pitchFamily="34" charset="0"/>
              <a:cs typeface="Arial" panose="020B0604020202020204" pitchFamily="34" charset="0"/>
            </a:rPr>
            <a:t>EIS-FELA </a:t>
          </a:r>
          <a:br>
            <a:rPr lang="en-US" sz="2800" b="0" i="0" kern="1200">
              <a:latin typeface="Avenir Next LT Pro Demi" panose="020B0704020202020204" pitchFamily="34" charset="0"/>
              <a:cs typeface="Arial" panose="020B0604020202020204" pitchFamily="34" charset="0"/>
            </a:rPr>
          </a:br>
          <a:r>
            <a:rPr lang="en-US" sz="2800" b="0" i="0" kern="1200">
              <a:latin typeface="Avenir Next LT Pro Demi" panose="020B0704020202020204" pitchFamily="34" charset="0"/>
              <a:cs typeface="Arial" panose="020B0604020202020204" pitchFamily="34" charset="0"/>
            </a:rPr>
            <a:t>Quick Guide to National Bargaining and Lecturers’ Terms and Conditions</a:t>
          </a:r>
          <a:br>
            <a:rPr lang="en-US" sz="3300" b="0" i="0" kern="1200">
              <a:latin typeface="Arial" panose="020B0604020202020204" pitchFamily="34" charset="0"/>
              <a:cs typeface="Arial" panose="020B0604020202020204" pitchFamily="34" charset="0"/>
            </a:rPr>
          </a:br>
          <a:endParaRPr lang="en-GB" sz="3300" kern="1200">
            <a:latin typeface="Arial" panose="020B0604020202020204" pitchFamily="34" charset="0"/>
            <a:cs typeface="Arial" panose="020B0604020202020204" pitchFamily="34" charset="0"/>
          </a:endParaRPr>
        </a:p>
      </dsp:txBody>
      <dsp:txXfrm>
        <a:off x="2881700" y="767975"/>
        <a:ext cx="3178735" cy="38892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8262A-8939-4DC1-BEEC-597703AC31CF}">
      <dsp:nvSpPr>
        <dsp:cNvPr id="0" name=""/>
        <dsp:cNvSpPr/>
      </dsp:nvSpPr>
      <dsp:spPr>
        <a:xfrm>
          <a:off x="263947" y="65938"/>
          <a:ext cx="10499282" cy="1529095"/>
        </a:xfrm>
        <a:prstGeom prst="rightArrow">
          <a:avLst>
            <a:gd name="adj1" fmla="val 50000"/>
            <a:gd name="adj2" fmla="val 5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254000" bIns="242744" numCol="1" spcCol="1270" anchor="ctr" anchorCtr="0">
          <a:noAutofit/>
        </a:bodyPr>
        <a:lstStyle/>
        <a:p>
          <a:pPr marL="0" lvl="0" indent="0" algn="l" defTabSz="1066800">
            <a:lnSpc>
              <a:spcPct val="90000"/>
            </a:lnSpc>
            <a:spcBef>
              <a:spcPct val="0"/>
            </a:spcBef>
            <a:spcAft>
              <a:spcPct val="35000"/>
            </a:spcAft>
            <a:buNone/>
          </a:pPr>
          <a:r>
            <a:rPr lang="en-US" sz="2400" kern="1200" dirty="0"/>
            <a:t>Campaigning is needed prior to and throughout the process </a:t>
          </a:r>
          <a:endParaRPr lang="en-GB" sz="2400" kern="1200" dirty="0"/>
        </a:p>
      </dsp:txBody>
      <dsp:txXfrm>
        <a:off x="263947" y="448212"/>
        <a:ext cx="10117008" cy="764547"/>
      </dsp:txXfrm>
    </dsp:sp>
    <dsp:sp modelId="{766B2F6F-7221-4412-A1F5-45B1A8591D84}">
      <dsp:nvSpPr>
        <dsp:cNvPr id="0" name=""/>
        <dsp:cNvSpPr/>
      </dsp:nvSpPr>
      <dsp:spPr>
        <a:xfrm>
          <a:off x="283371" y="1190961"/>
          <a:ext cx="3233779" cy="2945601"/>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2400" kern="1200">
              <a:latin typeface="Arial" panose="020B0604020202020204" pitchFamily="34" charset="0"/>
              <a:cs typeface="Arial" panose="020B0604020202020204" pitchFamily="34" charset="0"/>
            </a:rPr>
            <a:t>The negotiators seek agreement on</a:t>
          </a:r>
        </a:p>
        <a:p>
          <a:pPr marL="0" lvl="0" algn="l" defTabSz="93345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areas covered by the NRPA at the National Joint Negotiating Committee</a:t>
          </a:r>
        </a:p>
        <a:p>
          <a:pPr marL="0" lvl="0" algn="l" defTabSz="933450">
            <a:lnSpc>
              <a:spcPct val="90000"/>
            </a:lnSpc>
            <a:spcBef>
              <a:spcPct val="0"/>
            </a:spcBef>
            <a:spcAft>
              <a:spcPct val="35000"/>
            </a:spcAft>
            <a:buNone/>
          </a:pPr>
          <a:endParaRPr lang="en-GB" sz="2400" kern="1200"/>
        </a:p>
        <a:p>
          <a:pPr marL="0" lvl="0" indent="0" algn="l" defTabSz="93345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283371" y="1190961"/>
        <a:ext cx="3233779" cy="2945601"/>
      </dsp:txXfrm>
    </dsp:sp>
    <dsp:sp modelId="{94841301-29BF-4043-9DA3-152B8FEC8329}">
      <dsp:nvSpPr>
        <dsp:cNvPr id="0" name=""/>
        <dsp:cNvSpPr/>
      </dsp:nvSpPr>
      <dsp:spPr>
        <a:xfrm>
          <a:off x="3472249" y="476704"/>
          <a:ext cx="7265503" cy="1529095"/>
        </a:xfrm>
        <a:prstGeom prst="rightArrow">
          <a:avLst>
            <a:gd name="adj1" fmla="val 50000"/>
            <a:gd name="adj2" fmla="val 5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254000" bIns="242744" numCol="1" spcCol="1270" anchor="ctr" anchorCtr="0">
          <a:noAutofit/>
        </a:bodyPr>
        <a:lstStyle/>
        <a:p>
          <a:pPr marL="0" lvl="0" indent="0" algn="l" defTabSz="800100">
            <a:lnSpc>
              <a:spcPct val="90000"/>
            </a:lnSpc>
            <a:spcBef>
              <a:spcPct val="0"/>
            </a:spcBef>
            <a:spcAft>
              <a:spcPct val="35000"/>
            </a:spcAft>
            <a:buNone/>
          </a:pPr>
          <a:r>
            <a:rPr lang="en-US" sz="1800" kern="1200"/>
            <a:t>The Executive decide if the deal should go to members</a:t>
          </a:r>
          <a:endParaRPr lang="en-GB" sz="1800" kern="1200"/>
        </a:p>
      </dsp:txBody>
      <dsp:txXfrm>
        <a:off x="3472249" y="858978"/>
        <a:ext cx="6883229" cy="764547"/>
      </dsp:txXfrm>
    </dsp:sp>
    <dsp:sp modelId="{BB7BB7BC-D131-47EC-8F95-C30D62F11CD4}">
      <dsp:nvSpPr>
        <dsp:cNvPr id="0" name=""/>
        <dsp:cNvSpPr/>
      </dsp:nvSpPr>
      <dsp:spPr>
        <a:xfrm>
          <a:off x="3517150" y="1700660"/>
          <a:ext cx="3233779" cy="2945601"/>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The agreement reached is taken first to the FELA Executive and then to the members for ratification</a:t>
          </a:r>
          <a:endParaRPr lang="en-GB" sz="2400" kern="1200"/>
        </a:p>
      </dsp:txBody>
      <dsp:txXfrm>
        <a:off x="3517150" y="1700660"/>
        <a:ext cx="3233779" cy="2945601"/>
      </dsp:txXfrm>
    </dsp:sp>
    <dsp:sp modelId="{C3830464-681B-4E38-ACD7-CA7750464E3B}">
      <dsp:nvSpPr>
        <dsp:cNvPr id="0" name=""/>
        <dsp:cNvSpPr/>
      </dsp:nvSpPr>
      <dsp:spPr>
        <a:xfrm>
          <a:off x="6750929" y="1031205"/>
          <a:ext cx="4031724" cy="1529095"/>
        </a:xfrm>
        <a:prstGeom prst="rightArrow">
          <a:avLst>
            <a:gd name="adj1" fmla="val 50000"/>
            <a:gd name="adj2" fmla="val 5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254000" bIns="242744" numCol="1" spcCol="1270" anchor="ctr" anchorCtr="0">
          <a:noAutofit/>
        </a:bodyPr>
        <a:lstStyle/>
        <a:p>
          <a:pPr marL="0" lvl="0" indent="0" algn="l" defTabSz="711200">
            <a:lnSpc>
              <a:spcPct val="90000"/>
            </a:lnSpc>
            <a:spcBef>
              <a:spcPct val="0"/>
            </a:spcBef>
            <a:spcAft>
              <a:spcPct val="35000"/>
            </a:spcAft>
            <a:buNone/>
          </a:pPr>
          <a:r>
            <a:rPr lang="en-US" sz="1600" kern="1200"/>
            <a:t>The Circular is binding on colleges and supersedes any local agreements</a:t>
          </a:r>
          <a:endParaRPr lang="en-GB" sz="1600" kern="1200"/>
        </a:p>
      </dsp:txBody>
      <dsp:txXfrm>
        <a:off x="6750929" y="1413479"/>
        <a:ext cx="3649450" cy="764547"/>
      </dsp:txXfrm>
    </dsp:sp>
    <dsp:sp modelId="{F463235D-A88A-4565-87B6-90EB73D941F8}">
      <dsp:nvSpPr>
        <dsp:cNvPr id="0" name=""/>
        <dsp:cNvSpPr/>
      </dsp:nvSpPr>
      <dsp:spPr>
        <a:xfrm>
          <a:off x="6750929" y="2210359"/>
          <a:ext cx="3233779" cy="2902492"/>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A National Circular is agreed by the Joint Secretaries and issued to colleges for implementation</a:t>
          </a:r>
          <a:endParaRPr lang="en-GB" sz="2400" kern="1200"/>
        </a:p>
      </dsp:txBody>
      <dsp:txXfrm>
        <a:off x="6750929" y="2210359"/>
        <a:ext cx="3233779" cy="29024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41418-7787-421B-95FB-EC79094CA585}">
      <dsp:nvSpPr>
        <dsp:cNvPr id="0" name=""/>
        <dsp:cNvSpPr/>
      </dsp:nvSpPr>
      <dsp:spPr>
        <a:xfrm>
          <a:off x="484127" y="660"/>
          <a:ext cx="2787400" cy="1672440"/>
        </a:xfrm>
        <a:prstGeom prst="rect">
          <a:avLst/>
        </a:prstGeom>
        <a:gradFill rotWithShape="0">
          <a:gsLst>
            <a:gs pos="0">
              <a:schemeClr val="accent4">
                <a:alpha val="90000"/>
                <a:hueOff val="0"/>
                <a:satOff val="0"/>
                <a:lumOff val="0"/>
                <a:alphaOff val="0"/>
                <a:tint val="64000"/>
                <a:lumMod val="118000"/>
              </a:schemeClr>
            </a:gs>
            <a:gs pos="100000">
              <a:schemeClr val="accent4">
                <a:alpha val="90000"/>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n>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colleges affirm that all staff should be afforded equal opportunities in their employment irrespective of their sexual orientation, gender, gender reassignment, age, marital status, race, religious belief, disability, nationality, ethnic origin, trade union membership and activity, responsibility for dependents or employment status</a:t>
          </a:r>
          <a:r>
            <a:rPr lang="en-US" sz="1200" b="0" i="0" kern="1200">
              <a:ln>
                <a:noFill/>
              </a:ln>
              <a:effectLst>
                <a:outerShdw blurRad="50800" dist="38100" dir="2700000" algn="tl" rotWithShape="0">
                  <a:prstClr val="black">
                    <a:alpha val="40000"/>
                  </a:prstClr>
                </a:outerShdw>
              </a:effectLst>
            </a:rPr>
            <a:t>.</a:t>
          </a:r>
          <a:endParaRPr lang="en-GB" sz="1200" kern="1200">
            <a:ln>
              <a:noFill/>
            </a:ln>
            <a:effectLst>
              <a:outerShdw blurRad="50800" dist="38100" dir="2700000" algn="tl" rotWithShape="0">
                <a:prstClr val="black">
                  <a:alpha val="40000"/>
                </a:prstClr>
              </a:outerShdw>
            </a:effectLst>
          </a:endParaRPr>
        </a:p>
      </dsp:txBody>
      <dsp:txXfrm>
        <a:off x="484127" y="660"/>
        <a:ext cx="2787400" cy="1672440"/>
      </dsp:txXfrm>
    </dsp:sp>
    <dsp:sp modelId="{2FE00F18-81F5-4232-AC26-731AB1249B03}">
      <dsp:nvSpPr>
        <dsp:cNvPr id="0" name=""/>
        <dsp:cNvSpPr/>
      </dsp:nvSpPr>
      <dsp:spPr>
        <a:xfrm>
          <a:off x="484127" y="1951841"/>
          <a:ext cx="2787400" cy="1672440"/>
        </a:xfrm>
        <a:prstGeom prst="rect">
          <a:avLst/>
        </a:prstGeom>
        <a:gradFill rotWithShape="0">
          <a:gsLst>
            <a:gs pos="0">
              <a:schemeClr val="accent4">
                <a:alpha val="90000"/>
                <a:hueOff val="0"/>
                <a:satOff val="0"/>
                <a:lumOff val="0"/>
                <a:alphaOff val="-40000"/>
                <a:tint val="64000"/>
                <a:lumMod val="118000"/>
              </a:schemeClr>
            </a:gs>
            <a:gs pos="100000">
              <a:schemeClr val="accent4">
                <a:alpha val="90000"/>
                <a:hueOff val="0"/>
                <a:satOff val="0"/>
                <a:lumOff val="0"/>
                <a:alphaOff val="-4000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Colleges are committed to ensuring that equal pay underpins all aspects of pay and reward for the purposes of National Bargaining and the National Pay Scale (NPS) for unpromoted lecturing staff and the NPS fixed points for promoted </a:t>
          </a: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lecturing</a:t>
          </a:r>
          <a:r>
            <a:rPr lang="en-US" sz="11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staff provide the mechanism of delivering equal pay for lecturing staff</a:t>
          </a:r>
          <a:r>
            <a:rPr lang="en-US" sz="1100" b="0" i="0" kern="1200">
              <a:latin typeface="Arial" panose="020B0604020202020204" pitchFamily="34" charset="0"/>
              <a:cs typeface="Arial" panose="020B0604020202020204" pitchFamily="34" charset="0"/>
            </a:rPr>
            <a:t>.</a:t>
          </a:r>
          <a:endParaRPr lang="en-GB" sz="1100" kern="1200">
            <a:latin typeface="Arial" panose="020B0604020202020204" pitchFamily="34" charset="0"/>
            <a:cs typeface="Arial" panose="020B0604020202020204" pitchFamily="34" charset="0"/>
          </a:endParaRPr>
        </a:p>
      </dsp:txBody>
      <dsp:txXfrm>
        <a:off x="484127" y="1951841"/>
        <a:ext cx="2787400" cy="1672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73A5F-4CDD-4510-8D19-E6FB7440CF15}">
      <dsp:nvSpPr>
        <dsp:cNvPr id="0" name=""/>
        <dsp:cNvSpPr/>
      </dsp:nvSpPr>
      <dsp:spPr>
        <a:xfrm>
          <a:off x="450" y="40648"/>
          <a:ext cx="1756203" cy="1053722"/>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ensure equal pay within colleges, the following principles </a:t>
          </a:r>
          <a:r>
            <a:rPr lang="en-US" sz="1200" b="0" i="0" kern="1200">
              <a:ln>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will</a:t>
          </a: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be applied in individual colleges:</a:t>
          </a:r>
          <a:endParaRPr lang="en-GB" sz="120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sp:txBody>
      <dsp:txXfrm>
        <a:off x="450" y="40648"/>
        <a:ext cx="1756203" cy="1053722"/>
      </dsp:txXfrm>
    </dsp:sp>
    <dsp:sp modelId="{73A1EBF5-2F46-4D9D-8517-5C2D97A68061}">
      <dsp:nvSpPr>
        <dsp:cNvPr id="0" name=""/>
        <dsp:cNvSpPr/>
      </dsp:nvSpPr>
      <dsp:spPr>
        <a:xfrm>
          <a:off x="1932274" y="40648"/>
          <a:ext cx="1756203" cy="1053722"/>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Arial" panose="020B0604020202020204" pitchFamily="34" charset="0"/>
              <a:cs typeface="Arial" panose="020B0604020202020204" pitchFamily="34" charset="0"/>
            </a:rPr>
            <a:t>• </a:t>
          </a: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pay and associated terms and conditions must deliver equal pay for work of equal value </a:t>
          </a:r>
          <a:endParaRPr lang="en-GB" sz="120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sp:txBody>
      <dsp:txXfrm>
        <a:off x="1932274" y="40648"/>
        <a:ext cx="1756203" cy="1053722"/>
      </dsp:txXfrm>
    </dsp:sp>
    <dsp:sp modelId="{722A8972-018B-4CE1-A7C6-D77DB6A4C2F8}">
      <dsp:nvSpPr>
        <dsp:cNvPr id="0" name=""/>
        <dsp:cNvSpPr/>
      </dsp:nvSpPr>
      <dsp:spPr>
        <a:xfrm>
          <a:off x="966362" y="1269991"/>
          <a:ext cx="1756203" cy="1053722"/>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latin typeface="Arial" panose="020B0604020202020204" pitchFamily="34" charset="0"/>
              <a:cs typeface="Arial" panose="020B0604020202020204" pitchFamily="34" charset="0"/>
            </a:rPr>
            <a:t>• </a:t>
          </a: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pay scales and points must be set in a way that is transparent and consistent with relevant equal pay legislation</a:t>
          </a:r>
          <a:endParaRPr lang="en-GB" sz="120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sp:txBody>
      <dsp:txXfrm>
        <a:off x="966362" y="1269991"/>
        <a:ext cx="1756203" cy="1053722"/>
      </dsp:txXfrm>
    </dsp:sp>
    <dsp:sp modelId="{CBFF0922-2EC9-4D50-8471-E0FA82B4C48F}">
      <dsp:nvSpPr>
        <dsp:cNvPr id="0" name=""/>
        <dsp:cNvSpPr/>
      </dsp:nvSpPr>
      <dsp:spPr>
        <a:xfrm>
          <a:off x="923844" y="2499333"/>
          <a:ext cx="1841239" cy="1254266"/>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Supporting the achievement of equal pay for work of equal value, the application of national pay scales and terms and conditions to all lecturing staff will be consistent and fair</a:t>
          </a:r>
          <a:r>
            <a:rPr lang="en-US" sz="900" b="0" i="0" kern="1200">
              <a:effectLst>
                <a:outerShdw blurRad="50800" dist="38100" dir="2700000" algn="tl" rotWithShape="0">
                  <a:prstClr val="black">
                    <a:alpha val="40000"/>
                  </a:prstClr>
                </a:outerShdw>
              </a:effectLst>
            </a:rPr>
            <a:t>.</a:t>
          </a:r>
          <a:endParaRPr lang="en-GB" sz="900" kern="1200">
            <a:effectLst>
              <a:outerShdw blurRad="50800" dist="38100" dir="2700000" algn="tl" rotWithShape="0">
                <a:prstClr val="black">
                  <a:alpha val="40000"/>
                </a:prstClr>
              </a:outerShdw>
            </a:effectLst>
          </a:endParaRPr>
        </a:p>
      </dsp:txBody>
      <dsp:txXfrm>
        <a:off x="923844" y="2499333"/>
        <a:ext cx="1841239" cy="12542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87D7B-FF33-4681-870E-3F38A293F20F}">
      <dsp:nvSpPr>
        <dsp:cNvPr id="0" name=""/>
        <dsp:cNvSpPr/>
      </dsp:nvSpPr>
      <dsp:spPr>
        <a:xfrm>
          <a:off x="199667" y="437"/>
          <a:ext cx="2746200" cy="1647720"/>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terms of the NWPA are applicable equally to all lecturing staff without differentiation. The colleges confirm their obligation to develop, embed and </a:t>
          </a:r>
          <a:r>
            <a:rPr lang="en-US" sz="1200" b="0" i="0" kern="120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practise</a:t>
          </a: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equal opportunities for all lecturing staff in full compliance with the terms of the Equality Act (2010) and other Equal Opportunities legislation.</a:t>
          </a:r>
          <a:endParaRPr lang="en-GB" sz="120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sp:txBody>
      <dsp:txXfrm>
        <a:off x="199667" y="437"/>
        <a:ext cx="2746200" cy="1647720"/>
      </dsp:txXfrm>
    </dsp:sp>
    <dsp:sp modelId="{12D28CD0-E74E-46B5-962C-C46AA17B0FAF}">
      <dsp:nvSpPr>
        <dsp:cNvPr id="0" name=""/>
        <dsp:cNvSpPr/>
      </dsp:nvSpPr>
      <dsp:spPr>
        <a:xfrm>
          <a:off x="199667" y="1922778"/>
          <a:ext cx="2746200" cy="1647720"/>
        </a:xfrm>
        <a:prstGeom prst="rect">
          <a:avLst/>
        </a:prstGeom>
        <a:gradFill rotWithShape="0">
          <a:gsLst>
            <a:gs pos="0">
              <a:schemeClr val="accent3">
                <a:hueOff val="1101445"/>
                <a:satOff val="4234"/>
                <a:lumOff val="588"/>
                <a:alphaOff val="0"/>
                <a:tint val="64000"/>
                <a:lumMod val="118000"/>
              </a:schemeClr>
            </a:gs>
            <a:gs pos="100000">
              <a:schemeClr val="accent3">
                <a:hueOff val="1101445"/>
                <a:satOff val="4234"/>
                <a:lumOff val="588"/>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Agreements between the employing college and the EIS will be subject to an Equality Impact Assessment. Full details of Equality and Diversity Policies and Procedures are available from individual college Human Resources/Staffing departments</a:t>
          </a:r>
          <a:endParaRPr lang="en-GB" sz="1200" kern="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dsp:txBody>
      <dsp:txXfrm>
        <a:off x="199667" y="1922778"/>
        <a:ext cx="2746200" cy="16477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AFFCD-A462-4F0D-8072-D2550233E85A}">
      <dsp:nvSpPr>
        <dsp:cNvPr id="0" name=""/>
        <dsp:cNvSpPr/>
      </dsp:nvSpPr>
      <dsp:spPr>
        <a:xfrm>
          <a:off x="2047079" y="0"/>
          <a:ext cx="4146550" cy="4146550"/>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F96969-7F2C-4E40-87D9-87D577E20C07}">
      <dsp:nvSpPr>
        <dsp:cNvPr id="0" name=""/>
        <dsp:cNvSpPr/>
      </dsp:nvSpPr>
      <dsp:spPr>
        <a:xfrm>
          <a:off x="4196944" y="441383"/>
          <a:ext cx="6636236" cy="1473968"/>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Avenir Next LT Pro" panose="020B0504020202020204" pitchFamily="34" charset="0"/>
              <a:cs typeface="Arial" panose="020B0604020202020204" pitchFamily="34" charset="0"/>
            </a:rPr>
            <a:t>The </a:t>
          </a:r>
          <a:r>
            <a:rPr lang="en-US" sz="1800" kern="1200">
              <a:latin typeface="Avenir Next LT Pro" panose="020B0504020202020204" pitchFamily="34" charset="0"/>
              <a:cs typeface="Arial" panose="020B0604020202020204" pitchFamily="34" charset="0"/>
            </a:rPr>
            <a:t>NJNC</a:t>
          </a:r>
          <a:r>
            <a:rPr lang="en-US" sz="1700" kern="1200">
              <a:latin typeface="Avenir Next LT Pro" panose="020B0504020202020204" pitchFamily="34" charset="0"/>
              <a:cs typeface="Arial" panose="020B0604020202020204" pitchFamily="34" charset="0"/>
            </a:rPr>
            <a:t> Trade Union Facilities Time Agreement specifies the amount of time off with pay (including remission) provided for trade union representatives carrying out duties associated with National Bargaining. The college shall be responsible for the appropriate teaching cover.</a:t>
          </a:r>
          <a:endParaRPr lang="en-GB" sz="1700" kern="1200">
            <a:latin typeface="Avenir Next LT Pro" panose="020B0504020202020204" pitchFamily="34" charset="0"/>
            <a:cs typeface="Arial" panose="020B0604020202020204" pitchFamily="34" charset="0"/>
          </a:endParaRPr>
        </a:p>
      </dsp:txBody>
      <dsp:txXfrm>
        <a:off x="4268897" y="513336"/>
        <a:ext cx="6492330" cy="1330062"/>
      </dsp:txXfrm>
    </dsp:sp>
    <dsp:sp modelId="{0E1643AC-1D53-4A7E-813C-2D9EB4C10861}">
      <dsp:nvSpPr>
        <dsp:cNvPr id="0" name=""/>
        <dsp:cNvSpPr/>
      </dsp:nvSpPr>
      <dsp:spPr>
        <a:xfrm>
          <a:off x="4213386" y="2195188"/>
          <a:ext cx="6619794" cy="1473968"/>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venir Next LT Pro" panose="020B0504020202020204" pitchFamily="34" charset="0"/>
              <a:cs typeface="Arial" panose="020B0604020202020204" pitchFamily="34" charset="0"/>
            </a:rPr>
            <a:t>Colleges will establish local agreements to cover the amount of time with pay (including remission) that will be provided for trade union representatives carrying out duties associated with local bargaining and representation. The college shall be responsible for the appropriate teaching cover</a:t>
          </a:r>
          <a:endParaRPr lang="en-GB" sz="1800" kern="1200">
            <a:latin typeface="Avenir Next LT Pro" panose="020B0504020202020204" pitchFamily="34" charset="0"/>
            <a:cs typeface="Arial" panose="020B0604020202020204" pitchFamily="34" charset="0"/>
          </a:endParaRPr>
        </a:p>
      </dsp:txBody>
      <dsp:txXfrm>
        <a:off x="4285339" y="2267141"/>
        <a:ext cx="6475888" cy="13300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0919F-F1E3-4550-9726-5B9CD4DF46B4}">
      <dsp:nvSpPr>
        <dsp:cNvPr id="0" name=""/>
        <dsp:cNvSpPr/>
      </dsp:nvSpPr>
      <dsp:spPr>
        <a:xfrm>
          <a:off x="870965" y="707"/>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Circular 03/19 implemented the national agreement on terms &amp; conditions and brought together previously agreed elements in this document</a:t>
          </a:r>
          <a:endParaRPr lang="en-GB" sz="1200" kern="1200"/>
        </a:p>
      </dsp:txBody>
      <dsp:txXfrm>
        <a:off x="870965" y="707"/>
        <a:ext cx="2120323" cy="1272194"/>
      </dsp:txXfrm>
    </dsp:sp>
    <dsp:sp modelId="{142BC29E-ED50-4692-B0D5-E4125607CCE6}">
      <dsp:nvSpPr>
        <dsp:cNvPr id="0" name=""/>
        <dsp:cNvSpPr/>
      </dsp:nvSpPr>
      <dsp:spPr>
        <a:xfrm>
          <a:off x="3216764" y="0"/>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This contains most of the nationally agreed terms and conditions</a:t>
          </a:r>
          <a:endParaRPr lang="en-GB" sz="1200" kern="1200"/>
        </a:p>
      </dsp:txBody>
      <dsp:txXfrm>
        <a:off x="3216764" y="0"/>
        <a:ext cx="2120323" cy="1272194"/>
      </dsp:txXfrm>
    </dsp:sp>
    <dsp:sp modelId="{60191FBE-6F61-4240-86AE-DEB3129C3454}">
      <dsp:nvSpPr>
        <dsp:cNvPr id="0" name=""/>
        <dsp:cNvSpPr/>
      </dsp:nvSpPr>
      <dsp:spPr>
        <a:xfrm>
          <a:off x="870965" y="1484933"/>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a:t>It outlines the key ACAS principles for equal pay</a:t>
          </a:r>
          <a:endParaRPr lang="en-GB" sz="1200" kern="1200"/>
        </a:p>
      </dsp:txBody>
      <dsp:txXfrm>
        <a:off x="870965" y="1484933"/>
        <a:ext cx="2120323" cy="1272194"/>
      </dsp:txXfrm>
    </dsp:sp>
    <dsp:sp modelId="{0E8C7FCD-4715-47AE-BD5F-49F0A2C93D2C}">
      <dsp:nvSpPr>
        <dsp:cNvPr id="0" name=""/>
        <dsp:cNvSpPr/>
      </dsp:nvSpPr>
      <dsp:spPr>
        <a:xfrm>
          <a:off x="3203321" y="1484933"/>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a:t>States that the national pay scales provide the clear and transparent method of delivering equal pay for lecturers</a:t>
          </a:r>
          <a:endParaRPr lang="en-GB" sz="1200" kern="1200"/>
        </a:p>
      </dsp:txBody>
      <dsp:txXfrm>
        <a:off x="3203321" y="1484933"/>
        <a:ext cx="2120323" cy="1272194"/>
      </dsp:txXfrm>
    </dsp:sp>
    <dsp:sp modelId="{7B97FBAA-5ECF-42C6-859A-E6F02F04D8DE}">
      <dsp:nvSpPr>
        <dsp:cNvPr id="0" name=""/>
        <dsp:cNvSpPr/>
      </dsp:nvSpPr>
      <dsp:spPr>
        <a:xfrm>
          <a:off x="875439" y="2969159"/>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a:t>Supports the achievement of equal pay for work of equal value</a:t>
          </a:r>
          <a:endParaRPr lang="en-GB" sz="1200" kern="1200"/>
        </a:p>
      </dsp:txBody>
      <dsp:txXfrm>
        <a:off x="875439" y="2969159"/>
        <a:ext cx="2120323" cy="1272194"/>
      </dsp:txXfrm>
    </dsp:sp>
    <dsp:sp modelId="{B4AA841A-BFA8-49ED-8C03-06DB159A9D1D}">
      <dsp:nvSpPr>
        <dsp:cNvPr id="0" name=""/>
        <dsp:cNvSpPr/>
      </dsp:nvSpPr>
      <dsp:spPr>
        <a:xfrm>
          <a:off x="3203321" y="2969159"/>
          <a:ext cx="2120323" cy="1272194"/>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a:t>Applies the terms of the NWPA equally to all lecturing staff without differentiation.</a:t>
          </a:r>
          <a:endParaRPr lang="en-GB" sz="1200" kern="1200"/>
        </a:p>
      </dsp:txBody>
      <dsp:txXfrm>
        <a:off x="3203321" y="2969159"/>
        <a:ext cx="2120323" cy="1272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37D6D-775E-4E4C-B500-0DCAC6B8501C}">
      <dsp:nvSpPr>
        <dsp:cNvPr id="0" name=""/>
        <dsp:cNvSpPr/>
      </dsp:nvSpPr>
      <dsp:spPr>
        <a:xfrm rot="10800000">
          <a:off x="1677521" y="459"/>
          <a:ext cx="5869063" cy="796894"/>
        </a:xfrm>
        <a:prstGeom prst="homePlate">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1409"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National level bargaining is common in the public sector, in Scotland, where salaries and terms and conditions are decided at national level.</a:t>
          </a:r>
          <a:endParaRPr lang="en-GB" sz="1600" kern="1200" dirty="0"/>
        </a:p>
      </dsp:txBody>
      <dsp:txXfrm rot="10800000">
        <a:off x="1876744" y="459"/>
        <a:ext cx="5669840" cy="796894"/>
      </dsp:txXfrm>
    </dsp:sp>
    <dsp:sp modelId="{D5BD8E77-2B2D-4924-B69F-35D3C0EB0CC4}">
      <dsp:nvSpPr>
        <dsp:cNvPr id="0" name=""/>
        <dsp:cNvSpPr/>
      </dsp:nvSpPr>
      <dsp:spPr>
        <a:xfrm>
          <a:off x="877136" y="30606"/>
          <a:ext cx="796894" cy="79689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9525"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7199919D-1EB6-4DE6-BC78-D196EFA12E4E}">
      <dsp:nvSpPr>
        <dsp:cNvPr id="0" name=""/>
        <dsp:cNvSpPr/>
      </dsp:nvSpPr>
      <dsp:spPr>
        <a:xfrm rot="10800000">
          <a:off x="1677521" y="1035234"/>
          <a:ext cx="5869063" cy="796894"/>
        </a:xfrm>
        <a:prstGeom prst="homePlate">
          <a:avLst/>
        </a:prstGeom>
        <a:gradFill rotWithShape="0">
          <a:gsLst>
            <a:gs pos="0">
              <a:schemeClr val="accent5">
                <a:hueOff val="812808"/>
                <a:satOff val="-6481"/>
                <a:lumOff val="-4902"/>
                <a:alphaOff val="0"/>
                <a:tint val="64000"/>
                <a:lumMod val="118000"/>
              </a:schemeClr>
            </a:gs>
            <a:gs pos="100000">
              <a:schemeClr val="accent5">
                <a:hueOff val="812808"/>
                <a:satOff val="-6481"/>
                <a:lumOff val="-4902"/>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1409"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t>Local bargaining is where salaries and terms and conditions are decided locally.</a:t>
          </a:r>
          <a:endParaRPr lang="en-GB" sz="1600" kern="1200"/>
        </a:p>
      </dsp:txBody>
      <dsp:txXfrm rot="10800000">
        <a:off x="1876744" y="1035234"/>
        <a:ext cx="5669840" cy="796894"/>
      </dsp:txXfrm>
    </dsp:sp>
    <dsp:sp modelId="{3703D18E-CA99-4D18-A3B3-4DE795287B4D}">
      <dsp:nvSpPr>
        <dsp:cNvPr id="0" name=""/>
        <dsp:cNvSpPr/>
      </dsp:nvSpPr>
      <dsp:spPr>
        <a:xfrm>
          <a:off x="801773" y="904606"/>
          <a:ext cx="796894" cy="796894"/>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9525"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BD2311FE-6EE3-4453-BA14-5F28B6CFC6AD}">
      <dsp:nvSpPr>
        <dsp:cNvPr id="0" name=""/>
        <dsp:cNvSpPr/>
      </dsp:nvSpPr>
      <dsp:spPr>
        <a:xfrm rot="10800000">
          <a:off x="1677521" y="2070008"/>
          <a:ext cx="5869063" cy="796894"/>
        </a:xfrm>
        <a:prstGeom prst="homePlate">
          <a:avLst/>
        </a:prstGeom>
        <a:gradFill rotWithShape="0">
          <a:gsLst>
            <a:gs pos="0">
              <a:schemeClr val="accent5">
                <a:hueOff val="1625617"/>
                <a:satOff val="-12962"/>
                <a:lumOff val="-9803"/>
                <a:alphaOff val="0"/>
                <a:tint val="64000"/>
                <a:lumMod val="118000"/>
              </a:schemeClr>
            </a:gs>
            <a:gs pos="100000">
              <a:schemeClr val="accent5">
                <a:hueOff val="1625617"/>
                <a:satOff val="-12962"/>
                <a:lumOff val="-9803"/>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1409"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t>The introduction of National Bargaining in the Further Education Sector meant that salaries and most terms and conditions are now negotiated nationally.</a:t>
          </a:r>
          <a:endParaRPr lang="en-GB" sz="1600" kern="1200"/>
        </a:p>
      </dsp:txBody>
      <dsp:txXfrm rot="10800000">
        <a:off x="1876744" y="2070008"/>
        <a:ext cx="5669840" cy="796894"/>
      </dsp:txXfrm>
    </dsp:sp>
    <dsp:sp modelId="{A37EA93E-5B8C-4CD1-9815-EBB5CBCC5A74}">
      <dsp:nvSpPr>
        <dsp:cNvPr id="0" name=""/>
        <dsp:cNvSpPr/>
      </dsp:nvSpPr>
      <dsp:spPr>
        <a:xfrm>
          <a:off x="952506" y="2034841"/>
          <a:ext cx="796894" cy="796894"/>
        </a:xfrm>
        <a:prstGeom prst="ellipse">
          <a:avLst/>
        </a:prstGeom>
        <a:blipFill rotWithShape="1">
          <a:blip xmlns:r="http://schemas.openxmlformats.org/officeDocument/2006/relationships" r:embed="rId5"/>
          <a:srcRect/>
          <a:stretch>
            <a:fillRect l="-30000" r="-30000"/>
          </a:stretch>
        </a:blipFill>
        <a:ln w="9525"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A6F6192C-F405-4D1B-8128-BC092CDCC25E}">
      <dsp:nvSpPr>
        <dsp:cNvPr id="0" name=""/>
        <dsp:cNvSpPr/>
      </dsp:nvSpPr>
      <dsp:spPr>
        <a:xfrm rot="10800000">
          <a:off x="1677521" y="3104782"/>
          <a:ext cx="5869063" cy="796894"/>
        </a:xfrm>
        <a:prstGeom prst="homePlate">
          <a:avLst/>
        </a:prstGeom>
        <a:gradFill rotWithShape="0">
          <a:gsLst>
            <a:gs pos="0">
              <a:schemeClr val="accent5">
                <a:hueOff val="2438425"/>
                <a:satOff val="-19443"/>
                <a:lumOff val="-14705"/>
                <a:tint val="64000"/>
                <a:lumMod val="118000"/>
              </a:schemeClr>
            </a:gs>
            <a:gs pos="100000">
              <a:schemeClr val="accent5">
                <a:hueOff val="2438425"/>
                <a:satOff val="-19443"/>
                <a:lumOff val="-14705"/>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1409"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Not everything is covered by National Bargaining, however, some terms &amp; conditions are still decided by local agreements and custom and practice.</a:t>
          </a:r>
          <a:endParaRPr lang="en-GB" sz="1600" kern="1200" dirty="0"/>
        </a:p>
      </dsp:txBody>
      <dsp:txXfrm rot="10800000">
        <a:off x="1876744" y="3104782"/>
        <a:ext cx="5669840" cy="796894"/>
      </dsp:txXfrm>
    </dsp:sp>
    <dsp:sp modelId="{58441863-414E-4289-81D3-32607817AC90}">
      <dsp:nvSpPr>
        <dsp:cNvPr id="0" name=""/>
        <dsp:cNvSpPr/>
      </dsp:nvSpPr>
      <dsp:spPr>
        <a:xfrm>
          <a:off x="927380" y="3104782"/>
          <a:ext cx="796894" cy="796894"/>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9525"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A072-1FF6-4A23-8E35-B8CAA28552E5}">
      <dsp:nvSpPr>
        <dsp:cNvPr id="0" name=""/>
        <dsp:cNvSpPr/>
      </dsp:nvSpPr>
      <dsp:spPr>
        <a:xfrm>
          <a:off x="1242099" y="1367"/>
          <a:ext cx="1137854" cy="1137854"/>
        </a:xfrm>
        <a:prstGeom prst="ellipse">
          <a:avLst/>
        </a:prstGeom>
        <a:gradFill rotWithShape="0">
          <a:gsLst>
            <a:gs pos="0">
              <a:schemeClr val="accent5">
                <a:alpha val="50000"/>
                <a:hueOff val="0"/>
                <a:satOff val="0"/>
                <a:lumOff val="0"/>
                <a:alphaOff val="0"/>
                <a:tint val="64000"/>
                <a:lumMod val="118000"/>
              </a:schemeClr>
            </a:gs>
            <a:gs pos="100000">
              <a:schemeClr val="accent5">
                <a:alpha val="50000"/>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598A689F-3716-4EF6-BE16-EA51FAB89043}">
      <dsp:nvSpPr>
        <dsp:cNvPr id="0" name=""/>
        <dsp:cNvSpPr/>
      </dsp:nvSpPr>
      <dsp:spPr>
        <a:xfrm>
          <a:off x="1811026" y="1367"/>
          <a:ext cx="6070872" cy="113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b="0" i="0" kern="1200" dirty="0"/>
            <a:t>Your terms and conditions are the sum total of your contract of employment, which is legally binding, on both you and your employer.</a:t>
          </a:r>
          <a:endParaRPr lang="en-GB" sz="2100" kern="1200" dirty="0"/>
        </a:p>
      </dsp:txBody>
      <dsp:txXfrm>
        <a:off x="1811026" y="1367"/>
        <a:ext cx="6070872" cy="1137854"/>
      </dsp:txXfrm>
    </dsp:sp>
    <dsp:sp modelId="{08CA4471-17CD-4ADF-A736-CC8EFB6AA866}">
      <dsp:nvSpPr>
        <dsp:cNvPr id="0" name=""/>
        <dsp:cNvSpPr/>
      </dsp:nvSpPr>
      <dsp:spPr>
        <a:xfrm>
          <a:off x="1242099" y="1139222"/>
          <a:ext cx="1137854" cy="1137854"/>
        </a:xfrm>
        <a:prstGeom prst="ellipse">
          <a:avLst/>
        </a:prstGeom>
        <a:gradFill rotWithShape="0">
          <a:gsLst>
            <a:gs pos="0">
              <a:schemeClr val="accent5">
                <a:alpha val="50000"/>
                <a:hueOff val="1219212"/>
                <a:satOff val="-9721"/>
                <a:lumOff val="-7353"/>
                <a:alphaOff val="0"/>
                <a:tint val="64000"/>
                <a:lumMod val="118000"/>
              </a:schemeClr>
            </a:gs>
            <a:gs pos="100000">
              <a:schemeClr val="accent5">
                <a:alpha val="50000"/>
                <a:hueOff val="1219212"/>
                <a:satOff val="-9721"/>
                <a:lumOff val="-7353"/>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259C1F6B-585E-49CA-9C46-CBCF6A588692}">
      <dsp:nvSpPr>
        <dsp:cNvPr id="0" name=""/>
        <dsp:cNvSpPr/>
      </dsp:nvSpPr>
      <dsp:spPr>
        <a:xfrm>
          <a:off x="1811026" y="1139222"/>
          <a:ext cx="6070872" cy="113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b="0" i="0" kern="1200" dirty="0"/>
            <a:t>It comprises all national and local agreements, including custom and practice.</a:t>
          </a:r>
          <a:endParaRPr lang="en-GB" sz="2100" kern="1200" dirty="0"/>
        </a:p>
      </dsp:txBody>
      <dsp:txXfrm>
        <a:off x="1811026" y="1139222"/>
        <a:ext cx="6070872" cy="1137854"/>
      </dsp:txXfrm>
    </dsp:sp>
    <dsp:sp modelId="{C9C0C355-B256-4974-9757-7B01E01585CA}">
      <dsp:nvSpPr>
        <dsp:cNvPr id="0" name=""/>
        <dsp:cNvSpPr/>
      </dsp:nvSpPr>
      <dsp:spPr>
        <a:xfrm>
          <a:off x="1242099" y="2277077"/>
          <a:ext cx="1137854" cy="1137854"/>
        </a:xfrm>
        <a:prstGeom prst="ellipse">
          <a:avLst/>
        </a:prstGeom>
        <a:gradFill rotWithShape="0">
          <a:gsLst>
            <a:gs pos="0">
              <a:schemeClr val="accent5">
                <a:alpha val="50000"/>
                <a:hueOff val="2438425"/>
                <a:satOff val="-19443"/>
                <a:lumOff val="-14705"/>
                <a:alphaOff val="0"/>
                <a:tint val="64000"/>
                <a:lumMod val="118000"/>
              </a:schemeClr>
            </a:gs>
            <a:gs pos="100000">
              <a:schemeClr val="accent5">
                <a:alpha val="50000"/>
                <a:hueOff val="2438425"/>
                <a:satOff val="-19443"/>
                <a:lumOff val="-14705"/>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9D22D456-A592-4B87-81BF-9840D86A51B6}">
      <dsp:nvSpPr>
        <dsp:cNvPr id="0" name=""/>
        <dsp:cNvSpPr/>
      </dsp:nvSpPr>
      <dsp:spPr>
        <a:xfrm>
          <a:off x="1811026" y="2277077"/>
          <a:ext cx="6070872" cy="113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r>
            <a:rPr lang="en-US" sz="2100" b="0" i="0" kern="1200" dirty="0"/>
            <a:t>It also includes any legal protections or obligations such Health &amp; Safety, Equality and Employment legislation.</a:t>
          </a:r>
          <a:endParaRPr lang="en-GB" sz="2100" kern="1200" dirty="0"/>
        </a:p>
      </dsp:txBody>
      <dsp:txXfrm>
        <a:off x="1811026" y="2277077"/>
        <a:ext cx="6070872" cy="1137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2BA97-96A9-4413-8462-F89717C82066}">
      <dsp:nvSpPr>
        <dsp:cNvPr id="0" name=""/>
        <dsp:cNvSpPr/>
      </dsp:nvSpPr>
      <dsp:spPr>
        <a:xfrm>
          <a:off x="0" y="1246615"/>
          <a:ext cx="10838925" cy="1773936"/>
        </a:xfrm>
        <a:prstGeom prst="notchedRightArrow">
          <a:avLst/>
        </a:prstGeom>
        <a:solidFill>
          <a:schemeClr val="accent1">
            <a:tint val="4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7D7FD53-0403-427D-BF79-C309A92E9187}">
      <dsp:nvSpPr>
        <dsp:cNvPr id="0" name=""/>
        <dsp:cNvSpPr/>
      </dsp:nvSpPr>
      <dsp:spPr>
        <a:xfrm>
          <a:off x="642" y="0"/>
          <a:ext cx="1577103" cy="177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i="0" kern="1200">
              <a:latin typeface="Avenir Next LT Pro Demi" panose="020B0704020202020204" pitchFamily="34" charset="0"/>
            </a:rPr>
            <a:t>Members should seek </a:t>
          </a:r>
          <a:r>
            <a:rPr lang="en-US" sz="1400" b="0" i="1" kern="1200">
              <a:latin typeface="Avenir Next LT Pro Demi" panose="020B0704020202020204" pitchFamily="34" charset="0"/>
            </a:rPr>
            <a:t>and follow </a:t>
          </a:r>
          <a:r>
            <a:rPr lang="en-US" sz="1400" b="0" i="0" kern="1200">
              <a:latin typeface="Avenir Next LT Pro Demi" panose="020B0704020202020204" pitchFamily="34" charset="0"/>
            </a:rPr>
            <a:t>advice from their Branch Representatives</a:t>
          </a:r>
          <a:endParaRPr lang="en-GB" sz="1400" kern="1200">
            <a:latin typeface="Avenir Next LT Pro Demi" panose="020B0704020202020204" pitchFamily="34" charset="0"/>
          </a:endParaRPr>
        </a:p>
      </dsp:txBody>
      <dsp:txXfrm>
        <a:off x="642" y="0"/>
        <a:ext cx="1577103" cy="1773936"/>
      </dsp:txXfrm>
    </dsp:sp>
    <dsp:sp modelId="{8577D3B1-EA55-42EE-98C2-3DA68EEC623E}">
      <dsp:nvSpPr>
        <dsp:cNvPr id="0" name=""/>
        <dsp:cNvSpPr/>
      </dsp:nvSpPr>
      <dsp:spPr>
        <a:xfrm>
          <a:off x="567452" y="1995678"/>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E3DC607C-57B0-41A5-A0E7-FA7353473856}">
      <dsp:nvSpPr>
        <dsp:cNvPr id="0" name=""/>
        <dsp:cNvSpPr/>
      </dsp:nvSpPr>
      <dsp:spPr>
        <a:xfrm>
          <a:off x="1550823" y="2529756"/>
          <a:ext cx="2020974" cy="177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i="0" kern="1200" dirty="0">
              <a:latin typeface="Avenir Next LT Pro Demi" panose="020B0704020202020204" pitchFamily="34" charset="0"/>
            </a:rPr>
            <a:t>Branch representatives may bring issues to the attention of the Branch Secretary/Committee, who may consider informal and formal local procedures.</a:t>
          </a:r>
          <a:endParaRPr lang="en-GB" sz="1400" kern="1200" dirty="0">
            <a:latin typeface="Avenir Next LT Pro Demi" panose="020B0704020202020204" pitchFamily="34" charset="0"/>
          </a:endParaRPr>
        </a:p>
      </dsp:txBody>
      <dsp:txXfrm>
        <a:off x="1550823" y="2529756"/>
        <a:ext cx="2020974" cy="1773936"/>
      </dsp:txXfrm>
    </dsp:sp>
    <dsp:sp modelId="{1DE2A9DC-FD0D-4C12-ABB3-8B8370485DAF}">
      <dsp:nvSpPr>
        <dsp:cNvPr id="0" name=""/>
        <dsp:cNvSpPr/>
      </dsp:nvSpPr>
      <dsp:spPr>
        <a:xfrm>
          <a:off x="2396945" y="1995678"/>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D0586CC1-5070-47F5-AA54-AEFF35B15AA7}">
      <dsp:nvSpPr>
        <dsp:cNvPr id="0" name=""/>
        <dsp:cNvSpPr/>
      </dsp:nvSpPr>
      <dsp:spPr>
        <a:xfrm>
          <a:off x="3659629" y="0"/>
          <a:ext cx="1613502" cy="1773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i="0" kern="1200" dirty="0">
              <a:latin typeface="Avenir Next LT Pro Demi" panose="020B0704020202020204" pitchFamily="34" charset="0"/>
            </a:rPr>
            <a:t>If local procedures cannot resolve the issue the Branch Secretary should seek advice from the Area Officer </a:t>
          </a:r>
          <a:endParaRPr lang="en-GB" sz="1400" kern="1200" dirty="0">
            <a:latin typeface="Avenir Next LT Pro Demi" panose="020B0704020202020204" pitchFamily="34" charset="0"/>
          </a:endParaRPr>
        </a:p>
      </dsp:txBody>
      <dsp:txXfrm>
        <a:off x="3659629" y="0"/>
        <a:ext cx="1613502" cy="1773936"/>
      </dsp:txXfrm>
    </dsp:sp>
    <dsp:sp modelId="{16551FE6-1C67-4B7F-910D-9385B214792C}">
      <dsp:nvSpPr>
        <dsp:cNvPr id="0" name=""/>
        <dsp:cNvSpPr/>
      </dsp:nvSpPr>
      <dsp:spPr>
        <a:xfrm>
          <a:off x="4244639" y="1995678"/>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63D95365-C592-4278-9302-60BDCE90E2D9}">
      <dsp:nvSpPr>
        <dsp:cNvPr id="0" name=""/>
        <dsp:cNvSpPr/>
      </dsp:nvSpPr>
      <dsp:spPr>
        <a:xfrm>
          <a:off x="5288140" y="2625336"/>
          <a:ext cx="1806786" cy="1225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i="0" kern="1200" dirty="0">
              <a:latin typeface="Avenir Next LT Pro Demi" panose="020B0704020202020204" pitchFamily="34" charset="0"/>
            </a:rPr>
            <a:t>If the matter remains unresolved it may be the subject of a local dispute and/or may be referred to the Joint Secretary for advice and appropriate action</a:t>
          </a:r>
          <a:endParaRPr lang="en-GB" sz="1400" kern="1200" dirty="0">
            <a:latin typeface="Avenir Next LT Pro Demi" panose="020B0704020202020204" pitchFamily="34" charset="0"/>
          </a:endParaRPr>
        </a:p>
      </dsp:txBody>
      <dsp:txXfrm>
        <a:off x="5288140" y="2625336"/>
        <a:ext cx="1806786" cy="1225293"/>
      </dsp:txXfrm>
    </dsp:sp>
    <dsp:sp modelId="{E9280F36-4059-476D-BD60-C20DD835DF22}">
      <dsp:nvSpPr>
        <dsp:cNvPr id="0" name=""/>
        <dsp:cNvSpPr/>
      </dsp:nvSpPr>
      <dsp:spPr>
        <a:xfrm>
          <a:off x="6119707" y="1976257"/>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75F03DCB-07E9-4E1C-A74B-77577BA687B5}">
      <dsp:nvSpPr>
        <dsp:cNvPr id="0" name=""/>
        <dsp:cNvSpPr/>
      </dsp:nvSpPr>
      <dsp:spPr>
        <a:xfrm>
          <a:off x="7282924" y="131825"/>
          <a:ext cx="1323293" cy="154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i="0" kern="1200">
              <a:latin typeface="Avenir Next LT Pro Demi" panose="020B0704020202020204" pitchFamily="34" charset="0"/>
            </a:rPr>
            <a:t>Issues may be raised at the FELA Executive for advice and/or support and/or</a:t>
          </a:r>
          <a:r>
            <a:rPr lang="en-US" sz="1000" b="0" i="0" kern="1200"/>
            <a:t> </a:t>
          </a:r>
          <a:r>
            <a:rPr lang="en-US" sz="1400" b="0" i="0" kern="1200">
              <a:latin typeface="Avenir Next LT Pro Demi" panose="020B0704020202020204" pitchFamily="34" charset="0"/>
            </a:rPr>
            <a:t>action</a:t>
          </a:r>
          <a:endParaRPr lang="en-GB" sz="1000" kern="1200">
            <a:latin typeface="Avenir Next LT Pro Demi" panose="020B0704020202020204" pitchFamily="34" charset="0"/>
          </a:endParaRPr>
        </a:p>
      </dsp:txBody>
      <dsp:txXfrm>
        <a:off x="7282924" y="131825"/>
        <a:ext cx="1323293" cy="1540255"/>
      </dsp:txXfrm>
    </dsp:sp>
    <dsp:sp modelId="{7C9FB952-F2DE-48DE-9508-33FC49604362}">
      <dsp:nvSpPr>
        <dsp:cNvPr id="0" name=""/>
        <dsp:cNvSpPr/>
      </dsp:nvSpPr>
      <dsp:spPr>
        <a:xfrm>
          <a:off x="7860403" y="2013457"/>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8CA36655-6983-48FE-81C3-1F081F1270C6}">
      <dsp:nvSpPr>
        <dsp:cNvPr id="0" name=""/>
        <dsp:cNvSpPr/>
      </dsp:nvSpPr>
      <dsp:spPr>
        <a:xfrm>
          <a:off x="8617827" y="2731799"/>
          <a:ext cx="1259813" cy="165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i="0" kern="1200">
              <a:latin typeface="Avenir Next LT Pro Demi" panose="020B0704020202020204" pitchFamily="34" charset="0"/>
            </a:rPr>
            <a:t>Branches may also seek advice and support from the National Negotiators</a:t>
          </a:r>
          <a:endParaRPr lang="en-GB" sz="1400" kern="1200">
            <a:latin typeface="Avenir Next LT Pro Demi" panose="020B0704020202020204" pitchFamily="34" charset="0"/>
          </a:endParaRPr>
        </a:p>
      </dsp:txBody>
      <dsp:txXfrm>
        <a:off x="8617827" y="2731799"/>
        <a:ext cx="1259813" cy="1651995"/>
      </dsp:txXfrm>
    </dsp:sp>
    <dsp:sp modelId="{1F419F1A-A4A2-486D-9E33-3AD4B12ECAE4}">
      <dsp:nvSpPr>
        <dsp:cNvPr id="0" name=""/>
        <dsp:cNvSpPr/>
      </dsp:nvSpPr>
      <dsp:spPr>
        <a:xfrm>
          <a:off x="9225469" y="1988959"/>
          <a:ext cx="443484" cy="443484"/>
        </a:xfrm>
        <a:prstGeom prst="ellips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DA22E-57AA-4DD9-894B-9D22C70F63E0}">
      <dsp:nvSpPr>
        <dsp:cNvPr id="0" name=""/>
        <dsp:cNvSpPr/>
      </dsp:nvSpPr>
      <dsp:spPr>
        <a:xfrm>
          <a:off x="1505092" y="48580"/>
          <a:ext cx="4924981" cy="484239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71C4BAC-BADB-49C9-BD63-EF60F29E6859}">
      <dsp:nvSpPr>
        <dsp:cNvPr id="0" name=""/>
        <dsp:cNvSpPr/>
      </dsp:nvSpPr>
      <dsp:spPr>
        <a:xfrm>
          <a:off x="1974350" y="517838"/>
          <a:ext cx="1926425" cy="1926425"/>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Avenir Next LT Pro Demi" panose="020B0704020202020204" pitchFamily="34" charset="0"/>
              <a:cs typeface="Arial" panose="020B0604020202020204" pitchFamily="34" charset="0"/>
            </a:rPr>
            <a:t>Prior  to National Bargaining, each college had their own set of Terms and Conditions of Service covering staff at an individual college level.</a:t>
          </a:r>
          <a:endParaRPr lang="en-GB" sz="1400" kern="1200" dirty="0">
            <a:latin typeface="Avenir Next LT Pro Demi" panose="020B0704020202020204" pitchFamily="34" charset="0"/>
            <a:cs typeface="Arial" panose="020B0604020202020204" pitchFamily="34" charset="0"/>
          </a:endParaRPr>
        </a:p>
      </dsp:txBody>
      <dsp:txXfrm>
        <a:off x="2068390" y="611878"/>
        <a:ext cx="1738345" cy="1738345"/>
      </dsp:txXfrm>
    </dsp:sp>
    <dsp:sp modelId="{05C04FA3-A90B-4443-8BF8-5FEE13B73962}">
      <dsp:nvSpPr>
        <dsp:cNvPr id="0" name=""/>
        <dsp:cNvSpPr/>
      </dsp:nvSpPr>
      <dsp:spPr>
        <a:xfrm>
          <a:off x="4048962" y="517838"/>
          <a:ext cx="1926425" cy="1926425"/>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latin typeface="Avenir Next LT Pro Demi" panose="020B0704020202020204" pitchFamily="34" charset="0"/>
              <a:cs typeface="Arial" panose="020B0604020202020204" pitchFamily="34" charset="0"/>
            </a:rPr>
            <a:t>These Terms and Conditions of Service were based upon an agreement called “THE Blue Book”  which was a set of agreements which dated back to the 1980s</a:t>
          </a:r>
          <a:r>
            <a:rPr lang="en-GB" sz="1100" b="0" i="0" kern="1200">
              <a:latin typeface="Arial" panose="020B0604020202020204" pitchFamily="34" charset="0"/>
              <a:cs typeface="Arial" panose="020B0604020202020204" pitchFamily="34" charset="0"/>
            </a:rPr>
            <a:t>.</a:t>
          </a:r>
          <a:endParaRPr lang="en-GB" sz="1100" kern="1200">
            <a:latin typeface="Arial" panose="020B0604020202020204" pitchFamily="34" charset="0"/>
            <a:cs typeface="Arial" panose="020B0604020202020204" pitchFamily="34" charset="0"/>
          </a:endParaRPr>
        </a:p>
      </dsp:txBody>
      <dsp:txXfrm>
        <a:off x="4143002" y="611878"/>
        <a:ext cx="1738345" cy="1738345"/>
      </dsp:txXfrm>
    </dsp:sp>
    <dsp:sp modelId="{01852E00-8244-4296-8F99-9407B57A8567}">
      <dsp:nvSpPr>
        <dsp:cNvPr id="0" name=""/>
        <dsp:cNvSpPr/>
      </dsp:nvSpPr>
      <dsp:spPr>
        <a:xfrm>
          <a:off x="1974350" y="2592450"/>
          <a:ext cx="1926425" cy="1926425"/>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400" b="0" i="0" kern="1200" dirty="0">
              <a:latin typeface="Avenir Next LT Pro Demi" panose="020B0704020202020204" pitchFamily="34" charset="0"/>
              <a:cs typeface="Arial" panose="020B0604020202020204" pitchFamily="34" charset="0"/>
            </a:rPr>
            <a:t>The Blue Book had been amended in each college and together with local agreements comprised the Lecturers’ terms and conditions.</a:t>
          </a:r>
          <a:endParaRPr lang="en-GB" sz="1400" kern="1200" dirty="0">
            <a:latin typeface="Avenir Next LT Pro Demi" panose="020B0704020202020204" pitchFamily="34" charset="0"/>
            <a:cs typeface="Arial" panose="020B0604020202020204" pitchFamily="34" charset="0"/>
          </a:endParaRPr>
        </a:p>
        <a:p>
          <a:pPr marL="0" lvl="0" algn="ctr" defTabSz="444500">
            <a:lnSpc>
              <a:spcPct val="90000"/>
            </a:lnSpc>
            <a:spcBef>
              <a:spcPct val="0"/>
            </a:spcBef>
            <a:spcAft>
              <a:spcPct val="35000"/>
            </a:spcAft>
            <a:buNone/>
          </a:pPr>
          <a:endParaRPr lang="en-GB" sz="800" kern="1200" dirty="0"/>
        </a:p>
      </dsp:txBody>
      <dsp:txXfrm>
        <a:off x="2068390" y="2686490"/>
        <a:ext cx="1738345" cy="1738345"/>
      </dsp:txXfrm>
    </dsp:sp>
    <dsp:sp modelId="{6CA689C6-C76E-4A42-9E02-F6AF44BA563E}">
      <dsp:nvSpPr>
        <dsp:cNvPr id="0" name=""/>
        <dsp:cNvSpPr/>
      </dsp:nvSpPr>
      <dsp:spPr>
        <a:xfrm>
          <a:off x="4048962" y="2592450"/>
          <a:ext cx="1926425" cy="1926425"/>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venir Next LT Pro Demi" panose="020B0704020202020204" pitchFamily="34" charset="0"/>
              <a:cs typeface="Arial" panose="020B0604020202020204" pitchFamily="34" charset="0"/>
            </a:rPr>
            <a:t>The NRPA transferred many local terms and conditions to National Bargaining. The NWPA now supersedes many of the Blue Book conditions</a:t>
          </a:r>
          <a:endParaRPr lang="en-GB" sz="1400" kern="1200" dirty="0">
            <a:latin typeface="Avenir Next LT Pro Demi" panose="020B0704020202020204" pitchFamily="34" charset="0"/>
            <a:cs typeface="Arial" panose="020B0604020202020204" pitchFamily="34" charset="0"/>
          </a:endParaRPr>
        </a:p>
      </dsp:txBody>
      <dsp:txXfrm>
        <a:off x="4143002" y="2686490"/>
        <a:ext cx="1738345" cy="1738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DABE3-10A4-48FC-8CE6-B81D9DB5CE1D}">
      <dsp:nvSpPr>
        <dsp:cNvPr id="0" name=""/>
        <dsp:cNvSpPr/>
      </dsp:nvSpPr>
      <dsp:spPr>
        <a:xfrm>
          <a:off x="542637" y="2434960"/>
          <a:ext cx="3488906" cy="1616968"/>
        </a:xfrm>
        <a:prstGeom prst="ellipse">
          <a:avLst/>
        </a:prstGeom>
        <a:solidFill>
          <a:srgbClr val="7E281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174D08-5404-43EB-A5FF-14DCCB9DC64B}">
      <dsp:nvSpPr>
        <dsp:cNvPr id="0" name=""/>
        <dsp:cNvSpPr/>
      </dsp:nvSpPr>
      <dsp:spPr>
        <a:xfrm>
          <a:off x="981635" y="2665109"/>
          <a:ext cx="2491660" cy="1154784"/>
        </a:xfrm>
        <a:prstGeom prst="ellipse">
          <a:avLst/>
        </a:prstGeom>
        <a:solidFill>
          <a:srgbClr val="7E281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CBE1E-8B7B-4913-B980-228E258B8502}">
      <dsp:nvSpPr>
        <dsp:cNvPr id="0" name=""/>
        <dsp:cNvSpPr/>
      </dsp:nvSpPr>
      <dsp:spPr>
        <a:xfrm>
          <a:off x="1479967" y="2896066"/>
          <a:ext cx="1494996" cy="692870"/>
        </a:xfrm>
        <a:prstGeom prst="ellipse">
          <a:avLst/>
        </a:prstGeom>
        <a:solidFill>
          <a:srgbClr val="7E281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430CC-4F1A-4CB3-952C-7DF6CBF40240}">
      <dsp:nvSpPr>
        <dsp:cNvPr id="0" name=""/>
        <dsp:cNvSpPr/>
      </dsp:nvSpPr>
      <dsp:spPr>
        <a:xfrm>
          <a:off x="1978299" y="3127023"/>
          <a:ext cx="498332" cy="230956"/>
        </a:xfrm>
        <a:prstGeom prst="ellipse">
          <a:avLst/>
        </a:prstGeom>
        <a:solidFill>
          <a:srgbClr val="7E281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BBE45-222A-4EC0-B334-E6B548D229F9}">
      <dsp:nvSpPr>
        <dsp:cNvPr id="0" name=""/>
        <dsp:cNvSpPr/>
      </dsp:nvSpPr>
      <dsp:spPr>
        <a:xfrm>
          <a:off x="4553402" y="335080"/>
          <a:ext cx="1744453" cy="83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t" anchorCtr="0">
          <a:noAutofit/>
        </a:bodyPr>
        <a:lstStyle/>
        <a:p>
          <a:pPr marL="0" lvl="0" indent="0" algn="l" defTabSz="266700">
            <a:lnSpc>
              <a:spcPct val="90000"/>
            </a:lnSpc>
            <a:spcBef>
              <a:spcPct val="0"/>
            </a:spcBef>
            <a:spcAft>
              <a:spcPct val="35000"/>
            </a:spcAft>
            <a:buNone/>
          </a:pPr>
          <a:endParaRPr lang="en-GB" sz="600" kern="1200"/>
        </a:p>
        <a:p>
          <a:pPr marL="114300" lvl="1" indent="-114300" algn="l" defTabSz="533400">
            <a:lnSpc>
              <a:spcPct val="90000"/>
            </a:lnSpc>
            <a:spcBef>
              <a:spcPct val="0"/>
            </a:spcBef>
            <a:spcAft>
              <a:spcPct val="15000"/>
            </a:spcAft>
            <a:buChar char="•"/>
          </a:pPr>
          <a:r>
            <a:rPr lang="en-US" sz="1200" b="0" i="0" kern="1200" dirty="0">
              <a:solidFill>
                <a:srgbClr val="3728A8"/>
              </a:solidFill>
              <a:latin typeface="Avenir Next LT Pro Demi" panose="020B0704020202020204" pitchFamily="34" charset="0"/>
              <a:cs typeface="Arial" panose="020B0604020202020204" pitchFamily="34" charset="0"/>
            </a:rPr>
            <a:t>10 management side</a:t>
          </a:r>
          <a:endParaRPr lang="en-GB" sz="1200" b="0" kern="1200" dirty="0">
            <a:solidFill>
              <a:srgbClr val="3728A8"/>
            </a:solidFill>
            <a:latin typeface="Avenir Next LT Pro Demi" panose="020B07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solidFill>
                <a:srgbClr val="3728A8"/>
              </a:solidFill>
              <a:latin typeface="Avenir Next LT Pro Demi" panose="020B0704020202020204" pitchFamily="34" charset="0"/>
              <a:cs typeface="Arial" panose="020B0604020202020204" pitchFamily="34" charset="0"/>
            </a:rPr>
            <a:t>12 staff side (EIS 7, Unison 3, Unite 1, GMB 1))</a:t>
          </a:r>
          <a:endParaRPr lang="en-GB" sz="1200" b="0" kern="1200" dirty="0">
            <a:solidFill>
              <a:srgbClr val="3728A8"/>
            </a:solidFill>
            <a:latin typeface="Avenir Next LT Pro Demi" panose="020B0704020202020204" pitchFamily="34" charset="0"/>
            <a:cs typeface="Arial" panose="020B0604020202020204" pitchFamily="34" charset="0"/>
          </a:endParaRPr>
        </a:p>
      </dsp:txBody>
      <dsp:txXfrm>
        <a:off x="4553402" y="335080"/>
        <a:ext cx="1744453" cy="834430"/>
      </dsp:txXfrm>
    </dsp:sp>
    <dsp:sp modelId="{AABC05DB-DAA0-4FD9-8B64-678AC98BE64A}">
      <dsp:nvSpPr>
        <dsp:cNvPr id="0" name=""/>
        <dsp:cNvSpPr/>
      </dsp:nvSpPr>
      <dsp:spPr>
        <a:xfrm>
          <a:off x="4117289" y="752295"/>
          <a:ext cx="43611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FE8775-813F-4320-A897-23886C25B6E5}">
      <dsp:nvSpPr>
        <dsp:cNvPr id="0" name=""/>
        <dsp:cNvSpPr/>
      </dsp:nvSpPr>
      <dsp:spPr>
        <a:xfrm rot="5400000">
          <a:off x="1925093" y="1027046"/>
          <a:ext cx="2465493" cy="1918898"/>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E8E76-CE88-48D5-AAB1-C674CB300C27}">
      <dsp:nvSpPr>
        <dsp:cNvPr id="0" name=""/>
        <dsp:cNvSpPr/>
      </dsp:nvSpPr>
      <dsp:spPr>
        <a:xfrm>
          <a:off x="4675497" y="2108423"/>
          <a:ext cx="2367676" cy="742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US" sz="1200" b="0" i="0" kern="1200" dirty="0">
              <a:solidFill>
                <a:srgbClr val="3728A8"/>
              </a:solidFill>
              <a:latin typeface="Avenir Next LT Pro Demi" panose="020B0704020202020204" pitchFamily="34" charset="0"/>
              <a:cs typeface="Arial" panose="020B0604020202020204" pitchFamily="34" charset="0"/>
            </a:rPr>
            <a:t>Employment terms common to both Academic and Support staff are discussed with side tables that will address unique occupational specific terms for each bargaining group</a:t>
          </a:r>
          <a:br>
            <a:rPr lang="en-US" sz="1200" b="0" i="0" kern="1200" dirty="0">
              <a:solidFill>
                <a:srgbClr val="9B6BF2"/>
              </a:solidFill>
              <a:latin typeface="Arial" panose="020B0604020202020204" pitchFamily="34" charset="0"/>
              <a:cs typeface="Arial" panose="020B0604020202020204" pitchFamily="34" charset="0"/>
            </a:rPr>
          </a:br>
          <a:endParaRPr lang="en-GB" sz="1200" b="0" kern="1200" dirty="0">
            <a:solidFill>
              <a:srgbClr val="9B6BF2"/>
            </a:solidFill>
            <a:latin typeface="Arial" panose="020B0604020202020204" pitchFamily="34" charset="0"/>
            <a:cs typeface="Arial" panose="020B0604020202020204" pitchFamily="34" charset="0"/>
          </a:endParaRPr>
        </a:p>
      </dsp:txBody>
      <dsp:txXfrm>
        <a:off x="4675497" y="2108423"/>
        <a:ext cx="2367676" cy="742517"/>
      </dsp:txXfrm>
    </dsp:sp>
    <dsp:sp modelId="{0B8A2E3D-C2C6-4797-9891-30A9D88C783E}">
      <dsp:nvSpPr>
        <dsp:cNvPr id="0" name=""/>
        <dsp:cNvSpPr/>
      </dsp:nvSpPr>
      <dsp:spPr>
        <a:xfrm>
          <a:off x="4117289" y="1586725"/>
          <a:ext cx="43611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D268-192F-4617-A161-CDFA3F170E69}">
      <dsp:nvSpPr>
        <dsp:cNvPr id="0" name=""/>
        <dsp:cNvSpPr/>
      </dsp:nvSpPr>
      <dsp:spPr>
        <a:xfrm rot="5400000">
          <a:off x="2351903" y="1847811"/>
          <a:ext cx="2024728" cy="1503137"/>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F0FA0F-728A-4DAD-81E1-66C61F20DABE}">
      <dsp:nvSpPr>
        <dsp:cNvPr id="0" name=""/>
        <dsp:cNvSpPr/>
      </dsp:nvSpPr>
      <dsp:spPr>
        <a:xfrm>
          <a:off x="4539953" y="2937909"/>
          <a:ext cx="1744453" cy="83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br>
            <a:rPr lang="en-US" sz="1200" b="0" i="0" kern="1200">
              <a:solidFill>
                <a:srgbClr val="7E2812"/>
              </a:solidFill>
            </a:rPr>
          </a:br>
          <a:r>
            <a:rPr lang="en-US" sz="1200" b="0" i="0" kern="1200">
              <a:solidFill>
                <a:srgbClr val="7E2812"/>
              </a:solidFill>
              <a:latin typeface="Avenir Next LT Pro Demi" panose="020B0704020202020204" pitchFamily="34" charset="0"/>
            </a:rPr>
            <a:t>C</a:t>
          </a:r>
          <a:r>
            <a:rPr lang="en-US" sz="1200" b="0" i="0" kern="1200">
              <a:solidFill>
                <a:srgbClr val="7E2812"/>
              </a:solidFill>
              <a:latin typeface="Avenir Next LT Pro Demi" panose="020B0704020202020204" pitchFamily="34" charset="0"/>
              <a:cs typeface="Arial" panose="020B0604020202020204" pitchFamily="34" charset="0"/>
            </a:rPr>
            <a:t>ertain employment policy and principles are developed at national level. </a:t>
          </a:r>
          <a:endParaRPr lang="en-GB" sz="1200" kern="1200">
            <a:solidFill>
              <a:srgbClr val="7E2812"/>
            </a:solidFill>
            <a:latin typeface="Avenir Next LT Pro Demi" panose="020B0704020202020204" pitchFamily="34" charset="0"/>
            <a:cs typeface="Arial" panose="020B0604020202020204" pitchFamily="34" charset="0"/>
          </a:endParaRPr>
        </a:p>
      </dsp:txBody>
      <dsp:txXfrm>
        <a:off x="4539953" y="2937909"/>
        <a:ext cx="1744453" cy="834430"/>
      </dsp:txXfrm>
    </dsp:sp>
    <dsp:sp modelId="{0D2F7637-A5FF-46D4-93D1-20C60FBFF8E8}">
      <dsp:nvSpPr>
        <dsp:cNvPr id="0" name=""/>
        <dsp:cNvSpPr/>
      </dsp:nvSpPr>
      <dsp:spPr>
        <a:xfrm>
          <a:off x="4117289" y="2421155"/>
          <a:ext cx="43611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1793CB-9CBE-4704-A31D-4A4D40FD2441}">
      <dsp:nvSpPr>
        <dsp:cNvPr id="0" name=""/>
        <dsp:cNvSpPr/>
      </dsp:nvSpPr>
      <dsp:spPr>
        <a:xfrm rot="5400000">
          <a:off x="2765047" y="2612754"/>
          <a:ext cx="1544422" cy="1160061"/>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15E25-41C3-4CAA-84ED-7E71B2B7ED73}">
      <dsp:nvSpPr>
        <dsp:cNvPr id="0" name=""/>
        <dsp:cNvSpPr/>
      </dsp:nvSpPr>
      <dsp:spPr>
        <a:xfrm>
          <a:off x="4553402" y="2838370"/>
          <a:ext cx="1744453" cy="834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63500" rIns="63500" bIns="63500" numCol="1" spcCol="1270" anchor="ctr" anchorCtr="0">
          <a:noAutofit/>
        </a:bodyPr>
        <a:lstStyle/>
        <a:p>
          <a:pPr marL="0" lvl="0" indent="0" algn="l" defTabSz="2222500">
            <a:lnSpc>
              <a:spcPct val="90000"/>
            </a:lnSpc>
            <a:spcBef>
              <a:spcPct val="0"/>
            </a:spcBef>
            <a:spcAft>
              <a:spcPct val="35000"/>
            </a:spcAft>
            <a:buNone/>
          </a:pPr>
          <a:endParaRPr lang="en-GB" sz="5000" kern="1200"/>
        </a:p>
      </dsp:txBody>
      <dsp:txXfrm>
        <a:off x="4553402" y="2838370"/>
        <a:ext cx="1744453" cy="834430"/>
      </dsp:txXfrm>
    </dsp:sp>
    <dsp:sp modelId="{5E4DC57F-66C5-42A7-9A3E-ADA31A1FD9F6}">
      <dsp:nvSpPr>
        <dsp:cNvPr id="0" name=""/>
        <dsp:cNvSpPr/>
      </dsp:nvSpPr>
      <dsp:spPr>
        <a:xfrm>
          <a:off x="4117289" y="3255585"/>
          <a:ext cx="43611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7616EB-D5D3-46FC-890E-EB0A83069DA3}">
      <dsp:nvSpPr>
        <dsp:cNvPr id="0" name=""/>
        <dsp:cNvSpPr/>
      </dsp:nvSpPr>
      <dsp:spPr>
        <a:xfrm rot="5400000">
          <a:off x="3179180" y="3380721"/>
          <a:ext cx="1061557" cy="810589"/>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316B-94D8-4002-8E39-888958B09BEC}">
      <dsp:nvSpPr>
        <dsp:cNvPr id="0" name=""/>
        <dsp:cNvSpPr/>
      </dsp:nvSpPr>
      <dsp:spPr>
        <a:xfrm>
          <a:off x="0" y="80783"/>
          <a:ext cx="4652386" cy="517140"/>
        </a:xfrm>
        <a:prstGeom prst="roundRect">
          <a:avLst/>
        </a:prstGeom>
        <a:gradFill rotWithShape="0">
          <a:gsLst>
            <a:gs pos="0">
              <a:schemeClr val="accent5">
                <a:shade val="50000"/>
                <a:hueOff val="0"/>
                <a:satOff val="0"/>
                <a:lumOff val="0"/>
                <a:alphaOff val="0"/>
                <a:tint val="64000"/>
                <a:lumMod val="118000"/>
              </a:schemeClr>
            </a:gs>
            <a:gs pos="100000">
              <a:schemeClr val="accent5">
                <a:shade val="50000"/>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Side Tables – One for Lecturing Staff and a separate one for Support staff</a:t>
          </a:r>
          <a:endParaRPr lang="en-GB" sz="1300" kern="1200"/>
        </a:p>
      </dsp:txBody>
      <dsp:txXfrm>
        <a:off x="25245" y="106028"/>
        <a:ext cx="4601896" cy="466650"/>
      </dsp:txXfrm>
    </dsp:sp>
    <dsp:sp modelId="{137E20A0-0D20-4A82-9781-ED9FE862E116}">
      <dsp:nvSpPr>
        <dsp:cNvPr id="0" name=""/>
        <dsp:cNvSpPr/>
      </dsp:nvSpPr>
      <dsp:spPr>
        <a:xfrm>
          <a:off x="0" y="635363"/>
          <a:ext cx="4652386" cy="517140"/>
        </a:xfrm>
        <a:prstGeom prst="roundRect">
          <a:avLst/>
        </a:prstGeom>
        <a:gradFill rotWithShape="0">
          <a:gsLst>
            <a:gs pos="0">
              <a:schemeClr val="accent5">
                <a:shade val="50000"/>
                <a:hueOff val="-94561"/>
                <a:satOff val="13324"/>
                <a:lumOff val="12167"/>
                <a:alphaOff val="0"/>
                <a:tint val="64000"/>
                <a:lumMod val="118000"/>
              </a:schemeClr>
            </a:gs>
            <a:gs pos="100000">
              <a:schemeClr val="accent5">
                <a:shade val="50000"/>
                <a:hueOff val="-94561"/>
                <a:satOff val="13324"/>
                <a:lumOff val="12167"/>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0" kern="1200"/>
            <a:t>responsible for:</a:t>
          </a:r>
          <a:endParaRPr lang="en-GB" sz="1300" kern="1200"/>
        </a:p>
      </dsp:txBody>
      <dsp:txXfrm>
        <a:off x="25245" y="660608"/>
        <a:ext cx="4601896" cy="466650"/>
      </dsp:txXfrm>
    </dsp:sp>
    <dsp:sp modelId="{37F7F381-DD12-4F7E-AC1D-B58C7152997A}">
      <dsp:nvSpPr>
        <dsp:cNvPr id="0" name=""/>
        <dsp:cNvSpPr/>
      </dsp:nvSpPr>
      <dsp:spPr>
        <a:xfrm>
          <a:off x="0" y="1189943"/>
          <a:ext cx="4652386" cy="517140"/>
        </a:xfrm>
        <a:prstGeom prst="roundRect">
          <a:avLst/>
        </a:prstGeom>
        <a:gradFill rotWithShape="0">
          <a:gsLst>
            <a:gs pos="0">
              <a:schemeClr val="accent5">
                <a:shade val="50000"/>
                <a:hueOff val="-189121"/>
                <a:satOff val="26649"/>
                <a:lumOff val="24334"/>
                <a:alphaOff val="0"/>
                <a:tint val="64000"/>
                <a:lumMod val="118000"/>
              </a:schemeClr>
            </a:gs>
            <a:gs pos="100000">
              <a:schemeClr val="accent5">
                <a:shade val="50000"/>
                <a:hueOff val="-189121"/>
                <a:satOff val="26649"/>
                <a:lumOff val="24334"/>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Salaries matters unique to the bargaining group</a:t>
          </a:r>
          <a:endParaRPr lang="en-GB" sz="1300" kern="1200"/>
        </a:p>
      </dsp:txBody>
      <dsp:txXfrm>
        <a:off x="25245" y="1215188"/>
        <a:ext cx="4601896" cy="466650"/>
      </dsp:txXfrm>
    </dsp:sp>
    <dsp:sp modelId="{50FF3B69-8864-489B-9FBE-4363577E30F6}">
      <dsp:nvSpPr>
        <dsp:cNvPr id="0" name=""/>
        <dsp:cNvSpPr/>
      </dsp:nvSpPr>
      <dsp:spPr>
        <a:xfrm>
          <a:off x="0" y="1744524"/>
          <a:ext cx="4652386" cy="517140"/>
        </a:xfrm>
        <a:prstGeom prst="roundRect">
          <a:avLst/>
        </a:prstGeom>
        <a:gradFill rotWithShape="0">
          <a:gsLst>
            <a:gs pos="0">
              <a:schemeClr val="accent5">
                <a:shade val="50000"/>
                <a:hueOff val="-283682"/>
                <a:satOff val="39973"/>
                <a:lumOff val="36501"/>
                <a:alphaOff val="0"/>
                <a:tint val="64000"/>
                <a:lumMod val="118000"/>
              </a:schemeClr>
            </a:gs>
            <a:gs pos="100000">
              <a:schemeClr val="accent5">
                <a:shade val="50000"/>
                <a:hueOff val="-283682"/>
                <a:satOff val="39973"/>
                <a:lumOff val="36501"/>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Conditions of service unique to the bargaining group</a:t>
          </a:r>
          <a:endParaRPr lang="en-GB" sz="1300" kern="1200"/>
        </a:p>
      </dsp:txBody>
      <dsp:txXfrm>
        <a:off x="25245" y="1769769"/>
        <a:ext cx="4601896" cy="466650"/>
      </dsp:txXfrm>
    </dsp:sp>
    <dsp:sp modelId="{4C87BD07-66FE-4242-B149-2806CFA76917}">
      <dsp:nvSpPr>
        <dsp:cNvPr id="0" name=""/>
        <dsp:cNvSpPr/>
      </dsp:nvSpPr>
      <dsp:spPr>
        <a:xfrm>
          <a:off x="0" y="2299104"/>
          <a:ext cx="4652386" cy="517140"/>
        </a:xfrm>
        <a:prstGeom prst="roundRect">
          <a:avLst/>
        </a:prstGeom>
        <a:gradFill rotWithShape="0">
          <a:gsLst>
            <a:gs pos="0">
              <a:schemeClr val="accent5">
                <a:shade val="50000"/>
                <a:hueOff val="-189121"/>
                <a:satOff val="26649"/>
                <a:lumOff val="24334"/>
                <a:alphaOff val="0"/>
                <a:tint val="64000"/>
                <a:lumMod val="118000"/>
              </a:schemeClr>
            </a:gs>
            <a:gs pos="100000">
              <a:schemeClr val="accent5">
                <a:shade val="50000"/>
                <a:hueOff val="-189121"/>
                <a:satOff val="26649"/>
                <a:lumOff val="24334"/>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Pensions matters unique to the bargaining group</a:t>
          </a:r>
          <a:endParaRPr lang="en-GB" sz="1300" kern="1200"/>
        </a:p>
      </dsp:txBody>
      <dsp:txXfrm>
        <a:off x="25245" y="2324349"/>
        <a:ext cx="4601896" cy="466650"/>
      </dsp:txXfrm>
    </dsp:sp>
    <dsp:sp modelId="{EAFC0B44-548F-4477-B6F7-94D629766379}">
      <dsp:nvSpPr>
        <dsp:cNvPr id="0" name=""/>
        <dsp:cNvSpPr/>
      </dsp:nvSpPr>
      <dsp:spPr>
        <a:xfrm>
          <a:off x="0" y="2853684"/>
          <a:ext cx="4652386" cy="517140"/>
        </a:xfrm>
        <a:prstGeom prst="roundRect">
          <a:avLst/>
        </a:prstGeom>
        <a:gradFill rotWithShape="0">
          <a:gsLst>
            <a:gs pos="0">
              <a:schemeClr val="accent5">
                <a:shade val="50000"/>
                <a:hueOff val="-94561"/>
                <a:satOff val="13324"/>
                <a:lumOff val="12167"/>
                <a:alphaOff val="0"/>
                <a:tint val="64000"/>
                <a:lumMod val="118000"/>
              </a:schemeClr>
            </a:gs>
            <a:gs pos="100000">
              <a:schemeClr val="accent5">
                <a:shade val="50000"/>
                <a:hueOff val="-94561"/>
                <a:satOff val="13324"/>
                <a:lumOff val="12167"/>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Matters assigned  by agreement of the central table</a:t>
          </a:r>
          <a:endParaRPr lang="en-GB" sz="1300" kern="1200"/>
        </a:p>
      </dsp:txBody>
      <dsp:txXfrm>
        <a:off x="25245" y="2878929"/>
        <a:ext cx="4601896" cy="4666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2728F-CAD1-4C32-899B-D6308DFED84A}">
      <dsp:nvSpPr>
        <dsp:cNvPr id="0" name=""/>
        <dsp:cNvSpPr/>
      </dsp:nvSpPr>
      <dsp:spPr>
        <a:xfrm>
          <a:off x="337062" y="0"/>
          <a:ext cx="3877236" cy="3877236"/>
        </a:xfrm>
        <a:prstGeom prst="triangle">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56F9A2-ECA3-443F-B255-C02B37F74EAB}">
      <dsp:nvSpPr>
        <dsp:cNvPr id="0" name=""/>
        <dsp:cNvSpPr/>
      </dsp:nvSpPr>
      <dsp:spPr>
        <a:xfrm>
          <a:off x="2275680" y="38885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Pay </a:t>
          </a:r>
          <a:endParaRPr lang="en-GB" sz="1400" kern="1200">
            <a:latin typeface="Arial" panose="020B0604020202020204" pitchFamily="34" charset="0"/>
            <a:cs typeface="Arial" panose="020B0604020202020204" pitchFamily="34" charset="0"/>
          </a:endParaRPr>
        </a:p>
      </dsp:txBody>
      <dsp:txXfrm>
        <a:off x="2294053" y="407223"/>
        <a:ext cx="2483457" cy="339618"/>
      </dsp:txXfrm>
    </dsp:sp>
    <dsp:sp modelId="{F30E306C-8E88-419B-ADB8-B7A0C7474E76}">
      <dsp:nvSpPr>
        <dsp:cNvPr id="0" name=""/>
        <dsp:cNvSpPr/>
      </dsp:nvSpPr>
      <dsp:spPr>
        <a:xfrm>
          <a:off x="2275680" y="81226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Working hours</a:t>
          </a:r>
          <a:endParaRPr lang="en-GB" sz="1400" kern="1200">
            <a:latin typeface="Arial" panose="020B0604020202020204" pitchFamily="34" charset="0"/>
            <a:cs typeface="Arial" panose="020B0604020202020204" pitchFamily="34" charset="0"/>
          </a:endParaRPr>
        </a:p>
      </dsp:txBody>
      <dsp:txXfrm>
        <a:off x="2294053" y="830633"/>
        <a:ext cx="2483457" cy="339618"/>
      </dsp:txXfrm>
    </dsp:sp>
    <dsp:sp modelId="{E3B275FF-7262-45AA-98E4-F19D48369618}">
      <dsp:nvSpPr>
        <dsp:cNvPr id="0" name=""/>
        <dsp:cNvSpPr/>
      </dsp:nvSpPr>
      <dsp:spPr>
        <a:xfrm>
          <a:off x="2275680" y="123567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Class contact hours </a:t>
          </a:r>
          <a:endParaRPr lang="en-GB" sz="1400" kern="1200">
            <a:latin typeface="Arial" panose="020B0604020202020204" pitchFamily="34" charset="0"/>
            <a:cs typeface="Arial" panose="020B0604020202020204" pitchFamily="34" charset="0"/>
          </a:endParaRPr>
        </a:p>
      </dsp:txBody>
      <dsp:txXfrm>
        <a:off x="2294053" y="1254043"/>
        <a:ext cx="2483457" cy="339618"/>
      </dsp:txXfrm>
    </dsp:sp>
    <dsp:sp modelId="{AAD7DABE-929D-4020-9E86-429506D49E52}">
      <dsp:nvSpPr>
        <dsp:cNvPr id="0" name=""/>
        <dsp:cNvSpPr/>
      </dsp:nvSpPr>
      <dsp:spPr>
        <a:xfrm>
          <a:off x="2275680" y="165908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Sick pay </a:t>
          </a:r>
          <a:endParaRPr lang="en-GB" sz="1400" kern="1200">
            <a:latin typeface="Arial" panose="020B0604020202020204" pitchFamily="34" charset="0"/>
            <a:cs typeface="Arial" panose="020B0604020202020204" pitchFamily="34" charset="0"/>
          </a:endParaRPr>
        </a:p>
      </dsp:txBody>
      <dsp:txXfrm>
        <a:off x="2294053" y="1677453"/>
        <a:ext cx="2483457" cy="339618"/>
      </dsp:txXfrm>
    </dsp:sp>
    <dsp:sp modelId="{CDB0E880-787C-4839-A455-7BB04CC8B7E6}">
      <dsp:nvSpPr>
        <dsp:cNvPr id="0" name=""/>
        <dsp:cNvSpPr/>
      </dsp:nvSpPr>
      <dsp:spPr>
        <a:xfrm>
          <a:off x="2275680" y="208249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Annual Leave </a:t>
          </a:r>
          <a:endParaRPr lang="en-GB" sz="1400" kern="1200">
            <a:latin typeface="Arial" panose="020B0604020202020204" pitchFamily="34" charset="0"/>
            <a:cs typeface="Arial" panose="020B0604020202020204" pitchFamily="34" charset="0"/>
          </a:endParaRPr>
        </a:p>
      </dsp:txBody>
      <dsp:txXfrm>
        <a:off x="2294053" y="2100863"/>
        <a:ext cx="2483457" cy="339618"/>
      </dsp:txXfrm>
    </dsp:sp>
    <dsp:sp modelId="{45C8859B-A1CD-4C65-A23C-8A2DA884728C}">
      <dsp:nvSpPr>
        <dsp:cNvPr id="0" name=""/>
        <dsp:cNvSpPr/>
      </dsp:nvSpPr>
      <dsp:spPr>
        <a:xfrm>
          <a:off x="2275680" y="2505900"/>
          <a:ext cx="2520203" cy="376364"/>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Transfer to permanent status </a:t>
          </a:r>
          <a:endParaRPr lang="en-GB" sz="1400" kern="1200">
            <a:latin typeface="Arial" panose="020B0604020202020204" pitchFamily="34" charset="0"/>
            <a:cs typeface="Arial" panose="020B0604020202020204" pitchFamily="34" charset="0"/>
          </a:endParaRPr>
        </a:p>
      </dsp:txBody>
      <dsp:txXfrm>
        <a:off x="2294053" y="2524273"/>
        <a:ext cx="2483457" cy="339618"/>
      </dsp:txXfrm>
    </dsp:sp>
    <dsp:sp modelId="{810E5032-2E78-4835-AA5F-F6A21CECF7AD}">
      <dsp:nvSpPr>
        <dsp:cNvPr id="0" name=""/>
        <dsp:cNvSpPr/>
      </dsp:nvSpPr>
      <dsp:spPr>
        <a:xfrm>
          <a:off x="2275680" y="2929311"/>
          <a:ext cx="2520203" cy="512028"/>
        </a:xfrm>
        <a:prstGeom prst="roundRect">
          <a:avLst/>
        </a:prstGeom>
        <a:solidFill>
          <a:schemeClr val="accent5">
            <a:alpha val="90000"/>
            <a:tint val="4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Additional terms and conditions as agreed by the NJNC in further circulars</a:t>
          </a:r>
          <a:endParaRPr lang="en-GB" sz="1400" kern="1200">
            <a:latin typeface="Arial" panose="020B0604020202020204" pitchFamily="34" charset="0"/>
            <a:cs typeface="Arial" panose="020B0604020202020204" pitchFamily="34" charset="0"/>
          </a:endParaRPr>
        </a:p>
      </dsp:txBody>
      <dsp:txXfrm>
        <a:off x="2300675" y="2954306"/>
        <a:ext cx="2470213" cy="4620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210D5-FB0A-4CC2-A177-E288AD32DC66}">
      <dsp:nvSpPr>
        <dsp:cNvPr id="0" name=""/>
        <dsp:cNvSpPr/>
      </dsp:nvSpPr>
      <dsp:spPr>
        <a:xfrm>
          <a:off x="198941" y="0"/>
          <a:ext cx="3769659" cy="3769659"/>
        </a:xfrm>
        <a:prstGeom prst="triangle">
          <a:avLst/>
        </a:prstGeom>
        <a:gradFill flip="none" rotWithShape="0">
          <a:gsLst>
            <a:gs pos="0">
              <a:schemeClr val="accent5">
                <a:hueOff val="0"/>
                <a:satOff val="0"/>
                <a:lumOff val="0"/>
                <a:tint val="66000"/>
                <a:satMod val="160000"/>
              </a:schemeClr>
            </a:gs>
            <a:gs pos="50000">
              <a:schemeClr val="accent5">
                <a:hueOff val="0"/>
                <a:satOff val="0"/>
                <a:lumOff val="0"/>
                <a:tint val="44500"/>
                <a:satMod val="160000"/>
              </a:schemeClr>
            </a:gs>
            <a:gs pos="100000">
              <a:schemeClr val="accent5">
                <a:hueOff val="0"/>
                <a:satOff val="0"/>
                <a:lumOff val="0"/>
                <a:tint val="23500"/>
                <a:satMod val="160000"/>
              </a:schemeClr>
            </a:gs>
          </a:gsLst>
          <a:path path="circle">
            <a:fillToRect l="100000" t="100000"/>
          </a:path>
          <a:tileRect r="-100000" b="-100000"/>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9EF16C-DCA0-43AB-BF48-3976AC1CA773}">
      <dsp:nvSpPr>
        <dsp:cNvPr id="0" name=""/>
        <dsp:cNvSpPr/>
      </dsp:nvSpPr>
      <dsp:spPr>
        <a:xfrm>
          <a:off x="1843031" y="377208"/>
          <a:ext cx="2931758" cy="2764912"/>
        </a:xfrm>
        <a:prstGeom prst="roundRect">
          <a:avLst/>
        </a:prstGeom>
        <a:solidFill>
          <a:schemeClr val="lt1">
            <a:alpha val="90000"/>
            <a:hueOff val="0"/>
            <a:satOff val="0"/>
            <a:lumOff val="0"/>
            <a:alphaOff val="0"/>
          </a:schemeClr>
        </a:solidFill>
        <a:ln w="19050"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latin typeface="Arial" panose="020B0604020202020204" pitchFamily="34" charset="0"/>
              <a:cs typeface="Arial" panose="020B0604020202020204" pitchFamily="34" charset="0"/>
            </a:rPr>
            <a:t>Policies :</a:t>
          </a:r>
          <a:endParaRPr lang="en-GB" sz="18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Grievance</a:t>
          </a:r>
          <a:endParaRPr lang="en-GB"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Disciplinary</a:t>
          </a:r>
          <a:endParaRPr lang="en-GB"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Absence Management </a:t>
          </a:r>
          <a:endParaRPr lang="en-GB"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Family Friendly Policies (including Maternity, Paternity, Special Leave </a:t>
          </a:r>
          <a:r>
            <a:rPr lang="en-US" sz="1400" b="0" i="0" kern="1200" err="1">
              <a:latin typeface="Arial" panose="020B0604020202020204" pitchFamily="34" charset="0"/>
              <a:cs typeface="Arial" panose="020B0604020202020204" pitchFamily="34" charset="0"/>
            </a:rPr>
            <a:t>etc</a:t>
          </a:r>
          <a:r>
            <a:rPr lang="en-US" sz="1400" b="0" i="0" kern="1200">
              <a:latin typeface="Arial" panose="020B0604020202020204" pitchFamily="34" charset="0"/>
              <a:cs typeface="Arial" panose="020B0604020202020204" pitchFamily="34" charset="0"/>
            </a:rPr>
            <a:t>) </a:t>
          </a:r>
          <a:endParaRPr lang="en-GB"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Flexible Working </a:t>
          </a:r>
          <a:endParaRPr lang="en-GB"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0" i="0" kern="1200">
              <a:latin typeface="Arial" panose="020B0604020202020204" pitchFamily="34" charset="0"/>
              <a:cs typeface="Arial" panose="020B0604020202020204" pitchFamily="34" charset="0"/>
            </a:rPr>
            <a:t>Professional Development. </a:t>
          </a:r>
          <a:endParaRPr lang="en-GB" sz="1400" kern="1200">
            <a:latin typeface="Arial" panose="020B0604020202020204" pitchFamily="34" charset="0"/>
            <a:cs typeface="Arial" panose="020B0604020202020204" pitchFamily="34" charset="0"/>
          </a:endParaRPr>
        </a:p>
      </dsp:txBody>
      <dsp:txXfrm>
        <a:off x="1978003" y="512180"/>
        <a:ext cx="2661814" cy="24949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65B6D-B3AF-4534-90C8-1BD7CFA09949}" type="datetimeFigureOut">
              <a:rPr lang="en-GB" smtClean="0"/>
              <a:t>21/01/2022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480EB-19E5-43B7-B590-952ACD57BB60}" type="slidenum">
              <a:rPr lang="en-GB" smtClean="0"/>
              <a:t>‹#›</a:t>
            </a:fld>
            <a:endParaRPr lang="en-GB"/>
          </a:p>
        </p:txBody>
      </p:sp>
    </p:spTree>
    <p:extLst>
      <p:ext uri="{BB962C8B-B14F-4D97-AF65-F5344CB8AC3E}">
        <p14:creationId xmlns:p14="http://schemas.microsoft.com/office/powerpoint/2010/main" val="270204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1</a:t>
            </a:fld>
            <a:endParaRPr lang="en-GB"/>
          </a:p>
        </p:txBody>
      </p:sp>
    </p:spTree>
    <p:extLst>
      <p:ext uri="{BB962C8B-B14F-4D97-AF65-F5344CB8AC3E}">
        <p14:creationId xmlns:p14="http://schemas.microsoft.com/office/powerpoint/2010/main" val="295483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1480EB-19E5-43B7-B590-952ACD57BB60}" type="slidenum">
              <a:rPr lang="en-GB" smtClean="0"/>
              <a:t>24</a:t>
            </a:fld>
            <a:endParaRPr lang="en-GB"/>
          </a:p>
        </p:txBody>
      </p:sp>
    </p:spTree>
    <p:extLst>
      <p:ext uri="{BB962C8B-B14F-4D97-AF65-F5344CB8AC3E}">
        <p14:creationId xmlns:p14="http://schemas.microsoft.com/office/powerpoint/2010/main" val="296112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25</a:t>
            </a:fld>
            <a:endParaRPr lang="en-GB"/>
          </a:p>
        </p:txBody>
      </p:sp>
    </p:spTree>
    <p:extLst>
      <p:ext uri="{BB962C8B-B14F-4D97-AF65-F5344CB8AC3E}">
        <p14:creationId xmlns:p14="http://schemas.microsoft.com/office/powerpoint/2010/main" val="150976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27</a:t>
            </a:fld>
            <a:endParaRPr lang="en-GB"/>
          </a:p>
        </p:txBody>
      </p:sp>
    </p:spTree>
    <p:extLst>
      <p:ext uri="{BB962C8B-B14F-4D97-AF65-F5344CB8AC3E}">
        <p14:creationId xmlns:p14="http://schemas.microsoft.com/office/powerpoint/2010/main" val="173089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28</a:t>
            </a:fld>
            <a:endParaRPr lang="en-GB"/>
          </a:p>
        </p:txBody>
      </p:sp>
    </p:spTree>
    <p:extLst>
      <p:ext uri="{BB962C8B-B14F-4D97-AF65-F5344CB8AC3E}">
        <p14:creationId xmlns:p14="http://schemas.microsoft.com/office/powerpoint/2010/main" val="149236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5DDDC7-05D0-4D8E-8B22-0829C2B13670}" type="slidenum">
              <a:rPr lang="en-GB" smtClean="0"/>
              <a:t>29</a:t>
            </a:fld>
            <a:endParaRPr lang="en-GB"/>
          </a:p>
        </p:txBody>
      </p:sp>
    </p:spTree>
    <p:extLst>
      <p:ext uri="{BB962C8B-B14F-4D97-AF65-F5344CB8AC3E}">
        <p14:creationId xmlns:p14="http://schemas.microsoft.com/office/powerpoint/2010/main" val="385218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30</a:t>
            </a:fld>
            <a:endParaRPr lang="en-GB"/>
          </a:p>
        </p:txBody>
      </p:sp>
    </p:spTree>
    <p:extLst>
      <p:ext uri="{BB962C8B-B14F-4D97-AF65-F5344CB8AC3E}">
        <p14:creationId xmlns:p14="http://schemas.microsoft.com/office/powerpoint/2010/main" val="175368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5DDDC7-05D0-4D8E-8B22-0829C2B13670}" type="slidenum">
              <a:rPr lang="en-GB" smtClean="0"/>
              <a:t>35</a:t>
            </a:fld>
            <a:endParaRPr lang="en-GB"/>
          </a:p>
        </p:txBody>
      </p:sp>
    </p:spTree>
    <p:extLst>
      <p:ext uri="{BB962C8B-B14F-4D97-AF65-F5344CB8AC3E}">
        <p14:creationId xmlns:p14="http://schemas.microsoft.com/office/powerpoint/2010/main" val="130058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36</a:t>
            </a:fld>
            <a:endParaRPr lang="en-GB"/>
          </a:p>
        </p:txBody>
      </p:sp>
    </p:spTree>
    <p:extLst>
      <p:ext uri="{BB962C8B-B14F-4D97-AF65-F5344CB8AC3E}">
        <p14:creationId xmlns:p14="http://schemas.microsoft.com/office/powerpoint/2010/main" val="43920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5DDDC7-05D0-4D8E-8B22-0829C2B13670}" type="slidenum">
              <a:rPr lang="en-GB" smtClean="0"/>
              <a:t>38</a:t>
            </a:fld>
            <a:endParaRPr lang="en-GB"/>
          </a:p>
        </p:txBody>
      </p:sp>
    </p:spTree>
    <p:extLst>
      <p:ext uri="{BB962C8B-B14F-4D97-AF65-F5344CB8AC3E}">
        <p14:creationId xmlns:p14="http://schemas.microsoft.com/office/powerpoint/2010/main" val="343662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42</a:t>
            </a:fld>
            <a:endParaRPr lang="en-GB"/>
          </a:p>
        </p:txBody>
      </p:sp>
    </p:spTree>
    <p:extLst>
      <p:ext uri="{BB962C8B-B14F-4D97-AF65-F5344CB8AC3E}">
        <p14:creationId xmlns:p14="http://schemas.microsoft.com/office/powerpoint/2010/main" val="203380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3</a:t>
            </a:fld>
            <a:endParaRPr lang="en-GB"/>
          </a:p>
        </p:txBody>
      </p:sp>
    </p:spTree>
    <p:extLst>
      <p:ext uri="{BB962C8B-B14F-4D97-AF65-F5344CB8AC3E}">
        <p14:creationId xmlns:p14="http://schemas.microsoft.com/office/powerpoint/2010/main" val="3575661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44</a:t>
            </a:fld>
            <a:endParaRPr lang="en-GB"/>
          </a:p>
        </p:txBody>
      </p:sp>
    </p:spTree>
    <p:extLst>
      <p:ext uri="{BB962C8B-B14F-4D97-AF65-F5344CB8AC3E}">
        <p14:creationId xmlns:p14="http://schemas.microsoft.com/office/powerpoint/2010/main" val="307625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47</a:t>
            </a:fld>
            <a:endParaRPr lang="en-GB"/>
          </a:p>
        </p:txBody>
      </p:sp>
    </p:spTree>
    <p:extLst>
      <p:ext uri="{BB962C8B-B14F-4D97-AF65-F5344CB8AC3E}">
        <p14:creationId xmlns:p14="http://schemas.microsoft.com/office/powerpoint/2010/main" val="415063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49</a:t>
            </a:fld>
            <a:endParaRPr lang="en-GB"/>
          </a:p>
        </p:txBody>
      </p:sp>
    </p:spTree>
    <p:extLst>
      <p:ext uri="{BB962C8B-B14F-4D97-AF65-F5344CB8AC3E}">
        <p14:creationId xmlns:p14="http://schemas.microsoft.com/office/powerpoint/2010/main" val="789682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51</a:t>
            </a:fld>
            <a:endParaRPr lang="en-GB"/>
          </a:p>
        </p:txBody>
      </p:sp>
    </p:spTree>
    <p:extLst>
      <p:ext uri="{BB962C8B-B14F-4D97-AF65-F5344CB8AC3E}">
        <p14:creationId xmlns:p14="http://schemas.microsoft.com/office/powerpoint/2010/main" val="2752193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53</a:t>
            </a:fld>
            <a:endParaRPr lang="en-GB"/>
          </a:p>
        </p:txBody>
      </p:sp>
    </p:spTree>
    <p:extLst>
      <p:ext uri="{BB962C8B-B14F-4D97-AF65-F5344CB8AC3E}">
        <p14:creationId xmlns:p14="http://schemas.microsoft.com/office/powerpoint/2010/main" val="3656904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56</a:t>
            </a:fld>
            <a:endParaRPr lang="en-GB"/>
          </a:p>
        </p:txBody>
      </p:sp>
    </p:spTree>
    <p:extLst>
      <p:ext uri="{BB962C8B-B14F-4D97-AF65-F5344CB8AC3E}">
        <p14:creationId xmlns:p14="http://schemas.microsoft.com/office/powerpoint/2010/main" val="98143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4</a:t>
            </a:fld>
            <a:endParaRPr lang="en-GB"/>
          </a:p>
        </p:txBody>
      </p:sp>
    </p:spTree>
    <p:extLst>
      <p:ext uri="{BB962C8B-B14F-4D97-AF65-F5344CB8AC3E}">
        <p14:creationId xmlns:p14="http://schemas.microsoft.com/office/powerpoint/2010/main" val="94631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6</a:t>
            </a:fld>
            <a:endParaRPr lang="en-GB"/>
          </a:p>
        </p:txBody>
      </p:sp>
    </p:spTree>
    <p:extLst>
      <p:ext uri="{BB962C8B-B14F-4D97-AF65-F5344CB8AC3E}">
        <p14:creationId xmlns:p14="http://schemas.microsoft.com/office/powerpoint/2010/main" val="308584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10</a:t>
            </a:fld>
            <a:endParaRPr lang="en-GB"/>
          </a:p>
        </p:txBody>
      </p:sp>
    </p:spTree>
    <p:extLst>
      <p:ext uri="{BB962C8B-B14F-4D97-AF65-F5344CB8AC3E}">
        <p14:creationId xmlns:p14="http://schemas.microsoft.com/office/powerpoint/2010/main" val="58999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11</a:t>
            </a:fld>
            <a:endParaRPr lang="en-GB"/>
          </a:p>
        </p:txBody>
      </p:sp>
    </p:spTree>
    <p:extLst>
      <p:ext uri="{BB962C8B-B14F-4D97-AF65-F5344CB8AC3E}">
        <p14:creationId xmlns:p14="http://schemas.microsoft.com/office/powerpoint/2010/main" val="178941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20</a:t>
            </a:fld>
            <a:endParaRPr lang="en-GB"/>
          </a:p>
        </p:txBody>
      </p:sp>
    </p:spTree>
    <p:extLst>
      <p:ext uri="{BB962C8B-B14F-4D97-AF65-F5344CB8AC3E}">
        <p14:creationId xmlns:p14="http://schemas.microsoft.com/office/powerpoint/2010/main" val="131232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21</a:t>
            </a:fld>
            <a:endParaRPr lang="en-GB"/>
          </a:p>
        </p:txBody>
      </p:sp>
    </p:spTree>
    <p:extLst>
      <p:ext uri="{BB962C8B-B14F-4D97-AF65-F5344CB8AC3E}">
        <p14:creationId xmlns:p14="http://schemas.microsoft.com/office/powerpoint/2010/main" val="3708759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1480EB-19E5-43B7-B590-952ACD57BB60}" type="slidenum">
              <a:rPr lang="en-GB" smtClean="0"/>
              <a:t>23</a:t>
            </a:fld>
            <a:endParaRPr lang="en-GB"/>
          </a:p>
        </p:txBody>
      </p:sp>
    </p:spTree>
    <p:extLst>
      <p:ext uri="{BB962C8B-B14F-4D97-AF65-F5344CB8AC3E}">
        <p14:creationId xmlns:p14="http://schemas.microsoft.com/office/powerpoint/2010/main" val="2888115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016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atin typeface="Avenir Next LT Pro Demi" panose="020B0704020202020204" pitchFamily="34" charset="0"/>
              </a:defRPr>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8971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0C8498-62BA-4992-8E21-073016E9B8E8}"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215170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427734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296896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233319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30C8498-62BA-4992-8E21-073016E9B8E8}" type="datetimeFigureOut">
              <a:rPr lang="en-GB" smtClean="0"/>
              <a:t>21/01/2022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4229794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30C8498-62BA-4992-8E21-073016E9B8E8}" type="datetimeFigureOut">
              <a:rPr lang="en-GB" smtClean="0"/>
              <a:t>21/01/2022</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190086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84090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13500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lvl1pPr>
              <a:defRPr>
                <a:latin typeface="Avenir Next LT Pro Demi" panose="020B07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
        <p:nvSpPr>
          <p:cNvPr id="7" name="Rectangle: Rounded Corners 6">
            <a:hlinkClick r:id="rId2" action="ppaction://hlinksldjump"/>
            <a:extLst>
              <a:ext uri="{FF2B5EF4-FFF2-40B4-BE49-F238E27FC236}">
                <a16:creationId xmlns:a16="http://schemas.microsoft.com/office/drawing/2014/main" id="{F4C1B21C-E3F6-45F7-AAAA-C0A17A56C170}"/>
              </a:ext>
            </a:extLst>
          </p:cNvPr>
          <p:cNvSpPr/>
          <p:nvPr userDrawn="1"/>
        </p:nvSpPr>
        <p:spPr>
          <a:xfrm>
            <a:off x="10386235" y="132715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95321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atin typeface="Avenir Next LT Pro Demi" panose="020B0704020202020204" pitchFamily="34" charset="0"/>
              </a:defRPr>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latin typeface="Avenir Next LT Pro" panose="020B05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0C8498-62BA-4992-8E21-073016E9B8E8}"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06681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lvl1pPr>
              <a:defRPr>
                <a:latin typeface="Avenir Next LT Pro Demi" panose="020B07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lvl1pPr>
              <a:defRPr>
                <a:latin typeface="Avenir Next LT Pro Demi" panose="020B07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C8498-62BA-4992-8E21-073016E9B8E8}"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417084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0C8498-62BA-4992-8E21-073016E9B8E8}" type="datetimeFigureOut">
              <a:rPr lang="en-GB" smtClean="0"/>
              <a:t>21/01/2022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889444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atin typeface="Avenir Next LT Pro Demi" panose="020B07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230C8498-62BA-4992-8E21-073016E9B8E8}" type="datetimeFigureOut">
              <a:rPr lang="en-GB" smtClean="0"/>
              <a:t>21/01/2022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263036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C8498-62BA-4992-8E21-073016E9B8E8}" type="datetimeFigureOut">
              <a:rPr lang="en-GB" smtClean="0"/>
              <a:t>21/01/2022</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5045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0C8498-62BA-4992-8E21-073016E9B8E8}"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399627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0C8498-62BA-4992-8E21-073016E9B8E8}"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0C0A6F8-B7B3-4102-9ED8-31DED5525D90}" type="slidenum">
              <a:rPr lang="en-GB" smtClean="0"/>
              <a:t>‹#›</a:t>
            </a:fld>
            <a:endParaRPr lang="en-GB"/>
          </a:p>
        </p:txBody>
      </p:sp>
    </p:spTree>
    <p:extLst>
      <p:ext uri="{BB962C8B-B14F-4D97-AF65-F5344CB8AC3E}">
        <p14:creationId xmlns:p14="http://schemas.microsoft.com/office/powerpoint/2010/main" val="273217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30C8498-62BA-4992-8E21-073016E9B8E8}" type="datetimeFigureOut">
              <a:rPr lang="en-GB" smtClean="0"/>
              <a:t>21/01/2022</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0C0A6F8-B7B3-4102-9ED8-31DED5525D90}" type="slidenum">
              <a:rPr lang="en-GB" smtClean="0"/>
              <a:t>‹#›</a:t>
            </a:fld>
            <a:endParaRPr lang="en-GB"/>
          </a:p>
        </p:txBody>
      </p:sp>
    </p:spTree>
    <p:extLst>
      <p:ext uri="{BB962C8B-B14F-4D97-AF65-F5344CB8AC3E}">
        <p14:creationId xmlns:p14="http://schemas.microsoft.com/office/powerpoint/2010/main" val="3674304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svg"/><Relationship Id="rId3" Type="http://schemas.openxmlformats.org/officeDocument/2006/relationships/notesSlide" Target="../notesSlides/notesSlide5.xml"/><Relationship Id="rId7" Type="http://schemas.openxmlformats.org/officeDocument/2006/relationships/image" Target="../media/image28.sv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30.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1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5.svg"/><Relationship Id="rId5" Type="http://schemas.openxmlformats.org/officeDocument/2006/relationships/diagramQuickStyle" Target="../diagrams/quickStyle4.xml"/><Relationship Id="rId15" Type="http://schemas.openxmlformats.org/officeDocument/2006/relationships/image" Target="../media/image39.svg"/><Relationship Id="rId10" Type="http://schemas.openxmlformats.org/officeDocument/2006/relationships/image" Target="../media/image14.png"/><Relationship Id="rId19" Type="http://schemas.openxmlformats.org/officeDocument/2006/relationships/image" Target="../media/image42.svg"/><Relationship Id="rId4" Type="http://schemas.openxmlformats.org/officeDocument/2006/relationships/diagramLayout" Target="../diagrams/layout4.xml"/><Relationship Id="rId9" Type="http://schemas.openxmlformats.org/officeDocument/2006/relationships/image" Target="../media/image35.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42.svg"/><Relationship Id="rId11"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49.svg"/><Relationship Id="rId4" Type="http://schemas.openxmlformats.org/officeDocument/2006/relationships/image" Target="../media/image45.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slide" Target="slide2.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diagramColors" Target="../diagrams/colors7.xml"/><Relationship Id="rId11" Type="http://schemas.openxmlformats.org/officeDocument/2006/relationships/image" Target="../media/image42.svg"/><Relationship Id="rId5" Type="http://schemas.openxmlformats.org/officeDocument/2006/relationships/diagramQuickStyle" Target="../diagrams/quickStyle7.xml"/><Relationship Id="rId10" Type="http://schemas.openxmlformats.org/officeDocument/2006/relationships/image" Target="../media/image12.png"/><Relationship Id="rId4" Type="http://schemas.openxmlformats.org/officeDocument/2006/relationships/diagramLayout" Target="../diagrams/layout7.xml"/><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slide" Target="slide2.xml"/><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slide" Target="slide2.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slide" Target="slide2.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6.png"/><Relationship Id="rId18" Type="http://schemas.openxmlformats.org/officeDocument/2006/relationships/image" Target="../media/image8.PNG"/><Relationship Id="rId3" Type="http://schemas.openxmlformats.org/officeDocument/2006/relationships/slide" Target="slide3.xml"/><Relationship Id="rId7" Type="http://schemas.openxmlformats.org/officeDocument/2006/relationships/image" Target="../media/image4.png"/><Relationship Id="rId12" Type="http://schemas.openxmlformats.org/officeDocument/2006/relationships/image" Target="../media/image5.png"/><Relationship Id="rId1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7.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19.xml"/><Relationship Id="rId5" Type="http://schemas.openxmlformats.org/officeDocument/2006/relationships/image" Target="../media/image3.png"/><Relationship Id="rId15" Type="http://schemas.openxmlformats.org/officeDocument/2006/relationships/image" Target="../media/image6.png"/><Relationship Id="rId10" Type="http://schemas.openxmlformats.org/officeDocument/2006/relationships/image" Target="../media/image5.png"/><Relationship Id="rId19" Type="http://schemas.openxmlformats.org/officeDocument/2006/relationships/slide" Target="slide21.xml"/><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slide" Target="slide58.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7.xml"/><Relationship Id="rId7" Type="http://schemas.openxmlformats.org/officeDocument/2006/relationships/image" Target="../media/image42.sv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11" Type="http://schemas.openxmlformats.org/officeDocument/2006/relationships/image" Target="../media/image53.svg"/><Relationship Id="rId5" Type="http://schemas.openxmlformats.org/officeDocument/2006/relationships/image" Target="../media/image39.sv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hyperlink" Target="https://www.eis.org.uk/Content/images/fela/NJNC/NJNC%20-%20Circular%2004.17.pdf" TargetMode="External"/><Relationship Id="rId13" Type="http://schemas.openxmlformats.org/officeDocument/2006/relationships/hyperlink" Target="https://www.eis.org.uk/Content/images/FELA/NJNC/Circular%2001.19%20-%20Salary%20Placement%20and%20Progression%20(Final).pdf" TargetMode="External"/><Relationship Id="rId18" Type="http://schemas.openxmlformats.org/officeDocument/2006/relationships/hyperlink" Target="https://www.eis.org.uk/Content/images/FELA/National%20bargaining/Circular%20STL%2004.20%20Lecturing%20Staff%20Pay%20Agreement%202020.pdf" TargetMode="External"/><Relationship Id="rId3" Type="http://schemas.openxmlformats.org/officeDocument/2006/relationships/notesSlide" Target="../notesSlides/notesSlide8.xml"/><Relationship Id="rId7" Type="http://schemas.openxmlformats.org/officeDocument/2006/relationships/hyperlink" Target="https://www.eis.org.uk/Content/images/fela/NJNC/NJNC%20Circular%200217.pdf" TargetMode="External"/><Relationship Id="rId12" Type="http://schemas.openxmlformats.org/officeDocument/2006/relationships/hyperlink" Target="https://www.eis.org.uk/Content/images/FELA/NJNC/Circular%2004.18%20-%20Transfer%20to%20Permanency%20(Final).pdf" TargetMode="External"/><Relationship Id="rId17" Type="http://schemas.openxmlformats.org/officeDocument/2006/relationships/hyperlink" Target="https://www.eis.org.uk/Content/images/FELA/NJNC/Circular%20STL%2002.21%20Final.pdf" TargetMode="External"/><Relationship Id="rId2" Type="http://schemas.openxmlformats.org/officeDocument/2006/relationships/slideLayout" Target="../slideLayouts/slideLayout4.xml"/><Relationship Id="rId16" Type="http://schemas.openxmlformats.org/officeDocument/2006/relationships/hyperlink" Target="https://www.eis.org.uk/Content/images/FELA/National%20bargaining/STS%20Circular%2001.20%20V8%20(002).pdf" TargetMode="External"/><Relationship Id="rId1" Type="http://schemas.openxmlformats.org/officeDocument/2006/relationships/tags" Target="../tags/tag12.xml"/><Relationship Id="rId6" Type="http://schemas.openxmlformats.org/officeDocument/2006/relationships/hyperlink" Target="https://www.eis.org.uk/Content/images/FELA/NJNC/NJNC%20Circular%2001.15.pdf" TargetMode="External"/><Relationship Id="rId11" Type="http://schemas.openxmlformats.org/officeDocument/2006/relationships/hyperlink" Target="https://www.eis.org.uk/Content/images/NJNC/NJNC%20Circular%200318.pdf" TargetMode="External"/><Relationship Id="rId5" Type="http://schemas.openxmlformats.org/officeDocument/2006/relationships/hyperlink" Target="https://www.eis.org.uk/National-Bargaining/CircularsNJNC" TargetMode="External"/><Relationship Id="rId15" Type="http://schemas.openxmlformats.org/officeDocument/2006/relationships/hyperlink" Target="https://www.eis.org.uk/Content/images/FELA/NJNC/NJNC%20Circular%2003.19%20-%20NJNC%20May%20Agreement%202019%20-%20Terms%20and%20Conditions%20(Final)%20(002).pdf" TargetMode="External"/><Relationship Id="rId10" Type="http://schemas.openxmlformats.org/officeDocument/2006/relationships/hyperlink" Target="https://www.eis.org.uk/Content/images/NJNC/NJNC%20Circular%200218.pdf" TargetMode="External"/><Relationship Id="rId19" Type="http://schemas.openxmlformats.org/officeDocument/2006/relationships/slide" Target="slide2.xml"/><Relationship Id="rId4" Type="http://schemas.openxmlformats.org/officeDocument/2006/relationships/hyperlink" Target="https://www.eis.org.uk/Content/images/fela/NJNC/NJNCSalary%20Placement.pdf" TargetMode="External"/><Relationship Id="rId9" Type="http://schemas.openxmlformats.org/officeDocument/2006/relationships/hyperlink" Target="https://www.eis.org.uk/Content/images/NJNC/NJNC%20Circular%200118.pdf" TargetMode="External"/><Relationship Id="rId14" Type="http://schemas.openxmlformats.org/officeDocument/2006/relationships/hyperlink" Target="https://www.eis.org.uk/Content/images/FELA/NJNC/NJNC%20Circular%2002.19%20-%20May%202019%20Agreement%20-%20Pay%202017-2020%20(Final).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slide" Target="slide49.xml"/><Relationship Id="rId18" Type="http://schemas.openxmlformats.org/officeDocument/2006/relationships/image" Target="../media/image59.png"/><Relationship Id="rId26" Type="http://schemas.openxmlformats.org/officeDocument/2006/relationships/image" Target="../media/image61.png"/><Relationship Id="rId39" Type="http://schemas.openxmlformats.org/officeDocument/2006/relationships/image" Target="../media/image66.png"/><Relationship Id="rId21" Type="http://schemas.openxmlformats.org/officeDocument/2006/relationships/image" Target="../media/image60.png"/><Relationship Id="rId34" Type="http://schemas.openxmlformats.org/officeDocument/2006/relationships/slide" Target="slide47.xml"/><Relationship Id="rId42" Type="http://schemas.openxmlformats.org/officeDocument/2006/relationships/image" Target="../media/image68.png"/><Relationship Id="rId47" Type="http://schemas.openxmlformats.org/officeDocument/2006/relationships/image" Target="../media/image70.png"/><Relationship Id="rId7" Type="http://schemas.openxmlformats.org/officeDocument/2006/relationships/slide" Target="slide45.xml"/><Relationship Id="rId2" Type="http://schemas.openxmlformats.org/officeDocument/2006/relationships/notesSlide" Target="../notesSlides/notesSlide9.xml"/><Relationship Id="rId16" Type="http://schemas.openxmlformats.org/officeDocument/2006/relationships/slide" Target="slide48.xml"/><Relationship Id="rId29" Type="http://schemas.openxmlformats.org/officeDocument/2006/relationships/image" Target="../media/image62.png"/><Relationship Id="rId11" Type="http://schemas.openxmlformats.org/officeDocument/2006/relationships/image" Target="../media/image56.png"/><Relationship Id="rId24" Type="http://schemas.openxmlformats.org/officeDocument/2006/relationships/image" Target="../media/image61.png"/><Relationship Id="rId32" Type="http://schemas.openxmlformats.org/officeDocument/2006/relationships/image" Target="../media/image63.png"/><Relationship Id="rId37" Type="http://schemas.openxmlformats.org/officeDocument/2006/relationships/image" Target="../media/image66.png"/><Relationship Id="rId40" Type="http://schemas.openxmlformats.org/officeDocument/2006/relationships/image" Target="../media/image67.png"/><Relationship Id="rId45" Type="http://schemas.openxmlformats.org/officeDocument/2006/relationships/image" Target="../media/image69.png"/><Relationship Id="rId5" Type="http://schemas.openxmlformats.org/officeDocument/2006/relationships/image" Target="../media/image54.png"/><Relationship Id="rId15" Type="http://schemas.openxmlformats.org/officeDocument/2006/relationships/image" Target="../media/image58.png"/><Relationship Id="rId23" Type="http://schemas.openxmlformats.org/officeDocument/2006/relationships/image" Target="../media/image60.png"/><Relationship Id="rId28" Type="http://schemas.openxmlformats.org/officeDocument/2006/relationships/slide" Target="slide29.xml"/><Relationship Id="rId36" Type="http://schemas.openxmlformats.org/officeDocument/2006/relationships/image" Target="../media/image65.png"/><Relationship Id="rId49" Type="http://schemas.openxmlformats.org/officeDocument/2006/relationships/image" Target="../media/image71.png"/><Relationship Id="rId10" Type="http://schemas.openxmlformats.org/officeDocument/2006/relationships/slide" Target="slide46.xml"/><Relationship Id="rId19" Type="http://schemas.openxmlformats.org/officeDocument/2006/relationships/slide" Target="slide54.xml"/><Relationship Id="rId31" Type="http://schemas.openxmlformats.org/officeDocument/2006/relationships/slide" Target="slide37.xml"/><Relationship Id="rId44" Type="http://schemas.openxmlformats.org/officeDocument/2006/relationships/image" Target="../media/image69.png"/><Relationship Id="rId4" Type="http://schemas.openxmlformats.org/officeDocument/2006/relationships/slide" Target="slide36.xml"/><Relationship Id="rId9" Type="http://schemas.openxmlformats.org/officeDocument/2006/relationships/image" Target="../media/image56.png"/><Relationship Id="rId14" Type="http://schemas.openxmlformats.org/officeDocument/2006/relationships/image" Target="../media/image57.png"/><Relationship Id="rId22" Type="http://schemas.openxmlformats.org/officeDocument/2006/relationships/slide" Target="slide55.xml"/><Relationship Id="rId27" Type="http://schemas.openxmlformats.org/officeDocument/2006/relationships/image" Target="../media/image62.png"/><Relationship Id="rId30" Type="http://schemas.openxmlformats.org/officeDocument/2006/relationships/image" Target="../media/image63.png"/><Relationship Id="rId35" Type="http://schemas.openxmlformats.org/officeDocument/2006/relationships/image" Target="../media/image64.png"/><Relationship Id="rId43" Type="http://schemas.openxmlformats.org/officeDocument/2006/relationships/image" Target="../media/image68.png"/><Relationship Id="rId48" Type="http://schemas.openxmlformats.org/officeDocument/2006/relationships/image" Target="../media/image71.png"/><Relationship Id="rId8" Type="http://schemas.openxmlformats.org/officeDocument/2006/relationships/image" Target="../media/image55.png"/><Relationship Id="rId3"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image" Target="../media/image58.png"/><Relationship Id="rId25" Type="http://schemas.openxmlformats.org/officeDocument/2006/relationships/slide" Target="slide56.xml"/><Relationship Id="rId33" Type="http://schemas.openxmlformats.org/officeDocument/2006/relationships/image" Target="../media/image64.png"/><Relationship Id="rId38" Type="http://schemas.openxmlformats.org/officeDocument/2006/relationships/slide" Target="slide31.xml"/><Relationship Id="rId46" Type="http://schemas.openxmlformats.org/officeDocument/2006/relationships/image" Target="../media/image70.png"/><Relationship Id="rId20" Type="http://schemas.openxmlformats.org/officeDocument/2006/relationships/image" Target="../media/image59.png"/><Relationship Id="rId41"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4.png"/><Relationship Id="rId4" Type="http://schemas.openxmlformats.org/officeDocument/2006/relationships/image" Target="../media/image7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13.xml"/><Relationship Id="rId16" Type="http://schemas.openxmlformats.org/officeDocument/2006/relationships/diagramColors" Target="../diagrams/colors13.xml"/><Relationship Id="rId1" Type="http://schemas.openxmlformats.org/officeDocument/2006/relationships/slideLayout" Target="../slideLayouts/slideLayout1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 Target="slide32.xml"/><Relationship Id="rId7" Type="http://schemas.openxmlformats.org/officeDocument/2006/relationships/image" Target="../media/image770.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slide" Target="slide33.xml"/><Relationship Id="rId5" Type="http://schemas.openxmlformats.org/officeDocument/2006/relationships/image" Target="../media/image77.png"/><Relationship Id="rId10" Type="http://schemas.openxmlformats.org/officeDocument/2006/relationships/image" Target="../media/image780.png"/><Relationship Id="rId4" Type="http://schemas.openxmlformats.org/officeDocument/2006/relationships/image" Target="../media/image760.png"/><Relationship Id="rId9" Type="http://schemas.openxmlformats.org/officeDocument/2006/relationships/slide" Target="slide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38.xml"/><Relationship Id="rId7" Type="http://schemas.openxmlformats.org/officeDocument/2006/relationships/image" Target="../media/image730.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slide" Target="slide39.xml"/><Relationship Id="rId5" Type="http://schemas.openxmlformats.org/officeDocument/2006/relationships/image" Target="../media/image80.png"/><Relationship Id="rId4" Type="http://schemas.openxmlformats.org/officeDocument/2006/relationships/image" Target="../media/image7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0.png"/><Relationship Id="rId7" Type="http://schemas.openxmlformats.org/officeDocument/2006/relationships/image" Target="../media/image830.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0.png"/><Relationship Id="rId10" Type="http://schemas.openxmlformats.org/officeDocument/2006/relationships/slide" Target="slide2.xml"/><Relationship Id="rId4" Type="http://schemas.openxmlformats.org/officeDocument/2006/relationships/image" Target="../media/image82.png"/><Relationship Id="rId9" Type="http://schemas.openxmlformats.org/officeDocument/2006/relationships/image" Target="../media/image840.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2.xml"/><Relationship Id="rId3" Type="http://schemas.openxmlformats.org/officeDocument/2006/relationships/image" Target="../media/image86.png"/><Relationship Id="rId7" Type="http://schemas.openxmlformats.org/officeDocument/2006/relationships/slide" Target="slide44.xml"/><Relationship Id="rId12"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slide" Target="slide42.xml"/><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slide" Target="slide43.xml"/><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920.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30.xml"/><Relationship Id="rId5" Type="http://schemas.openxmlformats.org/officeDocument/2006/relationships/image" Target="../media/image89.png"/><Relationship Id="rId4" Type="http://schemas.openxmlformats.org/officeDocument/2006/relationships/slide" Target="slide21.xml"/></Relationships>
</file>

<file path=ppt/slides/_rels/slide5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slide" Target="slide2.xml"/><Relationship Id="rId4" Type="http://schemas.openxmlformats.org/officeDocument/2006/relationships/diagramLayout" Target="../diagrams/layout15.xml"/><Relationship Id="rId9" Type="http://schemas.openxmlformats.org/officeDocument/2006/relationships/image" Target="../media/image95.png"/></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 Id="rId9" Type="http://schemas.openxmlformats.org/officeDocument/2006/relationships/image" Target="../media/image102.svg"/></Relationships>
</file>

<file path=ppt/slides/_rels/slide59.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png"/><Relationship Id="rId1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ov.uk/guidance/the-information-and-consultation-regulations" TargetMode="External"/><Relationship Id="rId7"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E8BD2A-4014-4DC6-A228-4ECE6A0A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896CA42-3323-41E5-B809-CD790B2A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EA2FE539-0B6F-4FAE-A391-B46476F4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Shape 13">
            <a:extLst>
              <a:ext uri="{FF2B5EF4-FFF2-40B4-BE49-F238E27FC236}">
                <a16:creationId xmlns:a16="http://schemas.microsoft.com/office/drawing/2014/main" id="{BD5A14FB-50A2-4964-8B07-EE40D1CE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D63331C-DD2E-43D8-9511-B44EC057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aphicFrame>
        <p:nvGraphicFramePr>
          <p:cNvPr id="6" name="Diagram 5">
            <a:extLst>
              <a:ext uri="{FF2B5EF4-FFF2-40B4-BE49-F238E27FC236}">
                <a16:creationId xmlns:a16="http://schemas.microsoft.com/office/drawing/2014/main" id="{5035DD59-7840-4356-965F-CC592C0F9F83}"/>
              </a:ext>
            </a:extLst>
          </p:cNvPr>
          <p:cNvGraphicFramePr/>
          <p:nvPr>
            <p:extLst>
              <p:ext uri="{D42A27DB-BD31-4B8C-83A1-F6EECF244321}">
                <p14:modId xmlns:p14="http://schemas.microsoft.com/office/powerpoint/2010/main" val="99822332"/>
              </p:ext>
            </p:extLst>
          </p:nvPr>
        </p:nvGraphicFramePr>
        <p:xfrm>
          <a:off x="5232771" y="437513"/>
          <a:ext cx="6232398" cy="5954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ubtitle 2">
            <a:extLst>
              <a:ext uri="{FF2B5EF4-FFF2-40B4-BE49-F238E27FC236}">
                <a16:creationId xmlns:a16="http://schemas.microsoft.com/office/drawing/2014/main" id="{4B239151-DD34-4BD4-A434-D645A4FF0922}"/>
              </a:ext>
            </a:extLst>
          </p:cNvPr>
          <p:cNvSpPr>
            <a:spLocks noGrp="1"/>
          </p:cNvSpPr>
          <p:nvPr>
            <p:ph type="subTitle" idx="1"/>
          </p:nvPr>
        </p:nvSpPr>
        <p:spPr>
          <a:xfrm>
            <a:off x="971257" y="1172776"/>
            <a:ext cx="3290257" cy="4512448"/>
          </a:xfrm>
        </p:spPr>
        <p:txBody>
          <a:bodyPr anchor="ctr">
            <a:normAutofit/>
          </a:bodyPr>
          <a:lstStyle/>
          <a:p>
            <a:r>
              <a:rPr lang="en-US" sz="2400">
                <a:solidFill>
                  <a:schemeClr val="tx1"/>
                </a:solidFill>
                <a:latin typeface="Avenir Next LT Pro Demi" panose="020B0704020202020204" pitchFamily="34" charset="0"/>
              </a:rPr>
              <a:t>Introduction</a:t>
            </a:r>
            <a:endParaRPr lang="en-GB" sz="2400">
              <a:solidFill>
                <a:schemeClr val="tx1"/>
              </a:solidFill>
              <a:latin typeface="Avenir Next LT Pro Demi" panose="020B0704020202020204" pitchFamily="34" charset="0"/>
            </a:endParaRPr>
          </a:p>
        </p:txBody>
      </p:sp>
    </p:spTree>
    <p:extLst>
      <p:ext uri="{BB962C8B-B14F-4D97-AF65-F5344CB8AC3E}">
        <p14:creationId xmlns:p14="http://schemas.microsoft.com/office/powerpoint/2010/main" val="960809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7142">
        <p14:reveal/>
      </p:transition>
    </mc:Choice>
    <mc:Fallback xmlns="">
      <p:transition spd="slow" advTm="714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670B-63F1-4123-A6CE-7678E68B1E68}"/>
              </a:ext>
            </a:extLst>
          </p:cNvPr>
          <p:cNvSpPr>
            <a:spLocks noGrp="1"/>
          </p:cNvSpPr>
          <p:nvPr>
            <p:ph type="title"/>
          </p:nvPr>
        </p:nvSpPr>
        <p:spPr/>
        <p:txBody>
          <a:bodyPr/>
          <a:lstStyle/>
          <a:p>
            <a:r>
              <a:rPr lang="en-US"/>
              <a:t>Legal Protections which impact on your T&amp;C’s</a:t>
            </a:r>
            <a:endParaRPr lang="en-GB"/>
          </a:p>
        </p:txBody>
      </p:sp>
      <p:sp>
        <p:nvSpPr>
          <p:cNvPr id="3" name="Content Placeholder 2">
            <a:extLst>
              <a:ext uri="{FF2B5EF4-FFF2-40B4-BE49-F238E27FC236}">
                <a16:creationId xmlns:a16="http://schemas.microsoft.com/office/drawing/2014/main" id="{71602636-76C8-4F7E-ADC3-5D8B260AF5C2}"/>
              </a:ext>
            </a:extLst>
          </p:cNvPr>
          <p:cNvSpPr>
            <a:spLocks noGrp="1"/>
          </p:cNvSpPr>
          <p:nvPr>
            <p:ph idx="1"/>
          </p:nvPr>
        </p:nvSpPr>
        <p:spPr>
          <a:xfrm>
            <a:off x="2706220" y="4323928"/>
            <a:ext cx="6878195" cy="651413"/>
          </a:xfrm>
          <a:gradFill flip="none" rotWithShape="1">
            <a:gsLst>
              <a:gs pos="0">
                <a:srgbClr val="9B6BF2">
                  <a:tint val="66000"/>
                  <a:satMod val="160000"/>
                  <a:alpha val="50000"/>
                </a:srgbClr>
              </a:gs>
              <a:gs pos="100000">
                <a:srgbClr val="9B6BF2">
                  <a:tint val="23500"/>
                  <a:satMod val="160000"/>
                </a:srgbClr>
              </a:gs>
            </a:gsLst>
            <a:lin ang="16200000" scaled="1"/>
            <a:tileRect/>
          </a:gradFill>
        </p:spPr>
        <p:txBody>
          <a:bodyPr/>
          <a:lstStyle/>
          <a:p>
            <a:pPr marL="0" indent="0">
              <a:buNone/>
            </a:pPr>
            <a:r>
              <a:rPr lang="en-US"/>
              <a:t>Employment Law- all legislative provision is implied within every employee’s terms and conditions.</a:t>
            </a:r>
          </a:p>
        </p:txBody>
      </p:sp>
      <p:pic>
        <p:nvPicPr>
          <p:cNvPr id="4" name="Graphic 3" descr="Construction worker female with solid fill">
            <a:extLst>
              <a:ext uri="{FF2B5EF4-FFF2-40B4-BE49-F238E27FC236}">
                <a16:creationId xmlns:a16="http://schemas.microsoft.com/office/drawing/2014/main" id="{F82FDC39-F6A0-4F44-9FAD-E96862AC10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654" y="2659380"/>
            <a:ext cx="914400" cy="914400"/>
          </a:xfrm>
          <a:prstGeom prst="rect">
            <a:avLst/>
          </a:prstGeom>
        </p:spPr>
      </p:pic>
      <p:grpSp>
        <p:nvGrpSpPr>
          <p:cNvPr id="16" name="Group 15">
            <a:extLst>
              <a:ext uri="{FF2B5EF4-FFF2-40B4-BE49-F238E27FC236}">
                <a16:creationId xmlns:a16="http://schemas.microsoft.com/office/drawing/2014/main" id="{041877E5-C680-4A82-AEEB-156F079C5B16}"/>
              </a:ext>
            </a:extLst>
          </p:cNvPr>
          <p:cNvGrpSpPr/>
          <p:nvPr/>
        </p:nvGrpSpPr>
        <p:grpSpPr>
          <a:xfrm>
            <a:off x="173400" y="4043161"/>
            <a:ext cx="2055400" cy="932180"/>
            <a:chOff x="173400" y="4043161"/>
            <a:chExt cx="2055400" cy="932180"/>
          </a:xfrm>
        </p:grpSpPr>
        <p:pic>
          <p:nvPicPr>
            <p:cNvPr id="6" name="Graphic 5" descr="Person in wheelchair with solid fill">
              <a:extLst>
                <a:ext uri="{FF2B5EF4-FFF2-40B4-BE49-F238E27FC236}">
                  <a16:creationId xmlns:a16="http://schemas.microsoft.com/office/drawing/2014/main" id="{15D8E535-357F-4FCF-8A82-DE427C5779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400" y="4060941"/>
              <a:ext cx="946420" cy="914400"/>
            </a:xfrm>
            <a:prstGeom prst="rect">
              <a:avLst/>
            </a:prstGeom>
          </p:spPr>
        </p:pic>
        <p:pic>
          <p:nvPicPr>
            <p:cNvPr id="8" name="Graphic 7" descr="Woman with solid fill">
              <a:extLst>
                <a:ext uri="{FF2B5EF4-FFF2-40B4-BE49-F238E27FC236}">
                  <a16:creationId xmlns:a16="http://schemas.microsoft.com/office/drawing/2014/main" id="{CC5C2194-B519-487E-829D-5A1C316FE9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2380" y="4060941"/>
              <a:ext cx="946420" cy="914400"/>
            </a:xfrm>
            <a:prstGeom prst="rect">
              <a:avLst/>
            </a:prstGeom>
          </p:spPr>
        </p:pic>
        <p:pic>
          <p:nvPicPr>
            <p:cNvPr id="10" name="Graphic 9" descr="Man outline">
              <a:extLst>
                <a:ext uri="{FF2B5EF4-FFF2-40B4-BE49-F238E27FC236}">
                  <a16:creationId xmlns:a16="http://schemas.microsoft.com/office/drawing/2014/main" id="{319AB8DA-A4C6-407B-8142-703E8652D6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2970" y="4043161"/>
              <a:ext cx="946420" cy="914400"/>
            </a:xfrm>
            <a:prstGeom prst="rect">
              <a:avLst/>
            </a:prstGeom>
          </p:spPr>
        </p:pic>
      </p:grpSp>
      <p:pic>
        <p:nvPicPr>
          <p:cNvPr id="11" name="Graphic 10" descr="Scales of justice with solid fill">
            <a:extLst>
              <a:ext uri="{FF2B5EF4-FFF2-40B4-BE49-F238E27FC236}">
                <a16:creationId xmlns:a16="http://schemas.microsoft.com/office/drawing/2014/main" id="{C8255293-DF06-4D14-AFB0-2B38423DFB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7754" y="5247974"/>
            <a:ext cx="914400" cy="914400"/>
          </a:xfrm>
          <a:prstGeom prst="rect">
            <a:avLst/>
          </a:prstGeom>
        </p:spPr>
      </p:pic>
      <p:sp>
        <p:nvSpPr>
          <p:cNvPr id="13" name="TextBox 12">
            <a:extLst>
              <a:ext uri="{FF2B5EF4-FFF2-40B4-BE49-F238E27FC236}">
                <a16:creationId xmlns:a16="http://schemas.microsoft.com/office/drawing/2014/main" id="{57678E1B-20CC-44E0-B389-11591121003B}"/>
              </a:ext>
            </a:extLst>
          </p:cNvPr>
          <p:cNvSpPr txBox="1"/>
          <p:nvPr/>
        </p:nvSpPr>
        <p:spPr>
          <a:xfrm>
            <a:off x="2706220" y="2592451"/>
            <a:ext cx="6779559" cy="1477328"/>
          </a:xfrm>
          <a:prstGeom prst="rect">
            <a:avLst/>
          </a:prstGeom>
          <a:gradFill flip="none" rotWithShape="1">
            <a:gsLst>
              <a:gs pos="0">
                <a:srgbClr val="FFC000">
                  <a:tint val="66000"/>
                  <a:satMod val="160000"/>
                  <a:alpha val="50000"/>
                </a:srgbClr>
              </a:gs>
              <a:gs pos="100000">
                <a:srgbClr val="FFC000">
                  <a:tint val="23500"/>
                  <a:satMod val="160000"/>
                </a:srgbClr>
              </a:gs>
            </a:gsLst>
            <a:lin ang="16200000" scaled="1"/>
            <a:tileRect/>
          </a:gradFill>
        </p:spPr>
        <p:txBody>
          <a:bodyPr wrap="square">
            <a:spAutoFit/>
          </a:bodyPr>
          <a:lstStyle/>
          <a:p>
            <a:pPr marL="0" indent="0">
              <a:buNone/>
            </a:pPr>
            <a:r>
              <a:rPr lang="en-US" sz="1800" dirty="0">
                <a:latin typeface="Avenir Next LT Pro Demi" panose="020B0704020202020204" pitchFamily="34" charset="0"/>
              </a:rPr>
              <a:t>Health &amp; Safety – each Branch must have Health &amp; Safety Representatives who sit on the college Health &amp; Safety Committee. The H &amp; S reps deal with members Health &amp; Safety concerns and update the Branch on Health &amp; Safety. This includes members wellbeing and reps are protected in statute.</a:t>
            </a:r>
          </a:p>
        </p:txBody>
      </p:sp>
      <p:sp>
        <p:nvSpPr>
          <p:cNvPr id="15" name="TextBox 14">
            <a:extLst>
              <a:ext uri="{FF2B5EF4-FFF2-40B4-BE49-F238E27FC236}">
                <a16:creationId xmlns:a16="http://schemas.microsoft.com/office/drawing/2014/main" id="{4A084E6B-0252-4438-8ED7-CFE78EC5A748}"/>
              </a:ext>
            </a:extLst>
          </p:cNvPr>
          <p:cNvSpPr txBox="1"/>
          <p:nvPr/>
        </p:nvSpPr>
        <p:spPr>
          <a:xfrm>
            <a:off x="2697244" y="5171774"/>
            <a:ext cx="6878196" cy="1200329"/>
          </a:xfrm>
          <a:prstGeom prst="rect">
            <a:avLst/>
          </a:prstGeom>
          <a:gradFill flip="none" rotWithShape="1">
            <a:gsLst>
              <a:gs pos="0">
                <a:srgbClr val="0070C0">
                  <a:tint val="66000"/>
                  <a:satMod val="160000"/>
                  <a:alpha val="50000"/>
                </a:srgbClr>
              </a:gs>
              <a:gs pos="100000">
                <a:srgbClr val="0070C0">
                  <a:tint val="23500"/>
                  <a:satMod val="160000"/>
                </a:srgbClr>
              </a:gs>
            </a:gsLst>
            <a:lin ang="16200000" scaled="1"/>
            <a:tileRect/>
          </a:gradFill>
        </p:spPr>
        <p:txBody>
          <a:bodyPr wrap="square">
            <a:spAutoFit/>
          </a:bodyPr>
          <a:lstStyle/>
          <a:p>
            <a:pPr marL="0" indent="0">
              <a:buNone/>
            </a:pPr>
            <a:r>
              <a:rPr lang="en-US" sz="1800">
                <a:latin typeface="Avenir Next LT Pro Demi" panose="020B0704020202020204" pitchFamily="34" charset="0"/>
              </a:rPr>
              <a:t>Equality-each Branch should have an Equality Representative who sits on the college Equality Committee. The Equality reps deal with members Health &amp; Safety concerns and update the Branch on Health &amp; safety matters. </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27505766-A7E6-451D-BDCC-9A6BB9367FAE}"/>
                  </a:ext>
                </a:extLst>
              </p:cNvPr>
              <p:cNvGraphicFramePr>
                <a:graphicFrameLocks noChangeAspect="1"/>
              </p:cNvGraphicFramePr>
              <p:nvPr>
                <p:extLst>
                  <p:ext uri="{D42A27DB-BD31-4B8C-83A1-F6EECF244321}">
                    <p14:modId xmlns:p14="http://schemas.microsoft.com/office/powerpoint/2010/main" val="3988990714"/>
                  </p:ext>
                </p:extLst>
              </p:nvPr>
            </p:nvGraphicFramePr>
            <p:xfrm>
              <a:off x="9440868" y="-581997"/>
              <a:ext cx="3048000" cy="1714500"/>
            </p:xfrm>
            <a:graphic>
              <a:graphicData uri="http://schemas.microsoft.com/office/powerpoint/2016/slidezoom">
                <pslz:sldZm>
                  <pslz:sldZmObj sldId="268" cId="1257337584">
                    <pslz:zmPr id="{D7C029FE-6FCC-4566-B848-3BEB508FA985}" returnToParent="0"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27505766-A7E6-451D-BDCC-9A6BB9367FAE}"/>
                  </a:ext>
                </a:extLst>
              </p:cNvPr>
              <p:cNvPicPr>
                <a:picLocks noGrp="1" noRot="1" noChangeAspect="1" noMove="1" noResize="1" noEditPoints="1" noAdjustHandles="1" noChangeArrowheads="1" noChangeShapeType="1"/>
              </p:cNvPicPr>
              <p:nvPr/>
            </p:nvPicPr>
            <p:blipFill>
              <a:blip r:embed="rId15"/>
              <a:stretch>
                <a:fillRect/>
              </a:stretch>
            </p:blipFill>
            <p:spPr>
              <a:xfrm>
                <a:off x="9440868" y="-581997"/>
                <a:ext cx="3048000" cy="1714500"/>
              </a:xfrm>
              <a:prstGeom prst="rect">
                <a:avLst/>
              </a:prstGeom>
              <a:ln w="3175">
                <a:solidFill>
                  <a:prstClr val="ltGray"/>
                </a:solidFill>
              </a:ln>
            </p:spPr>
          </p:pic>
        </mc:Fallback>
      </mc:AlternateContent>
    </p:spTree>
    <p:custDataLst>
      <p:tags r:id="rId1"/>
    </p:custDataLst>
    <p:extLst>
      <p:ext uri="{BB962C8B-B14F-4D97-AF65-F5344CB8AC3E}">
        <p14:creationId xmlns:p14="http://schemas.microsoft.com/office/powerpoint/2010/main" val="1257337584"/>
      </p:ext>
    </p:extLst>
  </p:cSld>
  <p:clrMapOvr>
    <a:masterClrMapping/>
  </p:clrMapOvr>
  <mc:AlternateContent xmlns:mc="http://schemas.openxmlformats.org/markup-compatibility/2006" xmlns:p14="http://schemas.microsoft.com/office/powerpoint/2010/main">
    <mc:Choice Requires="p14">
      <p:transition spd="slow" p14:dur="2000" advTm="24064"/>
    </mc:Choice>
    <mc:Fallback xmlns="">
      <p:transition spd="slow" advTm="24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9"/>
                                          </p:stCondLst>
                                        </p:cTn>
                                        <p:tgtEl>
                                          <p:spTgt spid="13"/>
                                        </p:tgtEl>
                                        <p:attrNameLst>
                                          <p:attrName>style.visibility</p:attrName>
                                        </p:attrNameLst>
                                      </p:cBhvr>
                                      <p:to>
                                        <p:strVal val="visible"/>
                                      </p:to>
                                    </p:set>
                                  </p:childTnLst>
                                </p:cTn>
                              </p:par>
                            </p:childTnLst>
                          </p:cTn>
                        </p:par>
                        <p:par>
                          <p:cTn id="9" fill="hold">
                            <p:stCondLst>
                              <p:cond delay="3000"/>
                            </p:stCondLst>
                            <p:childTnLst>
                              <p:par>
                                <p:cTn id="10" presetID="1" presetClass="entr" presetSubtype="0" fill="hold" nodeType="afterEffect">
                                  <p:stCondLst>
                                    <p:cond delay="0"/>
                                  </p:stCondLst>
                                  <p:childTnLst>
                                    <p:set>
                                      <p:cBhvr>
                                        <p:cTn id="11" dur="1" fill="hold">
                                          <p:stCondLst>
                                            <p:cond delay="2999"/>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2999"/>
                                          </p:stCondLst>
                                        </p:cTn>
                                        <p:tgtEl>
                                          <p:spTgt spid="3">
                                            <p:bg/>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2999"/>
                                          </p:stCondLst>
                                        </p:cTn>
                                        <p:tgtEl>
                                          <p:spTgt spid="3">
                                            <p:txEl>
                                              <p:pRg st="0" end="0"/>
                                            </p:txEl>
                                          </p:spTgt>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0"/>
                                  </p:stCondLst>
                                  <p:childTnLst>
                                    <p:set>
                                      <p:cBhvr>
                                        <p:cTn id="18" dur="1" fill="hold">
                                          <p:stCondLst>
                                            <p:cond delay="2999"/>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4EBD-967B-4E3E-9A25-201801F8E7E7}"/>
              </a:ext>
            </a:extLst>
          </p:cNvPr>
          <p:cNvSpPr>
            <a:spLocks noGrp="1"/>
          </p:cNvSpPr>
          <p:nvPr>
            <p:ph type="title"/>
          </p:nvPr>
        </p:nvSpPr>
        <p:spPr/>
        <p:txBody>
          <a:bodyPr/>
          <a:lstStyle/>
          <a:p>
            <a:r>
              <a:rPr lang="en-US"/>
              <a:t>Raising issues regarding your terms and conditions</a:t>
            </a:r>
            <a:endParaRPr lang="en-GB"/>
          </a:p>
        </p:txBody>
      </p:sp>
      <p:graphicFrame>
        <p:nvGraphicFramePr>
          <p:cNvPr id="6" name="Content Placeholder 5">
            <a:extLst>
              <a:ext uri="{FF2B5EF4-FFF2-40B4-BE49-F238E27FC236}">
                <a16:creationId xmlns:a16="http://schemas.microsoft.com/office/drawing/2014/main" id="{4023FD95-C471-4CA2-8FFD-DB3FE9FA5DD4}"/>
              </a:ext>
            </a:extLst>
          </p:cNvPr>
          <p:cNvGraphicFramePr>
            <a:graphicFrameLocks noGrp="1"/>
          </p:cNvGraphicFramePr>
          <p:nvPr>
            <p:ph idx="1"/>
            <p:extLst>
              <p:ext uri="{D42A27DB-BD31-4B8C-83A1-F6EECF244321}">
                <p14:modId xmlns:p14="http://schemas.microsoft.com/office/powerpoint/2010/main" val="1548744710"/>
              </p:ext>
            </p:extLst>
          </p:nvPr>
        </p:nvGraphicFramePr>
        <p:xfrm>
          <a:off x="469154" y="2265680"/>
          <a:ext cx="10838926" cy="443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ardroom outline">
            <a:extLst>
              <a:ext uri="{FF2B5EF4-FFF2-40B4-BE49-F238E27FC236}">
                <a16:creationId xmlns:a16="http://schemas.microsoft.com/office/drawing/2014/main" id="{EB940F1D-8BAD-43AD-98C3-DC2CF09F93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0017" y="5051314"/>
            <a:ext cx="1149874" cy="1149874"/>
          </a:xfrm>
          <a:prstGeom prst="rect">
            <a:avLst/>
          </a:prstGeom>
        </p:spPr>
      </p:pic>
      <p:pic>
        <p:nvPicPr>
          <p:cNvPr id="10" name="Graphic 9" descr="Meeting with solid fill">
            <a:extLst>
              <a:ext uri="{FF2B5EF4-FFF2-40B4-BE49-F238E27FC236}">
                <a16:creationId xmlns:a16="http://schemas.microsoft.com/office/drawing/2014/main" id="{20CA3945-DE62-4FCD-8A07-4CD3EBE35E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1560" y="2615734"/>
            <a:ext cx="1244600" cy="1244600"/>
          </a:xfrm>
          <a:prstGeom prst="rect">
            <a:avLst/>
          </a:prstGeom>
        </p:spPr>
      </p:pic>
      <p:pic>
        <p:nvPicPr>
          <p:cNvPr id="12" name="Graphic 11" descr="Phone Vibration with solid fill">
            <a:extLst>
              <a:ext uri="{FF2B5EF4-FFF2-40B4-BE49-F238E27FC236}">
                <a16:creationId xmlns:a16="http://schemas.microsoft.com/office/drawing/2014/main" id="{D0335892-4F96-4420-9042-F5CE3213A8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36527" y="5169051"/>
            <a:ext cx="914400" cy="914400"/>
          </a:xfrm>
          <a:prstGeom prst="rect">
            <a:avLst/>
          </a:prstGeom>
        </p:spPr>
      </p:pic>
      <p:pic>
        <p:nvPicPr>
          <p:cNvPr id="13" name="Graphic 12" descr="Boardroom outline">
            <a:extLst>
              <a:ext uri="{FF2B5EF4-FFF2-40B4-BE49-F238E27FC236}">
                <a16:creationId xmlns:a16="http://schemas.microsoft.com/office/drawing/2014/main" id="{3809C5B2-6D6A-4DA1-AD22-98D1248746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35660" y="2254672"/>
            <a:ext cx="1683082" cy="1683082"/>
          </a:xfrm>
          <a:prstGeom prst="rect">
            <a:avLst/>
          </a:prstGeom>
        </p:spPr>
      </p:pic>
      <p:pic>
        <p:nvPicPr>
          <p:cNvPr id="15" name="Graphic 14" descr="Users outline">
            <a:extLst>
              <a:ext uri="{FF2B5EF4-FFF2-40B4-BE49-F238E27FC236}">
                <a16:creationId xmlns:a16="http://schemas.microsoft.com/office/drawing/2014/main" id="{B9C6BAF9-58C8-4321-A378-1B76384AED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52080" y="5191760"/>
            <a:ext cx="1092200" cy="1092200"/>
          </a:xfrm>
          <a:prstGeom prst="rect">
            <a:avLst/>
          </a:prstGeom>
        </p:spPr>
      </p:pic>
      <p:pic>
        <p:nvPicPr>
          <p:cNvPr id="16" name="Graphic 15" descr="Meeting with solid fill">
            <a:extLst>
              <a:ext uri="{FF2B5EF4-FFF2-40B4-BE49-F238E27FC236}">
                <a16:creationId xmlns:a16="http://schemas.microsoft.com/office/drawing/2014/main" id="{4DAB88E4-6A92-4132-9050-9744B4AF180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50680" y="2615734"/>
            <a:ext cx="1244600" cy="1244600"/>
          </a:xfrm>
          <a:prstGeom prst="rect">
            <a:avLst/>
          </a:prstGeom>
        </p:spPr>
      </p:pic>
    </p:spTree>
    <p:extLst>
      <p:ext uri="{BB962C8B-B14F-4D97-AF65-F5344CB8AC3E}">
        <p14:creationId xmlns:p14="http://schemas.microsoft.com/office/powerpoint/2010/main" val="2810964678"/>
      </p:ext>
    </p:extLst>
  </p:cSld>
  <p:clrMapOvr>
    <a:masterClrMapping/>
  </p:clrMapOvr>
  <mc:AlternateContent xmlns:mc="http://schemas.openxmlformats.org/markup-compatibility/2006" xmlns:p14="http://schemas.microsoft.com/office/powerpoint/2010/main">
    <mc:Choice Requires="p14">
      <p:transition spd="slow" p14:dur="2000" advTm="20996"/>
    </mc:Choice>
    <mc:Fallback xmlns="">
      <p:transition spd="slow" advTm="2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999"/>
                                          </p:stCondLst>
                                        </p:cTn>
                                        <p:tgtEl>
                                          <p:spTgt spid="6">
                                            <p:graphicEl>
                                              <a:dgm id="{8577D3B1-EA55-42EE-98C2-3DA68EEC623E}"/>
                                            </p:graphicEl>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2999"/>
                                          </p:stCondLst>
                                        </p:cTn>
                                        <p:tgtEl>
                                          <p:spTgt spid="6">
                                            <p:graphicEl>
                                              <a:dgm id="{27D7FD53-0403-427D-BF79-C309A92E9187}"/>
                                            </p:graphic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grpId="0" nodeType="afterEffect">
                                  <p:stCondLst>
                                    <p:cond delay="0"/>
                                  </p:stCondLst>
                                  <p:childTnLst>
                                    <p:set>
                                      <p:cBhvr>
                                        <p:cTn id="12" dur="1" fill="hold">
                                          <p:stCondLst>
                                            <p:cond delay="2999"/>
                                          </p:stCondLst>
                                        </p:cTn>
                                        <p:tgtEl>
                                          <p:spTgt spid="6">
                                            <p:graphicEl>
                                              <a:dgm id="{1DE2A9DC-FD0D-4C12-ABB3-8B8370485DAF}"/>
                                            </p:graphicEl>
                                          </p:spTgt>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grpId="0" nodeType="afterEffect">
                                  <p:stCondLst>
                                    <p:cond delay="0"/>
                                  </p:stCondLst>
                                  <p:childTnLst>
                                    <p:set>
                                      <p:cBhvr>
                                        <p:cTn id="15" dur="1" fill="hold">
                                          <p:stCondLst>
                                            <p:cond delay="2999"/>
                                          </p:stCondLst>
                                        </p:cTn>
                                        <p:tgtEl>
                                          <p:spTgt spid="6">
                                            <p:graphicEl>
                                              <a:dgm id="{E3DC607C-57B0-41A5-A0E7-FA7353473856}"/>
                                            </p:graphicEl>
                                          </p:spTgt>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grpId="0" nodeType="afterEffect">
                                  <p:stCondLst>
                                    <p:cond delay="0"/>
                                  </p:stCondLst>
                                  <p:childTnLst>
                                    <p:set>
                                      <p:cBhvr>
                                        <p:cTn id="18" dur="1" fill="hold">
                                          <p:stCondLst>
                                            <p:cond delay="2999"/>
                                          </p:stCondLst>
                                        </p:cTn>
                                        <p:tgtEl>
                                          <p:spTgt spid="6">
                                            <p:graphicEl>
                                              <a:dgm id="{16551FE6-1C67-4B7F-910D-9385B214792C}"/>
                                            </p:graphicEl>
                                          </p:spTgt>
                                        </p:tgtEl>
                                        <p:attrNameLst>
                                          <p:attrName>style.visibility</p:attrName>
                                        </p:attrNameLst>
                                      </p:cBhvr>
                                      <p:to>
                                        <p:strVal val="visible"/>
                                      </p:to>
                                    </p:set>
                                  </p:childTnLst>
                                </p:cTn>
                              </p:par>
                            </p:childTnLst>
                          </p:cTn>
                        </p:par>
                        <p:par>
                          <p:cTn id="19" fill="hold">
                            <p:stCondLst>
                              <p:cond delay="15000"/>
                            </p:stCondLst>
                            <p:childTnLst>
                              <p:par>
                                <p:cTn id="20" presetID="1" presetClass="entr" presetSubtype="0" fill="hold" grpId="0" nodeType="afterEffect">
                                  <p:stCondLst>
                                    <p:cond delay="0"/>
                                  </p:stCondLst>
                                  <p:childTnLst>
                                    <p:set>
                                      <p:cBhvr>
                                        <p:cTn id="21" dur="1" fill="hold">
                                          <p:stCondLst>
                                            <p:cond delay="2999"/>
                                          </p:stCondLst>
                                        </p:cTn>
                                        <p:tgtEl>
                                          <p:spTgt spid="6">
                                            <p:graphicEl>
                                              <a:dgm id="{D0586CC1-5070-47F5-AA54-AEFF35B15AA7}"/>
                                            </p:graphicEl>
                                          </p:spTgt>
                                        </p:tgtEl>
                                        <p:attrNameLst>
                                          <p:attrName>style.visibility</p:attrName>
                                        </p:attrNameLst>
                                      </p:cBhvr>
                                      <p:to>
                                        <p:strVal val="visible"/>
                                      </p:to>
                                    </p:set>
                                  </p:childTnLst>
                                </p:cTn>
                              </p:par>
                            </p:childTnLst>
                          </p:cTn>
                        </p:par>
                        <p:par>
                          <p:cTn id="22" fill="hold">
                            <p:stCondLst>
                              <p:cond delay="18000"/>
                            </p:stCondLst>
                            <p:childTnLst>
                              <p:par>
                                <p:cTn id="23" presetID="1" presetClass="entr" presetSubtype="0" fill="hold" grpId="0" nodeType="afterEffect">
                                  <p:stCondLst>
                                    <p:cond delay="0"/>
                                  </p:stCondLst>
                                  <p:childTnLst>
                                    <p:set>
                                      <p:cBhvr>
                                        <p:cTn id="24" dur="1" fill="hold">
                                          <p:stCondLst>
                                            <p:cond delay="2999"/>
                                          </p:stCondLst>
                                        </p:cTn>
                                        <p:tgtEl>
                                          <p:spTgt spid="6">
                                            <p:graphicEl>
                                              <a:dgm id="{E9280F36-4059-476D-BD60-C20DD835DF22}"/>
                                            </p:graphicEl>
                                          </p:spTgt>
                                        </p:tgtEl>
                                        <p:attrNameLst>
                                          <p:attrName>style.visibility</p:attrName>
                                        </p:attrNameLst>
                                      </p:cBhvr>
                                      <p:to>
                                        <p:strVal val="visible"/>
                                      </p:to>
                                    </p:set>
                                  </p:childTnLst>
                                </p:cTn>
                              </p:par>
                            </p:childTnLst>
                          </p:cTn>
                        </p:par>
                        <p:par>
                          <p:cTn id="25" fill="hold">
                            <p:stCondLst>
                              <p:cond delay="21000"/>
                            </p:stCondLst>
                            <p:childTnLst>
                              <p:par>
                                <p:cTn id="26" presetID="1" presetClass="entr" presetSubtype="0" fill="hold" grpId="0" nodeType="afterEffect">
                                  <p:stCondLst>
                                    <p:cond delay="0"/>
                                  </p:stCondLst>
                                  <p:childTnLst>
                                    <p:set>
                                      <p:cBhvr>
                                        <p:cTn id="27" dur="1" fill="hold">
                                          <p:stCondLst>
                                            <p:cond delay="2999"/>
                                          </p:stCondLst>
                                        </p:cTn>
                                        <p:tgtEl>
                                          <p:spTgt spid="6">
                                            <p:graphicEl>
                                              <a:dgm id="{63D95365-C592-4278-9302-60BDCE90E2D9}"/>
                                            </p:graphicEl>
                                          </p:spTgt>
                                        </p:tgtEl>
                                        <p:attrNameLst>
                                          <p:attrName>style.visibility</p:attrName>
                                        </p:attrNameLst>
                                      </p:cBhvr>
                                      <p:to>
                                        <p:strVal val="visible"/>
                                      </p:to>
                                    </p:set>
                                  </p:childTnLst>
                                </p:cTn>
                              </p:par>
                            </p:childTnLst>
                          </p:cTn>
                        </p:par>
                        <p:par>
                          <p:cTn id="28" fill="hold">
                            <p:stCondLst>
                              <p:cond delay="24000"/>
                            </p:stCondLst>
                            <p:childTnLst>
                              <p:par>
                                <p:cTn id="29" presetID="1" presetClass="entr" presetSubtype="0" fill="hold" grpId="0" nodeType="afterEffect">
                                  <p:stCondLst>
                                    <p:cond delay="0"/>
                                  </p:stCondLst>
                                  <p:childTnLst>
                                    <p:set>
                                      <p:cBhvr>
                                        <p:cTn id="30" dur="1" fill="hold">
                                          <p:stCondLst>
                                            <p:cond delay="2999"/>
                                          </p:stCondLst>
                                        </p:cTn>
                                        <p:tgtEl>
                                          <p:spTgt spid="6">
                                            <p:graphicEl>
                                              <a:dgm id="{7C9FB952-F2DE-48DE-9508-33FC49604362}"/>
                                            </p:graphicEl>
                                          </p:spTgt>
                                        </p:tgtEl>
                                        <p:attrNameLst>
                                          <p:attrName>style.visibility</p:attrName>
                                        </p:attrNameLst>
                                      </p:cBhvr>
                                      <p:to>
                                        <p:strVal val="visible"/>
                                      </p:to>
                                    </p:set>
                                  </p:childTnLst>
                                </p:cTn>
                              </p:par>
                            </p:childTnLst>
                          </p:cTn>
                        </p:par>
                        <p:par>
                          <p:cTn id="31" fill="hold">
                            <p:stCondLst>
                              <p:cond delay="27000"/>
                            </p:stCondLst>
                            <p:childTnLst>
                              <p:par>
                                <p:cTn id="32" presetID="1" presetClass="entr" presetSubtype="0" fill="hold" grpId="0" nodeType="afterEffect">
                                  <p:stCondLst>
                                    <p:cond delay="0"/>
                                  </p:stCondLst>
                                  <p:childTnLst>
                                    <p:set>
                                      <p:cBhvr>
                                        <p:cTn id="33" dur="1" fill="hold">
                                          <p:stCondLst>
                                            <p:cond delay="2999"/>
                                          </p:stCondLst>
                                        </p:cTn>
                                        <p:tgtEl>
                                          <p:spTgt spid="6">
                                            <p:graphicEl>
                                              <a:dgm id="{75F03DCB-07E9-4E1C-A74B-77577BA687B5}"/>
                                            </p:graphicEl>
                                          </p:spTgt>
                                        </p:tgtEl>
                                        <p:attrNameLst>
                                          <p:attrName>style.visibility</p:attrName>
                                        </p:attrNameLst>
                                      </p:cBhvr>
                                      <p:to>
                                        <p:strVal val="visible"/>
                                      </p:to>
                                    </p:set>
                                  </p:childTnLst>
                                </p:cTn>
                              </p:par>
                            </p:childTnLst>
                          </p:cTn>
                        </p:par>
                        <p:par>
                          <p:cTn id="34" fill="hold">
                            <p:stCondLst>
                              <p:cond delay="30000"/>
                            </p:stCondLst>
                            <p:childTnLst>
                              <p:par>
                                <p:cTn id="35" presetID="1" presetClass="entr" presetSubtype="0" fill="hold" grpId="0" nodeType="afterEffect">
                                  <p:stCondLst>
                                    <p:cond delay="0"/>
                                  </p:stCondLst>
                                  <p:childTnLst>
                                    <p:set>
                                      <p:cBhvr>
                                        <p:cTn id="36" dur="1" fill="hold">
                                          <p:stCondLst>
                                            <p:cond delay="2999"/>
                                          </p:stCondLst>
                                        </p:cTn>
                                        <p:tgtEl>
                                          <p:spTgt spid="6">
                                            <p:graphicEl>
                                              <a:dgm id="{1F419F1A-A4A2-486D-9E33-3AD4B12ECAE4}"/>
                                            </p:graphicEl>
                                          </p:spTgt>
                                        </p:tgtEl>
                                        <p:attrNameLst>
                                          <p:attrName>style.visibility</p:attrName>
                                        </p:attrNameLst>
                                      </p:cBhvr>
                                      <p:to>
                                        <p:strVal val="visible"/>
                                      </p:to>
                                    </p:set>
                                  </p:childTnLst>
                                </p:cTn>
                              </p:par>
                            </p:childTnLst>
                          </p:cTn>
                        </p:par>
                        <p:par>
                          <p:cTn id="37" fill="hold">
                            <p:stCondLst>
                              <p:cond delay="33000"/>
                            </p:stCondLst>
                            <p:childTnLst>
                              <p:par>
                                <p:cTn id="38" presetID="1" presetClass="entr" presetSubtype="0" fill="hold" grpId="0" nodeType="afterEffect">
                                  <p:stCondLst>
                                    <p:cond delay="0"/>
                                  </p:stCondLst>
                                  <p:childTnLst>
                                    <p:set>
                                      <p:cBhvr>
                                        <p:cTn id="39" dur="1" fill="hold">
                                          <p:stCondLst>
                                            <p:cond delay="2999"/>
                                          </p:stCondLst>
                                        </p:cTn>
                                        <p:tgtEl>
                                          <p:spTgt spid="6">
                                            <p:graphicEl>
                                              <a:dgm id="{8CA36655-6983-48FE-81C3-1F081F1270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4B49-A9A3-474A-B05C-494ECA997128}"/>
              </a:ext>
            </a:extLst>
          </p:cNvPr>
          <p:cNvSpPr>
            <a:spLocks noGrp="1"/>
          </p:cNvSpPr>
          <p:nvPr>
            <p:ph type="title"/>
          </p:nvPr>
        </p:nvSpPr>
        <p:spPr/>
        <p:txBody>
          <a:bodyPr>
            <a:normAutofit fontScale="90000"/>
          </a:bodyPr>
          <a:lstStyle/>
          <a:p>
            <a:br>
              <a:rPr lang="en-US" sz="3200" b="1"/>
            </a:br>
            <a:r>
              <a:rPr lang="en-US" sz="3200" b="1"/>
              <a:t>Before National Bargaining: from Blue book to NWPA</a:t>
            </a:r>
            <a:endParaRPr lang="en-GB" sz="3200" b="1"/>
          </a:p>
        </p:txBody>
      </p:sp>
      <p:graphicFrame>
        <p:nvGraphicFramePr>
          <p:cNvPr id="9" name="Content Placeholder 8">
            <a:extLst>
              <a:ext uri="{FF2B5EF4-FFF2-40B4-BE49-F238E27FC236}">
                <a16:creationId xmlns:a16="http://schemas.microsoft.com/office/drawing/2014/main" id="{8C900156-C7EC-408F-89FC-A4EB20182294}"/>
              </a:ext>
            </a:extLst>
          </p:cNvPr>
          <p:cNvGraphicFramePr>
            <a:graphicFrameLocks noGrp="1"/>
          </p:cNvGraphicFramePr>
          <p:nvPr>
            <p:ph idx="1"/>
            <p:extLst>
              <p:ext uri="{D42A27DB-BD31-4B8C-83A1-F6EECF244321}">
                <p14:modId xmlns:p14="http://schemas.microsoft.com/office/powerpoint/2010/main" val="3098703527"/>
              </p:ext>
            </p:extLst>
          </p:nvPr>
        </p:nvGraphicFramePr>
        <p:xfrm>
          <a:off x="2275633" y="1452282"/>
          <a:ext cx="7935167" cy="4939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DDB453DA-F8AB-4BB1-9DFA-23FB636FBA9B}"/>
              </a:ext>
            </a:extLst>
          </p:cNvPr>
          <p:cNvPicPr/>
          <p:nvPr/>
        </p:nvPicPr>
        <p:blipFill rotWithShape="1">
          <a:blip r:embed="rId7"/>
          <a:srcRect l="32074" t="16752" r="32029" b="7197"/>
          <a:stretch/>
        </p:blipFill>
        <p:spPr bwMode="auto">
          <a:xfrm>
            <a:off x="9657330" y="2627095"/>
            <a:ext cx="2165654" cy="2874894"/>
          </a:xfrm>
          <a:prstGeom prst="rect">
            <a:avLst/>
          </a:prstGeom>
          <a:ln>
            <a:solidFill>
              <a:schemeClr val="bg2">
                <a:lumMod val="75000"/>
              </a:schemeClr>
            </a:solidFill>
          </a:ln>
          <a:effectLst>
            <a:outerShdw blurRad="50800" dist="38100" dir="18900000" algn="bl" rotWithShape="0">
              <a:prstClr val="black">
                <a:alpha val="40000"/>
              </a:prstClr>
            </a:outerShdw>
          </a:effectLst>
          <a:extLst>
            <a:ext uri="{53640926-AAD7-44D8-BBD7-CCE9431645EC}">
              <a14:shadowObscured xmlns:a14="http://schemas.microsoft.com/office/drawing/2010/main"/>
            </a:ext>
          </a:extLst>
        </p:spPr>
      </p:pic>
      <p:pic>
        <p:nvPicPr>
          <p:cNvPr id="14" name="Picture 13" descr="A pair of glasses on a table&#10;&#10;Description automatically generated with medium confidence">
            <a:extLst>
              <a:ext uri="{FF2B5EF4-FFF2-40B4-BE49-F238E27FC236}">
                <a16:creationId xmlns:a16="http://schemas.microsoft.com/office/drawing/2014/main" id="{4C496B70-065B-4C5A-9649-B732A5B19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862" y="3119718"/>
            <a:ext cx="2750257" cy="1833751"/>
          </a:xfrm>
          <a:prstGeom prst="rect">
            <a:avLst/>
          </a:prstGeom>
        </p:spPr>
      </p:pic>
    </p:spTree>
    <p:extLst>
      <p:ext uri="{BB962C8B-B14F-4D97-AF65-F5344CB8AC3E}">
        <p14:creationId xmlns:p14="http://schemas.microsoft.com/office/powerpoint/2010/main" val="623356608"/>
      </p:ext>
    </p:extLst>
  </p:cSld>
  <p:clrMapOvr>
    <a:masterClrMapping/>
  </p:clrMapOvr>
  <mc:AlternateContent xmlns:mc="http://schemas.openxmlformats.org/markup-compatibility/2006" xmlns:p14="http://schemas.microsoft.com/office/powerpoint/2010/main">
    <mc:Choice Requires="p14">
      <p:transition spd="slow" p14:dur="2000" advTm="16885"/>
    </mc:Choice>
    <mc:Fallback xmlns="">
      <p:transition spd="slow" advTm="1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9">
                                            <p:graphicEl>
                                              <a:dgm id="{C72DA22E-57AA-4DD9-894B-9D22C70F63E0}"/>
                                            </p:graphicEl>
                                          </p:spTgt>
                                        </p:tgtEl>
                                        <p:attrNameLst>
                                          <p:attrName>style.visibility</p:attrName>
                                        </p:attrNameLst>
                                      </p:cBhvr>
                                      <p:to>
                                        <p:strVal val="visible"/>
                                      </p:to>
                                    </p:set>
                                    <p:animEffect transition="in" filter="fade">
                                      <p:cBhvr>
                                        <p:cTn id="7" dur="6000"/>
                                        <p:tgtEl>
                                          <p:spTgt spid="9">
                                            <p:graphicEl>
                                              <a:dgm id="{C72DA22E-57AA-4DD9-894B-9D22C70F63E0}"/>
                                            </p:graphicEl>
                                          </p:spTgt>
                                        </p:tgtEl>
                                      </p:cBhvr>
                                    </p:animEffect>
                                    <p:anim calcmode="lin" valueType="num">
                                      <p:cBhvr>
                                        <p:cTn id="8" dur="6000" fill="hold"/>
                                        <p:tgtEl>
                                          <p:spTgt spid="9">
                                            <p:graphicEl>
                                              <a:dgm id="{C72DA22E-57AA-4DD9-894B-9D22C70F63E0}"/>
                                            </p:graphicEl>
                                          </p:spTgt>
                                        </p:tgtEl>
                                        <p:attrNameLst>
                                          <p:attrName>ppt_x</p:attrName>
                                        </p:attrNameLst>
                                      </p:cBhvr>
                                      <p:tavLst>
                                        <p:tav tm="0">
                                          <p:val>
                                            <p:strVal val="#ppt_x"/>
                                          </p:val>
                                        </p:tav>
                                        <p:tav tm="100000">
                                          <p:val>
                                            <p:strVal val="#ppt_x"/>
                                          </p:val>
                                        </p:tav>
                                      </p:tavLst>
                                    </p:anim>
                                    <p:anim calcmode="lin" valueType="num">
                                      <p:cBhvr>
                                        <p:cTn id="9" dur="6000" fill="hold"/>
                                        <p:tgtEl>
                                          <p:spTgt spid="9">
                                            <p:graphicEl>
                                              <a:dgm id="{C72DA22E-57AA-4DD9-894B-9D22C70F63E0}"/>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42" presetClass="entr" presetSubtype="0" fill="hold" grpId="0" nodeType="afterEffect">
                                  <p:stCondLst>
                                    <p:cond delay="2000"/>
                                  </p:stCondLst>
                                  <p:childTnLst>
                                    <p:set>
                                      <p:cBhvr>
                                        <p:cTn id="12" dur="1" fill="hold">
                                          <p:stCondLst>
                                            <p:cond delay="0"/>
                                          </p:stCondLst>
                                        </p:cTn>
                                        <p:tgtEl>
                                          <p:spTgt spid="9">
                                            <p:graphicEl>
                                              <a:dgm id="{B71C4BAC-BADB-49C9-BD63-EF60F29E6859}"/>
                                            </p:graphicEl>
                                          </p:spTgt>
                                        </p:tgtEl>
                                        <p:attrNameLst>
                                          <p:attrName>style.visibility</p:attrName>
                                        </p:attrNameLst>
                                      </p:cBhvr>
                                      <p:to>
                                        <p:strVal val="visible"/>
                                      </p:to>
                                    </p:set>
                                    <p:animEffect transition="in" filter="fade">
                                      <p:cBhvr>
                                        <p:cTn id="13" dur="6000"/>
                                        <p:tgtEl>
                                          <p:spTgt spid="9">
                                            <p:graphicEl>
                                              <a:dgm id="{B71C4BAC-BADB-49C9-BD63-EF60F29E6859}"/>
                                            </p:graphicEl>
                                          </p:spTgt>
                                        </p:tgtEl>
                                      </p:cBhvr>
                                    </p:animEffect>
                                    <p:anim calcmode="lin" valueType="num">
                                      <p:cBhvr>
                                        <p:cTn id="14" dur="6000" fill="hold"/>
                                        <p:tgtEl>
                                          <p:spTgt spid="9">
                                            <p:graphicEl>
                                              <a:dgm id="{B71C4BAC-BADB-49C9-BD63-EF60F29E6859}"/>
                                            </p:graphicEl>
                                          </p:spTgt>
                                        </p:tgtEl>
                                        <p:attrNameLst>
                                          <p:attrName>ppt_x</p:attrName>
                                        </p:attrNameLst>
                                      </p:cBhvr>
                                      <p:tavLst>
                                        <p:tav tm="0">
                                          <p:val>
                                            <p:strVal val="#ppt_x"/>
                                          </p:val>
                                        </p:tav>
                                        <p:tav tm="100000">
                                          <p:val>
                                            <p:strVal val="#ppt_x"/>
                                          </p:val>
                                        </p:tav>
                                      </p:tavLst>
                                    </p:anim>
                                    <p:anim calcmode="lin" valueType="num">
                                      <p:cBhvr>
                                        <p:cTn id="15" dur="6000" fill="hold"/>
                                        <p:tgtEl>
                                          <p:spTgt spid="9">
                                            <p:graphicEl>
                                              <a:dgm id="{B71C4BAC-BADB-49C9-BD63-EF60F29E6859}"/>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16000"/>
                            </p:stCondLst>
                            <p:childTnLst>
                              <p:par>
                                <p:cTn id="17" presetID="42" presetClass="entr" presetSubtype="0" fill="hold" grpId="0" nodeType="afterEffect">
                                  <p:stCondLst>
                                    <p:cond delay="2000"/>
                                  </p:stCondLst>
                                  <p:childTnLst>
                                    <p:set>
                                      <p:cBhvr>
                                        <p:cTn id="18" dur="1" fill="hold">
                                          <p:stCondLst>
                                            <p:cond delay="0"/>
                                          </p:stCondLst>
                                        </p:cTn>
                                        <p:tgtEl>
                                          <p:spTgt spid="9">
                                            <p:graphicEl>
                                              <a:dgm id="{05C04FA3-A90B-4443-8BF8-5FEE13B73962}"/>
                                            </p:graphicEl>
                                          </p:spTgt>
                                        </p:tgtEl>
                                        <p:attrNameLst>
                                          <p:attrName>style.visibility</p:attrName>
                                        </p:attrNameLst>
                                      </p:cBhvr>
                                      <p:to>
                                        <p:strVal val="visible"/>
                                      </p:to>
                                    </p:set>
                                    <p:animEffect transition="in" filter="fade">
                                      <p:cBhvr>
                                        <p:cTn id="19" dur="6000"/>
                                        <p:tgtEl>
                                          <p:spTgt spid="9">
                                            <p:graphicEl>
                                              <a:dgm id="{05C04FA3-A90B-4443-8BF8-5FEE13B73962}"/>
                                            </p:graphicEl>
                                          </p:spTgt>
                                        </p:tgtEl>
                                      </p:cBhvr>
                                    </p:animEffect>
                                    <p:anim calcmode="lin" valueType="num">
                                      <p:cBhvr>
                                        <p:cTn id="20" dur="6000" fill="hold"/>
                                        <p:tgtEl>
                                          <p:spTgt spid="9">
                                            <p:graphicEl>
                                              <a:dgm id="{05C04FA3-A90B-4443-8BF8-5FEE13B73962}"/>
                                            </p:graphicEl>
                                          </p:spTgt>
                                        </p:tgtEl>
                                        <p:attrNameLst>
                                          <p:attrName>ppt_x</p:attrName>
                                        </p:attrNameLst>
                                      </p:cBhvr>
                                      <p:tavLst>
                                        <p:tav tm="0">
                                          <p:val>
                                            <p:strVal val="#ppt_x"/>
                                          </p:val>
                                        </p:tav>
                                        <p:tav tm="100000">
                                          <p:val>
                                            <p:strVal val="#ppt_x"/>
                                          </p:val>
                                        </p:tav>
                                      </p:tavLst>
                                    </p:anim>
                                    <p:anim calcmode="lin" valueType="num">
                                      <p:cBhvr>
                                        <p:cTn id="21" dur="6000" fill="hold"/>
                                        <p:tgtEl>
                                          <p:spTgt spid="9">
                                            <p:graphicEl>
                                              <a:dgm id="{05C04FA3-A90B-4443-8BF8-5FEE13B73962}"/>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24000"/>
                            </p:stCondLst>
                            <p:childTnLst>
                              <p:par>
                                <p:cTn id="23" presetID="42" presetClass="entr" presetSubtype="0" fill="hold" grpId="0" nodeType="afterEffect">
                                  <p:stCondLst>
                                    <p:cond delay="2000"/>
                                  </p:stCondLst>
                                  <p:childTnLst>
                                    <p:set>
                                      <p:cBhvr>
                                        <p:cTn id="24" dur="1" fill="hold">
                                          <p:stCondLst>
                                            <p:cond delay="0"/>
                                          </p:stCondLst>
                                        </p:cTn>
                                        <p:tgtEl>
                                          <p:spTgt spid="9">
                                            <p:graphicEl>
                                              <a:dgm id="{01852E00-8244-4296-8F99-9407B57A8567}"/>
                                            </p:graphicEl>
                                          </p:spTgt>
                                        </p:tgtEl>
                                        <p:attrNameLst>
                                          <p:attrName>style.visibility</p:attrName>
                                        </p:attrNameLst>
                                      </p:cBhvr>
                                      <p:to>
                                        <p:strVal val="visible"/>
                                      </p:to>
                                    </p:set>
                                    <p:animEffect transition="in" filter="fade">
                                      <p:cBhvr>
                                        <p:cTn id="25" dur="6000"/>
                                        <p:tgtEl>
                                          <p:spTgt spid="9">
                                            <p:graphicEl>
                                              <a:dgm id="{01852E00-8244-4296-8F99-9407B57A8567}"/>
                                            </p:graphicEl>
                                          </p:spTgt>
                                        </p:tgtEl>
                                      </p:cBhvr>
                                    </p:animEffect>
                                    <p:anim calcmode="lin" valueType="num">
                                      <p:cBhvr>
                                        <p:cTn id="26" dur="6000" fill="hold"/>
                                        <p:tgtEl>
                                          <p:spTgt spid="9">
                                            <p:graphicEl>
                                              <a:dgm id="{01852E00-8244-4296-8F99-9407B57A8567}"/>
                                            </p:graphicEl>
                                          </p:spTgt>
                                        </p:tgtEl>
                                        <p:attrNameLst>
                                          <p:attrName>ppt_x</p:attrName>
                                        </p:attrNameLst>
                                      </p:cBhvr>
                                      <p:tavLst>
                                        <p:tav tm="0">
                                          <p:val>
                                            <p:strVal val="#ppt_x"/>
                                          </p:val>
                                        </p:tav>
                                        <p:tav tm="100000">
                                          <p:val>
                                            <p:strVal val="#ppt_x"/>
                                          </p:val>
                                        </p:tav>
                                      </p:tavLst>
                                    </p:anim>
                                    <p:anim calcmode="lin" valueType="num">
                                      <p:cBhvr>
                                        <p:cTn id="27" dur="6000" fill="hold"/>
                                        <p:tgtEl>
                                          <p:spTgt spid="9">
                                            <p:graphicEl>
                                              <a:dgm id="{01852E00-8244-4296-8F99-9407B57A8567}"/>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grpId="0" nodeType="afterEffect">
                                  <p:stCondLst>
                                    <p:cond delay="2000"/>
                                  </p:stCondLst>
                                  <p:childTnLst>
                                    <p:set>
                                      <p:cBhvr>
                                        <p:cTn id="30" dur="1" fill="hold">
                                          <p:stCondLst>
                                            <p:cond delay="0"/>
                                          </p:stCondLst>
                                        </p:cTn>
                                        <p:tgtEl>
                                          <p:spTgt spid="9">
                                            <p:graphicEl>
                                              <a:dgm id="{6CA689C6-C76E-4A42-9E02-F6AF44BA563E}"/>
                                            </p:graphicEl>
                                          </p:spTgt>
                                        </p:tgtEl>
                                        <p:attrNameLst>
                                          <p:attrName>style.visibility</p:attrName>
                                        </p:attrNameLst>
                                      </p:cBhvr>
                                      <p:to>
                                        <p:strVal val="visible"/>
                                      </p:to>
                                    </p:set>
                                    <p:animEffect transition="in" filter="fade">
                                      <p:cBhvr>
                                        <p:cTn id="31" dur="6000"/>
                                        <p:tgtEl>
                                          <p:spTgt spid="9">
                                            <p:graphicEl>
                                              <a:dgm id="{6CA689C6-C76E-4A42-9E02-F6AF44BA563E}"/>
                                            </p:graphicEl>
                                          </p:spTgt>
                                        </p:tgtEl>
                                      </p:cBhvr>
                                    </p:animEffect>
                                    <p:anim calcmode="lin" valueType="num">
                                      <p:cBhvr>
                                        <p:cTn id="32" dur="6000" fill="hold"/>
                                        <p:tgtEl>
                                          <p:spTgt spid="9">
                                            <p:graphicEl>
                                              <a:dgm id="{6CA689C6-C76E-4A42-9E02-F6AF44BA563E}"/>
                                            </p:graphicEl>
                                          </p:spTgt>
                                        </p:tgtEl>
                                        <p:attrNameLst>
                                          <p:attrName>ppt_x</p:attrName>
                                        </p:attrNameLst>
                                      </p:cBhvr>
                                      <p:tavLst>
                                        <p:tav tm="0">
                                          <p:val>
                                            <p:strVal val="#ppt_x"/>
                                          </p:val>
                                        </p:tav>
                                        <p:tav tm="100000">
                                          <p:val>
                                            <p:strVal val="#ppt_x"/>
                                          </p:val>
                                        </p:tav>
                                      </p:tavLst>
                                    </p:anim>
                                    <p:anim calcmode="lin" valueType="num">
                                      <p:cBhvr>
                                        <p:cTn id="33" dur="6000" fill="hold"/>
                                        <p:tgtEl>
                                          <p:spTgt spid="9">
                                            <p:graphicEl>
                                              <a:dgm id="{6CA689C6-C76E-4A42-9E02-F6AF44BA56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F6342F-C823-426A-AA0F-CD688F94F3C3}"/>
              </a:ext>
            </a:extLst>
          </p:cNvPr>
          <p:cNvSpPr txBox="1"/>
          <p:nvPr/>
        </p:nvSpPr>
        <p:spPr>
          <a:xfrm>
            <a:off x="538224" y="3832062"/>
            <a:ext cx="11024886" cy="1754326"/>
          </a:xfrm>
          <a:prstGeom prst="rect">
            <a:avLst/>
          </a:prstGeom>
          <a:noFill/>
        </p:spPr>
        <p:txBody>
          <a:bodyPr wrap="square">
            <a:spAutoFit/>
          </a:bodyPr>
          <a:lstStyle/>
          <a:p>
            <a:r>
              <a:rPr lang="en-US" dirty="0">
                <a:solidFill>
                  <a:srgbClr val="3728A8"/>
                </a:solidFill>
                <a:latin typeface="Avenir Next LT Pro Demi" panose="020B0704020202020204" pitchFamily="34" charset="0"/>
              </a:rPr>
              <a:t>‘</a:t>
            </a:r>
            <a:r>
              <a:rPr lang="en-US" i="1" dirty="0">
                <a:solidFill>
                  <a:srgbClr val="3728A8"/>
                </a:solidFill>
                <a:latin typeface="Avenir Next LT Pro Demi" panose="020B0704020202020204" pitchFamily="34" charset="0"/>
              </a:rPr>
              <a:t>The spirit and intention of this Agreement is to promote good working relations throughout the College Sector, through the work of the NJNC. ‘The Boards of Management and Unions acknowledge a common interest in advancing the educational aims of Colleges and in establishing terms and conditions of service for Defined Staff to further these aims.’</a:t>
            </a:r>
          </a:p>
          <a:p>
            <a:endParaRPr lang="en-US" i="1" dirty="0">
              <a:latin typeface="Avenir Next LT Pro Demi" panose="020B0704020202020204" pitchFamily="34" charset="0"/>
            </a:endParaRPr>
          </a:p>
          <a:p>
            <a:r>
              <a:rPr lang="en-US" dirty="0">
                <a:latin typeface="Avenir Next LT Pro Demi" panose="020B0704020202020204" pitchFamily="34" charset="0"/>
              </a:rPr>
              <a:t>National Recognition and Procedures Agreement 2015</a:t>
            </a:r>
            <a:endParaRPr lang="en-GB" dirty="0"/>
          </a:p>
        </p:txBody>
      </p:sp>
      <p:sp>
        <p:nvSpPr>
          <p:cNvPr id="3" name="TextBox 2">
            <a:extLst>
              <a:ext uri="{FF2B5EF4-FFF2-40B4-BE49-F238E27FC236}">
                <a16:creationId xmlns:a16="http://schemas.microsoft.com/office/drawing/2014/main" id="{19476C80-94A6-4F26-9A83-23F6ECEDDDBA}"/>
              </a:ext>
            </a:extLst>
          </p:cNvPr>
          <p:cNvSpPr txBox="1"/>
          <p:nvPr/>
        </p:nvSpPr>
        <p:spPr>
          <a:xfrm>
            <a:off x="538224" y="2725301"/>
            <a:ext cx="11244805" cy="923330"/>
          </a:xfrm>
          <a:prstGeom prst="rect">
            <a:avLst/>
          </a:prstGeom>
          <a:solidFill>
            <a:schemeClr val="accent2">
              <a:lumMod val="20000"/>
              <a:lumOff val="80000"/>
              <a:alpha val="68000"/>
            </a:schemeClr>
          </a:solidFill>
          <a:ln>
            <a:noFill/>
          </a:ln>
          <a:effectLst>
            <a:outerShdw blurRad="50800" dist="38100" dir="2700000" algn="tl" rotWithShape="0">
              <a:prstClr val="black">
                <a:alpha val="40000"/>
              </a:prstClr>
            </a:outerShdw>
          </a:effectLst>
        </p:spPr>
        <p:txBody>
          <a:bodyPr wrap="square" rtlCol="0">
            <a:spAutoFit/>
          </a:bodyPr>
          <a:lstStyle/>
          <a:p>
            <a:r>
              <a:rPr lang="en-US">
                <a:latin typeface="Avenir Next LT Pro Demi" panose="020B0704020202020204" pitchFamily="34" charset="0"/>
              </a:rPr>
              <a:t>The National Recognition and Procedures Agreement sets out the mechanisms of National Bargaining. It covers the structure, the frequency and conduct of meetings and establishes that Management agrees to engage in national  collective bargaining with the recognized Unions.</a:t>
            </a:r>
            <a:endParaRPr lang="en-GB">
              <a:latin typeface="Avenir Next LT Pro Demi" panose="020B0704020202020204" pitchFamily="34" charset="0"/>
            </a:endParaRPr>
          </a:p>
        </p:txBody>
      </p:sp>
      <p:sp>
        <p:nvSpPr>
          <p:cNvPr id="2" name="Title 1">
            <a:extLst>
              <a:ext uri="{FF2B5EF4-FFF2-40B4-BE49-F238E27FC236}">
                <a16:creationId xmlns:a16="http://schemas.microsoft.com/office/drawing/2014/main" id="{1E285475-D2BB-432A-8D50-F17A1BCBB887}"/>
              </a:ext>
            </a:extLst>
          </p:cNvPr>
          <p:cNvSpPr>
            <a:spLocks noGrp="1"/>
          </p:cNvSpPr>
          <p:nvPr>
            <p:ph type="title"/>
          </p:nvPr>
        </p:nvSpPr>
        <p:spPr/>
        <p:txBody>
          <a:bodyPr/>
          <a:lstStyle/>
          <a:p>
            <a:r>
              <a:rPr lang="en-US"/>
              <a:t>The National Recognition and Procedures Agreement (NRPA)</a:t>
            </a:r>
            <a:endParaRPr lang="en-GB"/>
          </a:p>
        </p:txBody>
      </p:sp>
      <p:sp>
        <p:nvSpPr>
          <p:cNvPr id="6" name="Rectangle: Rounded Corners 5">
            <a:hlinkClick r:id="rId3" action="ppaction://hlinksldjump"/>
            <a:extLst>
              <a:ext uri="{FF2B5EF4-FFF2-40B4-BE49-F238E27FC236}">
                <a16:creationId xmlns:a16="http://schemas.microsoft.com/office/drawing/2014/main" id="{7D5CCCAC-AC85-4D6F-A543-FC0ABC2E9434}"/>
              </a:ext>
            </a:extLst>
          </p:cNvPr>
          <p:cNvSpPr/>
          <p:nvPr/>
        </p:nvSpPr>
        <p:spPr>
          <a:xfrm>
            <a:off x="10408298" y="1447934"/>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2354014174"/>
      </p:ext>
    </p:extLst>
  </p:cSld>
  <p:clrMapOvr>
    <a:masterClrMapping/>
  </p:clrMapOvr>
  <mc:AlternateContent xmlns:mc="http://schemas.openxmlformats.org/markup-compatibility/2006" xmlns:p14="http://schemas.microsoft.com/office/powerpoint/2010/main">
    <mc:Choice Requires="p14">
      <p:transition spd="slow" p14:dur="2000" advTm="22172"/>
    </mc:Choice>
    <mc:Fallback xmlns="">
      <p:transition spd="slow" advTm="22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0" fill="hold"/>
                                        <p:tgtEl>
                                          <p:spTgt spid="8"/>
                                        </p:tgtEl>
                                        <p:attrNameLst>
                                          <p:attrName>ppt_x</p:attrName>
                                        </p:attrNameLst>
                                      </p:cBhvr>
                                      <p:tavLst>
                                        <p:tav tm="0">
                                          <p:val>
                                            <p:strVal val="#ppt_x"/>
                                          </p:val>
                                        </p:tav>
                                        <p:tav tm="100000">
                                          <p:val>
                                            <p:strVal val="#ppt_x"/>
                                          </p:val>
                                        </p:tav>
                                      </p:tavLst>
                                    </p:anim>
                                    <p:anim calcmode="lin" valueType="num">
                                      <p:cBhvr additive="base">
                                        <p:cTn id="1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DA8C-CF83-4159-86E3-86D796D5EE9D}"/>
              </a:ext>
            </a:extLst>
          </p:cNvPr>
          <p:cNvSpPr>
            <a:spLocks noGrp="1"/>
          </p:cNvSpPr>
          <p:nvPr>
            <p:ph type="title"/>
          </p:nvPr>
        </p:nvSpPr>
        <p:spPr/>
        <p:txBody>
          <a:bodyPr>
            <a:normAutofit fontScale="90000"/>
          </a:bodyPr>
          <a:lstStyle/>
          <a:p>
            <a:r>
              <a:rPr lang="en-US" sz="3600" b="1"/>
              <a:t>Structure of the NJNC for national collective bargaining</a:t>
            </a:r>
            <a:endParaRPr lang="en-GB" sz="3600" b="1"/>
          </a:p>
        </p:txBody>
      </p:sp>
      <p:sp>
        <p:nvSpPr>
          <p:cNvPr id="3" name="Content Placeholder 2">
            <a:extLst>
              <a:ext uri="{FF2B5EF4-FFF2-40B4-BE49-F238E27FC236}">
                <a16:creationId xmlns:a16="http://schemas.microsoft.com/office/drawing/2014/main" id="{C3CA72D1-D2CC-4340-92BF-4006B0741907}"/>
              </a:ext>
            </a:extLst>
          </p:cNvPr>
          <p:cNvSpPr>
            <a:spLocks noGrp="1"/>
          </p:cNvSpPr>
          <p:nvPr>
            <p:ph type="body" idx="1"/>
          </p:nvPr>
        </p:nvSpPr>
        <p:spPr>
          <a:xfrm>
            <a:off x="962769" y="3661410"/>
            <a:ext cx="3050438" cy="1866900"/>
          </a:xfrm>
        </p:spPr>
        <p:txBody>
          <a:bodyPr>
            <a:normAutofit/>
          </a:bodyPr>
          <a:lstStyle/>
          <a:p>
            <a:pPr marL="0" indent="0" algn="l">
              <a:buNone/>
            </a:pPr>
            <a:r>
              <a:rPr lang="en-US" sz="3200" b="1">
                <a:solidFill>
                  <a:srgbClr val="7E2812"/>
                </a:solidFill>
                <a:latin typeface="Arial" panose="020B0604020202020204" pitchFamily="34" charset="0"/>
                <a:ea typeface="Lato" panose="020F0502020204030203" pitchFamily="34" charset="0"/>
                <a:cs typeface="Arial" panose="020B0604020202020204" pitchFamily="34" charset="0"/>
              </a:rPr>
              <a:t>C</a:t>
            </a:r>
            <a:r>
              <a:rPr lang="en-US" sz="3200" b="1" i="0">
                <a:solidFill>
                  <a:srgbClr val="7E2812"/>
                </a:solidFill>
                <a:effectLst/>
                <a:latin typeface="Arial" panose="020B0604020202020204" pitchFamily="34" charset="0"/>
                <a:ea typeface="Lato" panose="020F0502020204030203" pitchFamily="34" charset="0"/>
                <a:cs typeface="Arial" panose="020B0604020202020204" pitchFamily="34" charset="0"/>
              </a:rPr>
              <a:t>entral table</a:t>
            </a:r>
          </a:p>
          <a:p>
            <a:r>
              <a:rPr lang="en-US" sz="4800" b="1" i="0">
                <a:solidFill>
                  <a:srgbClr val="7E2812"/>
                </a:solidFill>
                <a:effectLst/>
                <a:latin typeface="Arial" panose="020B0604020202020204" pitchFamily="34" charset="0"/>
                <a:ea typeface="Lato" panose="020F0502020204030203" pitchFamily="34" charset="0"/>
                <a:cs typeface="Arial" panose="020B0604020202020204" pitchFamily="34" charset="0"/>
              </a:rPr>
              <a:t> </a:t>
            </a:r>
            <a:br>
              <a:rPr lang="en-US" sz="5600" b="0" i="0">
                <a:solidFill>
                  <a:srgbClr val="333333"/>
                </a:solidFill>
                <a:effectLst/>
                <a:latin typeface="Lato" panose="020F0502020204030203" pitchFamily="34" charset="0"/>
                <a:ea typeface="Lato" panose="020F0502020204030203" pitchFamily="34" charset="0"/>
                <a:cs typeface="Lato" panose="020F0502020204030203" pitchFamily="34" charset="0"/>
              </a:rPr>
            </a:br>
            <a:endParaRPr lang="en-GB"/>
          </a:p>
        </p:txBody>
      </p:sp>
      <p:sp>
        <p:nvSpPr>
          <p:cNvPr id="13" name="Text Placeholder 12">
            <a:extLst>
              <a:ext uri="{FF2B5EF4-FFF2-40B4-BE49-F238E27FC236}">
                <a16:creationId xmlns:a16="http://schemas.microsoft.com/office/drawing/2014/main" id="{121AC331-D646-467F-A086-C89736FC6654}"/>
              </a:ext>
            </a:extLst>
          </p:cNvPr>
          <p:cNvSpPr>
            <a:spLocks noGrp="1"/>
          </p:cNvSpPr>
          <p:nvPr>
            <p:ph type="body" sz="half" idx="19"/>
          </p:nvPr>
        </p:nvSpPr>
        <p:spPr>
          <a:xfrm>
            <a:off x="4757937" y="3623705"/>
            <a:ext cx="2602230" cy="811136"/>
          </a:xfrm>
        </p:spPr>
        <p:txBody>
          <a:bodyPr>
            <a:normAutofit/>
          </a:bodyPr>
          <a:lstStyle/>
          <a:p>
            <a:pPr algn="l"/>
            <a:r>
              <a:rPr lang="en-US" sz="3200" b="1" i="0">
                <a:solidFill>
                  <a:srgbClr val="651BEB"/>
                </a:solidFill>
                <a:effectLst/>
                <a:latin typeface="Arial" panose="020B0604020202020204" pitchFamily="34" charset="0"/>
                <a:ea typeface="Lato" panose="020F0502020204030203" pitchFamily="34" charset="0"/>
                <a:cs typeface="Arial" panose="020B0604020202020204" pitchFamily="34" charset="0"/>
              </a:rPr>
              <a:t>Side </a:t>
            </a:r>
            <a:r>
              <a:rPr lang="en-US" sz="3200" b="1" i="0">
                <a:solidFill>
                  <a:srgbClr val="E33D6F"/>
                </a:solidFill>
                <a:effectLst/>
                <a:latin typeface="Arial" panose="020B0604020202020204" pitchFamily="34" charset="0"/>
                <a:ea typeface="Lato" panose="020F0502020204030203" pitchFamily="34" charset="0"/>
                <a:cs typeface="Arial" panose="020B0604020202020204" pitchFamily="34" charset="0"/>
              </a:rPr>
              <a:t>Tables </a:t>
            </a:r>
          </a:p>
        </p:txBody>
      </p:sp>
      <p:pic>
        <p:nvPicPr>
          <p:cNvPr id="5" name="Graphic 4" descr="Meeting with solid fill">
            <a:extLst>
              <a:ext uri="{FF2B5EF4-FFF2-40B4-BE49-F238E27FC236}">
                <a16:creationId xmlns:a16="http://schemas.microsoft.com/office/drawing/2014/main" id="{58EE6272-C67E-4A8E-8A4E-7BEC1A780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4649" y="2408420"/>
            <a:ext cx="1155518" cy="1155518"/>
          </a:xfrm>
          <a:prstGeom prst="rect">
            <a:avLst/>
          </a:prstGeom>
        </p:spPr>
      </p:pic>
      <p:pic>
        <p:nvPicPr>
          <p:cNvPr id="8" name="Graphic 7" descr="Meeting with solid fill">
            <a:extLst>
              <a:ext uri="{FF2B5EF4-FFF2-40B4-BE49-F238E27FC236}">
                <a16:creationId xmlns:a16="http://schemas.microsoft.com/office/drawing/2014/main" id="{E4B4B4BD-2BC6-49FF-8184-DDB928E51F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9234" y="2457220"/>
            <a:ext cx="1116766" cy="1116766"/>
          </a:xfrm>
          <a:prstGeom prst="rect">
            <a:avLst/>
          </a:prstGeom>
        </p:spPr>
      </p:pic>
      <p:pic>
        <p:nvPicPr>
          <p:cNvPr id="24" name="Picture Placeholder 23" descr="Meeting outline">
            <a:extLst>
              <a:ext uri="{FF2B5EF4-FFF2-40B4-BE49-F238E27FC236}">
                <a16:creationId xmlns:a16="http://schemas.microsoft.com/office/drawing/2014/main" id="{CECB2CA8-2DAC-4EF9-ACD9-50FC49EC08ED}"/>
              </a:ext>
            </a:extLst>
          </p:cNvPr>
          <p:cNvPicPr>
            <a:picLocks noGrp="1" noChangeAspect="1"/>
          </p:cNvPicPr>
          <p:nvPr>
            <p:ph type="pic" idx="2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0413" b="20413"/>
          <a:stretch>
            <a:fillRect/>
          </a:stretch>
        </p:blipFill>
        <p:spPr>
          <a:xfrm>
            <a:off x="1612331" y="2458387"/>
            <a:ext cx="1751314" cy="1035668"/>
          </a:xfrm>
        </p:spPr>
      </p:pic>
      <p:pic>
        <p:nvPicPr>
          <p:cNvPr id="32" name="Graphic 31" descr="Boardroom outline">
            <a:extLst>
              <a:ext uri="{FF2B5EF4-FFF2-40B4-BE49-F238E27FC236}">
                <a16:creationId xmlns:a16="http://schemas.microsoft.com/office/drawing/2014/main" id="{A08F9030-D47A-49BE-8295-B2F1FEFDF9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74308" y="2408420"/>
            <a:ext cx="1185472" cy="1185472"/>
          </a:xfrm>
          <a:prstGeom prst="rect">
            <a:avLst/>
          </a:prstGeom>
        </p:spPr>
      </p:pic>
      <p:sp>
        <p:nvSpPr>
          <p:cNvPr id="33" name="TextBox 32">
            <a:extLst>
              <a:ext uri="{FF2B5EF4-FFF2-40B4-BE49-F238E27FC236}">
                <a16:creationId xmlns:a16="http://schemas.microsoft.com/office/drawing/2014/main" id="{26902116-6847-41CC-ABA8-F4D54029978D}"/>
              </a:ext>
            </a:extLst>
          </p:cNvPr>
          <p:cNvSpPr txBox="1"/>
          <p:nvPr/>
        </p:nvSpPr>
        <p:spPr>
          <a:xfrm>
            <a:off x="8082734" y="3533656"/>
            <a:ext cx="3530145" cy="584775"/>
          </a:xfrm>
          <a:prstGeom prst="rect">
            <a:avLst/>
          </a:prstGeom>
          <a:noFill/>
        </p:spPr>
        <p:txBody>
          <a:bodyPr wrap="square" rtlCol="0">
            <a:spAutoFit/>
          </a:bodyPr>
          <a:lstStyle/>
          <a:p>
            <a:r>
              <a:rPr lang="en-US" sz="3200" b="1">
                <a:solidFill>
                  <a:srgbClr val="006600"/>
                </a:solidFill>
                <a:latin typeface="Arial" panose="020B0604020202020204" pitchFamily="34" charset="0"/>
                <a:cs typeface="Arial" panose="020B0604020202020204" pitchFamily="34" charset="0"/>
              </a:rPr>
              <a:t>Joint Secretaries</a:t>
            </a:r>
            <a:endParaRPr lang="en-GB" sz="3200" b="1">
              <a:solidFill>
                <a:srgbClr val="006600"/>
              </a:solidFill>
              <a:latin typeface="Arial" panose="020B0604020202020204" pitchFamily="34" charset="0"/>
              <a:cs typeface="Arial" panose="020B0604020202020204" pitchFamily="34" charset="0"/>
            </a:endParaRPr>
          </a:p>
        </p:txBody>
      </p:sp>
      <p:sp>
        <p:nvSpPr>
          <p:cNvPr id="10" name="Rectangle: Rounded Corners 9">
            <a:hlinkClick r:id="rId11" action="ppaction://hlinksldjump"/>
            <a:extLst>
              <a:ext uri="{FF2B5EF4-FFF2-40B4-BE49-F238E27FC236}">
                <a16:creationId xmlns:a16="http://schemas.microsoft.com/office/drawing/2014/main" id="{437D2E84-A318-4241-9828-D1C986B42FA3}"/>
              </a:ext>
            </a:extLst>
          </p:cNvPr>
          <p:cNvSpPr/>
          <p:nvPr/>
        </p:nvSpPr>
        <p:spPr>
          <a:xfrm>
            <a:off x="10916816" y="620188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2073286737"/>
      </p:ext>
    </p:extLst>
  </p:cSld>
  <p:clrMapOvr>
    <a:masterClrMapping/>
  </p:clrMapOvr>
  <mc:AlternateContent xmlns:mc="http://schemas.openxmlformats.org/markup-compatibility/2006" xmlns:p14="http://schemas.microsoft.com/office/powerpoint/2010/main">
    <mc:Choice Requires="p14">
      <p:transition spd="slow" p14:dur="2000" advTm="18220"/>
    </mc:Choice>
    <mc:Fallback xmlns="">
      <p:transition spd="slow" advTm="18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0" fill="hold"/>
                                        <p:tgtEl>
                                          <p:spTgt spid="24"/>
                                        </p:tgtEl>
                                        <p:attrNameLst>
                                          <p:attrName>ppt_x</p:attrName>
                                        </p:attrNameLst>
                                      </p:cBhvr>
                                      <p:tavLst>
                                        <p:tav tm="0">
                                          <p:val>
                                            <p:strVal val="#ppt_x"/>
                                          </p:val>
                                        </p:tav>
                                        <p:tav tm="100000">
                                          <p:val>
                                            <p:strVal val="#ppt_x"/>
                                          </p:val>
                                        </p:tav>
                                      </p:tavLst>
                                    </p:anim>
                                    <p:anim calcmode="lin" valueType="num">
                                      <p:cBhvr additive="base">
                                        <p:cTn id="8" dur="3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000" fill="hold"/>
                                        <p:tgtEl>
                                          <p:spTgt spid="8"/>
                                        </p:tgtEl>
                                        <p:attrNameLst>
                                          <p:attrName>ppt_x</p:attrName>
                                        </p:attrNameLst>
                                      </p:cBhvr>
                                      <p:tavLst>
                                        <p:tav tm="0">
                                          <p:val>
                                            <p:strVal val="#ppt_x"/>
                                          </p:val>
                                        </p:tav>
                                        <p:tav tm="100000">
                                          <p:val>
                                            <p:strVal val="#ppt_x"/>
                                          </p:val>
                                        </p:tav>
                                      </p:tavLst>
                                    </p:anim>
                                    <p:anim calcmode="lin" valueType="num">
                                      <p:cBhvr additive="base">
                                        <p:cTn id="21" dur="3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3000" fill="hold"/>
                                        <p:tgtEl>
                                          <p:spTgt spid="32"/>
                                        </p:tgtEl>
                                        <p:attrNameLst>
                                          <p:attrName>ppt_x</p:attrName>
                                        </p:attrNameLst>
                                      </p:cBhvr>
                                      <p:tavLst>
                                        <p:tav tm="0">
                                          <p:val>
                                            <p:strVal val="#ppt_x"/>
                                          </p:val>
                                        </p:tav>
                                        <p:tav tm="100000">
                                          <p:val>
                                            <p:strVal val="#ppt_x"/>
                                          </p:val>
                                        </p:tav>
                                      </p:tavLst>
                                    </p:anim>
                                    <p:anim calcmode="lin" valueType="num">
                                      <p:cBhvr additive="base">
                                        <p:cTn id="34" dur="3000" fill="hold"/>
                                        <p:tgtEl>
                                          <p:spTgt spid="32"/>
                                        </p:tgtEl>
                                        <p:attrNameLst>
                                          <p:attrName>ppt_y</p:attrName>
                                        </p:attrNameLst>
                                      </p:cBhvr>
                                      <p:tavLst>
                                        <p:tav tm="0">
                                          <p:val>
                                            <p:strVal val="1+#ppt_h/2"/>
                                          </p:val>
                                        </p:tav>
                                        <p:tav tm="100000">
                                          <p:val>
                                            <p:strVal val="#ppt_y"/>
                                          </p:val>
                                        </p:tav>
                                      </p:tavLst>
                                    </p:anim>
                                  </p:childTnLst>
                                </p:cTn>
                              </p:par>
                            </p:childTnLst>
                          </p:cTn>
                        </p:par>
                        <p:par>
                          <p:cTn id="35" fill="hold">
                            <p:stCondLst>
                              <p:cond delay="9000"/>
                            </p:stCondLst>
                            <p:childTnLst>
                              <p:par>
                                <p:cTn id="36" presetID="2" presetClass="entr" presetSubtype="4"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3000" fill="hold"/>
                                        <p:tgtEl>
                                          <p:spTgt spid="33"/>
                                        </p:tgtEl>
                                        <p:attrNameLst>
                                          <p:attrName>ppt_x</p:attrName>
                                        </p:attrNameLst>
                                      </p:cBhvr>
                                      <p:tavLst>
                                        <p:tav tm="0">
                                          <p:val>
                                            <p:strVal val="#ppt_x"/>
                                          </p:val>
                                        </p:tav>
                                        <p:tav tm="100000">
                                          <p:val>
                                            <p:strVal val="#ppt_x"/>
                                          </p:val>
                                        </p:tav>
                                      </p:tavLst>
                                    </p:anim>
                                    <p:anim calcmode="lin" valueType="num">
                                      <p:cBhvr additive="base">
                                        <p:cTn id="39" dur="3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build="p"/>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DA8C-CF83-4159-86E3-86D796D5EE9D}"/>
              </a:ext>
            </a:extLst>
          </p:cNvPr>
          <p:cNvSpPr>
            <a:spLocks noGrp="1"/>
          </p:cNvSpPr>
          <p:nvPr>
            <p:ph type="title"/>
          </p:nvPr>
        </p:nvSpPr>
        <p:spPr/>
        <p:txBody>
          <a:bodyPr>
            <a:normAutofit fontScale="90000"/>
          </a:bodyPr>
          <a:lstStyle/>
          <a:p>
            <a:r>
              <a:rPr lang="en-US" sz="3600" b="1" dirty="0"/>
              <a:t>Structure of the NJNC for national collective bargaining</a:t>
            </a:r>
            <a:endParaRPr lang="en-GB" sz="3600" b="1" dirty="0"/>
          </a:p>
        </p:txBody>
      </p:sp>
      <p:graphicFrame>
        <p:nvGraphicFramePr>
          <p:cNvPr id="5" name="Diagram 4">
            <a:extLst>
              <a:ext uri="{FF2B5EF4-FFF2-40B4-BE49-F238E27FC236}">
                <a16:creationId xmlns:a16="http://schemas.microsoft.com/office/drawing/2014/main" id="{D19CBCC2-6D9D-4B46-8F59-8FCB2507B035}"/>
              </a:ext>
            </a:extLst>
          </p:cNvPr>
          <p:cNvGraphicFramePr/>
          <p:nvPr>
            <p:extLst>
              <p:ext uri="{D42A27DB-BD31-4B8C-83A1-F6EECF244321}">
                <p14:modId xmlns:p14="http://schemas.microsoft.com/office/powerpoint/2010/main" val="2333677970"/>
              </p:ext>
            </p:extLst>
          </p:nvPr>
        </p:nvGraphicFramePr>
        <p:xfrm>
          <a:off x="1661555" y="2111995"/>
          <a:ext cx="7092480" cy="4651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04786D52-28D0-493B-A5E6-D1A378ADE871}"/>
              </a:ext>
            </a:extLst>
          </p:cNvPr>
          <p:cNvGrpSpPr/>
          <p:nvPr/>
        </p:nvGrpSpPr>
        <p:grpSpPr>
          <a:xfrm>
            <a:off x="2571474" y="3482233"/>
            <a:ext cx="2888161" cy="1326552"/>
            <a:chOff x="7385654" y="3307420"/>
            <a:chExt cx="2888161" cy="1326552"/>
          </a:xfrm>
        </p:grpSpPr>
        <p:sp>
          <p:nvSpPr>
            <p:cNvPr id="7" name="Freeform: Shape 6">
              <a:extLst>
                <a:ext uri="{FF2B5EF4-FFF2-40B4-BE49-F238E27FC236}">
                  <a16:creationId xmlns:a16="http://schemas.microsoft.com/office/drawing/2014/main" id="{6609759C-115D-4BA8-B90A-EC0584452387}"/>
                </a:ext>
              </a:extLst>
            </p:cNvPr>
            <p:cNvSpPr/>
            <p:nvPr/>
          </p:nvSpPr>
          <p:spPr>
            <a:xfrm>
              <a:off x="9354493" y="3976595"/>
              <a:ext cx="919322" cy="657377"/>
            </a:xfrm>
            <a:custGeom>
              <a:avLst/>
              <a:gdLst>
                <a:gd name="connsiteX0" fmla="*/ 70499 w 919322"/>
                <a:gd name="connsiteY0" fmla="*/ 245733 h 657377"/>
                <a:gd name="connsiteX1" fmla="*/ 98675 w 919322"/>
                <a:gd name="connsiteY1" fmla="*/ 171848 h 657377"/>
                <a:gd name="connsiteX2" fmla="*/ 169398 w 919322"/>
                <a:gd name="connsiteY2" fmla="*/ 133603 h 657377"/>
                <a:gd name="connsiteX3" fmla="*/ 760610 w 919322"/>
                <a:gd name="connsiteY3" fmla="*/ 137122 h 657377"/>
                <a:gd name="connsiteX4" fmla="*/ 816963 w 919322"/>
                <a:gd name="connsiteY4" fmla="*/ 168576 h 657377"/>
                <a:gd name="connsiteX5" fmla="*/ 848873 w 919322"/>
                <a:gd name="connsiteY5" fmla="*/ 245733 h 657377"/>
                <a:gd name="connsiteX6" fmla="*/ 848873 w 919322"/>
                <a:gd name="connsiteY6" fmla="*/ 599114 h 657377"/>
                <a:gd name="connsiteX7" fmla="*/ 919314 w 919322"/>
                <a:gd name="connsiteY7" fmla="*/ 657378 h 657377"/>
                <a:gd name="connsiteX8" fmla="*/ 919314 w 919322"/>
                <a:gd name="connsiteY8" fmla="*/ 245733 h 657377"/>
                <a:gd name="connsiteX9" fmla="*/ 866730 w 919322"/>
                <a:gd name="connsiteY9" fmla="*/ 118791 h 657377"/>
                <a:gd name="connsiteX10" fmla="*/ 789984 w 919322"/>
                <a:gd name="connsiteY10" fmla="*/ 73053 h 657377"/>
                <a:gd name="connsiteX11" fmla="*/ 141926 w 919322"/>
                <a:gd name="connsiteY11" fmla="*/ 68655 h 657377"/>
                <a:gd name="connsiteX12" fmla="*/ 54332 w 919322"/>
                <a:gd name="connsiteY12" fmla="*/ 117067 h 657377"/>
                <a:gd name="connsiteX13" fmla="*/ 57 w 919322"/>
                <a:gd name="connsiteY13" fmla="*/ 245733 h 657377"/>
                <a:gd name="connsiteX14" fmla="*/ 57 w 919322"/>
                <a:gd name="connsiteY14" fmla="*/ 288129 h 657377"/>
                <a:gd name="connsiteX15" fmla="*/ 70499 w 919322"/>
                <a:gd name="connsiteY15" fmla="*/ 299915 h 6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322" h="657377">
                  <a:moveTo>
                    <a:pt x="70499" y="245733"/>
                  </a:moveTo>
                  <a:cubicBezTo>
                    <a:pt x="69428" y="218300"/>
                    <a:pt x="79603" y="191614"/>
                    <a:pt x="98675" y="171848"/>
                  </a:cubicBezTo>
                  <a:cubicBezTo>
                    <a:pt x="120610" y="156283"/>
                    <a:pt x="144360" y="143441"/>
                    <a:pt x="169398" y="133603"/>
                  </a:cubicBezTo>
                  <a:cubicBezTo>
                    <a:pt x="357782" y="49684"/>
                    <a:pt x="573240" y="50968"/>
                    <a:pt x="760610" y="137122"/>
                  </a:cubicBezTo>
                  <a:cubicBezTo>
                    <a:pt x="780767" y="144936"/>
                    <a:pt x="799736" y="155523"/>
                    <a:pt x="816963" y="168576"/>
                  </a:cubicBezTo>
                  <a:cubicBezTo>
                    <a:pt x="836926" y="189376"/>
                    <a:pt x="848320" y="216921"/>
                    <a:pt x="848873" y="245733"/>
                  </a:cubicBezTo>
                  <a:lnTo>
                    <a:pt x="848873" y="599114"/>
                  </a:lnTo>
                  <a:cubicBezTo>
                    <a:pt x="873348" y="617304"/>
                    <a:pt x="896857" y="636753"/>
                    <a:pt x="919314" y="657378"/>
                  </a:cubicBezTo>
                  <a:lnTo>
                    <a:pt x="919314" y="245733"/>
                  </a:lnTo>
                  <a:cubicBezTo>
                    <a:pt x="919779" y="198038"/>
                    <a:pt x="900795" y="152212"/>
                    <a:pt x="866730" y="118791"/>
                  </a:cubicBezTo>
                  <a:cubicBezTo>
                    <a:pt x="843709" y="99616"/>
                    <a:pt x="817808" y="84181"/>
                    <a:pt x="789984" y="73053"/>
                  </a:cubicBezTo>
                  <a:cubicBezTo>
                    <a:pt x="584951" y="-22790"/>
                    <a:pt x="348241" y="-24398"/>
                    <a:pt x="141926" y="68655"/>
                  </a:cubicBezTo>
                  <a:cubicBezTo>
                    <a:pt x="110742" y="80909"/>
                    <a:pt x="81294" y="97185"/>
                    <a:pt x="54332" y="117067"/>
                  </a:cubicBezTo>
                  <a:cubicBezTo>
                    <a:pt x="18562" y="150164"/>
                    <a:pt x="-1211" y="197042"/>
                    <a:pt x="57" y="245733"/>
                  </a:cubicBezTo>
                  <a:lnTo>
                    <a:pt x="57" y="288129"/>
                  </a:lnTo>
                  <a:cubicBezTo>
                    <a:pt x="23842" y="291812"/>
                    <a:pt x="47323" y="295739"/>
                    <a:pt x="70499" y="299915"/>
                  </a:cubicBezTo>
                  <a:close/>
                </a:path>
              </a:pathLst>
            </a:custGeom>
            <a:solidFill>
              <a:schemeClr val="accent3">
                <a:lumMod val="50000"/>
              </a:schemeClr>
            </a:solidFill>
            <a:ln w="3512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BEBD44C-C9C7-4DE3-8A32-A1599C1E85B4}"/>
                </a:ext>
              </a:extLst>
            </p:cNvPr>
            <p:cNvSpPr/>
            <p:nvPr/>
          </p:nvSpPr>
          <p:spPr>
            <a:xfrm>
              <a:off x="9567771" y="3448224"/>
              <a:ext cx="493092" cy="492572"/>
            </a:xfrm>
            <a:custGeom>
              <a:avLst/>
              <a:gdLst>
                <a:gd name="connsiteX0" fmla="*/ 246548 w 493092"/>
                <a:gd name="connsiteY0" fmla="*/ 492567 h 492572"/>
                <a:gd name="connsiteX1" fmla="*/ 493092 w 493092"/>
                <a:gd name="connsiteY1" fmla="*/ 246283 h 492572"/>
                <a:gd name="connsiteX2" fmla="*/ 246548 w 493092"/>
                <a:gd name="connsiteY2" fmla="*/ 0 h 492572"/>
                <a:gd name="connsiteX3" fmla="*/ 5 w 493092"/>
                <a:gd name="connsiteY3" fmla="*/ 246283 h 492572"/>
                <a:gd name="connsiteX4" fmla="*/ 243583 w 493092"/>
                <a:gd name="connsiteY4" fmla="*/ 492567 h 492572"/>
                <a:gd name="connsiteX5" fmla="*/ 246548 w 493092"/>
                <a:gd name="connsiteY5" fmla="*/ 492567 h 492572"/>
                <a:gd name="connsiteX6" fmla="*/ 246548 w 493092"/>
                <a:gd name="connsiteY6" fmla="*/ 70367 h 492572"/>
                <a:gd name="connsiteX7" fmla="*/ 422651 w 493092"/>
                <a:gd name="connsiteY7" fmla="*/ 246283 h 492572"/>
                <a:gd name="connsiteX8" fmla="*/ 246548 w 493092"/>
                <a:gd name="connsiteY8" fmla="*/ 422200 h 492572"/>
                <a:gd name="connsiteX9" fmla="*/ 70446 w 493092"/>
                <a:gd name="connsiteY9" fmla="*/ 246283 h 492572"/>
                <a:gd name="connsiteX10" fmla="*/ 246548 w 493092"/>
                <a:gd name="connsiteY10" fmla="*/ 70367 h 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092" h="492572">
                  <a:moveTo>
                    <a:pt x="246548" y="492567"/>
                  </a:moveTo>
                  <a:cubicBezTo>
                    <a:pt x="382711" y="492567"/>
                    <a:pt x="493092" y="382302"/>
                    <a:pt x="493092" y="246283"/>
                  </a:cubicBezTo>
                  <a:cubicBezTo>
                    <a:pt x="493092" y="110265"/>
                    <a:pt x="382711" y="0"/>
                    <a:pt x="246548" y="0"/>
                  </a:cubicBezTo>
                  <a:cubicBezTo>
                    <a:pt x="110386" y="0"/>
                    <a:pt x="5" y="110265"/>
                    <a:pt x="5" y="246283"/>
                  </a:cubicBezTo>
                  <a:cubicBezTo>
                    <a:pt x="-816" y="381483"/>
                    <a:pt x="108237" y="491747"/>
                    <a:pt x="243583" y="492567"/>
                  </a:cubicBezTo>
                  <a:cubicBezTo>
                    <a:pt x="244569" y="492574"/>
                    <a:pt x="245559" y="492574"/>
                    <a:pt x="246548" y="492567"/>
                  </a:cubicBezTo>
                  <a:close/>
                  <a:moveTo>
                    <a:pt x="246548" y="70367"/>
                  </a:moveTo>
                  <a:cubicBezTo>
                    <a:pt x="343750" y="70504"/>
                    <a:pt x="422514" y="149184"/>
                    <a:pt x="422651" y="246283"/>
                  </a:cubicBezTo>
                  <a:cubicBezTo>
                    <a:pt x="422651" y="343439"/>
                    <a:pt x="343806" y="422200"/>
                    <a:pt x="246548" y="422200"/>
                  </a:cubicBezTo>
                  <a:cubicBezTo>
                    <a:pt x="149290" y="422200"/>
                    <a:pt x="70446" y="343439"/>
                    <a:pt x="70446" y="246283"/>
                  </a:cubicBezTo>
                  <a:cubicBezTo>
                    <a:pt x="70446" y="149128"/>
                    <a:pt x="149290" y="70367"/>
                    <a:pt x="246548" y="70367"/>
                  </a:cubicBezTo>
                  <a:close/>
                </a:path>
              </a:pathLst>
            </a:custGeom>
            <a:solidFill>
              <a:schemeClr val="accent3">
                <a:lumMod val="50000"/>
              </a:schemeClr>
            </a:solidFill>
            <a:ln w="3512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FACABDE-8E8F-46D1-B95C-3A69E8A59AAD}"/>
                </a:ext>
              </a:extLst>
            </p:cNvPr>
            <p:cNvSpPr/>
            <p:nvPr/>
          </p:nvSpPr>
          <p:spPr>
            <a:xfrm>
              <a:off x="7385654" y="3976630"/>
              <a:ext cx="915801" cy="657342"/>
            </a:xfrm>
            <a:custGeom>
              <a:avLst/>
              <a:gdLst>
                <a:gd name="connsiteX0" fmla="*/ 70508 w 915801"/>
                <a:gd name="connsiteY0" fmla="*/ 245698 h 657342"/>
                <a:gd name="connsiteX1" fmla="*/ 79912 w 915801"/>
                <a:gd name="connsiteY1" fmla="*/ 201261 h 657342"/>
                <a:gd name="connsiteX2" fmla="*/ 121015 w 915801"/>
                <a:gd name="connsiteY2" fmla="*/ 155171 h 657342"/>
                <a:gd name="connsiteX3" fmla="*/ 165921 w 915801"/>
                <a:gd name="connsiteY3" fmla="*/ 133533 h 657342"/>
                <a:gd name="connsiteX4" fmla="*/ 757133 w 915801"/>
                <a:gd name="connsiteY4" fmla="*/ 137051 h 657342"/>
                <a:gd name="connsiteX5" fmla="*/ 813486 w 915801"/>
                <a:gd name="connsiteY5" fmla="*/ 168505 h 657342"/>
                <a:gd name="connsiteX6" fmla="*/ 845360 w 915801"/>
                <a:gd name="connsiteY6" fmla="*/ 245698 h 657342"/>
                <a:gd name="connsiteX7" fmla="*/ 845360 w 915801"/>
                <a:gd name="connsiteY7" fmla="*/ 300478 h 657342"/>
                <a:gd name="connsiteX8" fmla="*/ 915802 w 915801"/>
                <a:gd name="connsiteY8" fmla="*/ 288621 h 657342"/>
                <a:gd name="connsiteX9" fmla="*/ 915802 w 915801"/>
                <a:gd name="connsiteY9" fmla="*/ 245698 h 657342"/>
                <a:gd name="connsiteX10" fmla="*/ 863252 w 915801"/>
                <a:gd name="connsiteY10" fmla="*/ 118791 h 657342"/>
                <a:gd name="connsiteX11" fmla="*/ 786436 w 915801"/>
                <a:gd name="connsiteY11" fmla="*/ 73053 h 657342"/>
                <a:gd name="connsiteX12" fmla="*/ 138378 w 915801"/>
                <a:gd name="connsiteY12" fmla="*/ 68655 h 657342"/>
                <a:gd name="connsiteX13" fmla="*/ 52898 w 915801"/>
                <a:gd name="connsiteY13" fmla="*/ 115519 h 657342"/>
                <a:gd name="connsiteX14" fmla="*/ 47333 w 915801"/>
                <a:gd name="connsiteY14" fmla="*/ 120726 h 657342"/>
                <a:gd name="connsiteX15" fmla="*/ 67 w 915801"/>
                <a:gd name="connsiteY15" fmla="*/ 245698 h 657342"/>
                <a:gd name="connsiteX16" fmla="*/ 67 w 915801"/>
                <a:gd name="connsiteY16" fmla="*/ 657343 h 657342"/>
                <a:gd name="connsiteX17" fmla="*/ 70508 w 915801"/>
                <a:gd name="connsiteY17" fmla="*/ 599114 h 65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5801" h="657342">
                  <a:moveTo>
                    <a:pt x="70508" y="245698"/>
                  </a:moveTo>
                  <a:cubicBezTo>
                    <a:pt x="70709" y="230414"/>
                    <a:pt x="73904" y="215317"/>
                    <a:pt x="79912" y="201261"/>
                  </a:cubicBezTo>
                  <a:cubicBezTo>
                    <a:pt x="88095" y="181755"/>
                    <a:pt x="102560" y="165536"/>
                    <a:pt x="121015" y="155171"/>
                  </a:cubicBezTo>
                  <a:cubicBezTo>
                    <a:pt x="135480" y="146959"/>
                    <a:pt x="150484" y="139729"/>
                    <a:pt x="165921" y="133533"/>
                  </a:cubicBezTo>
                  <a:cubicBezTo>
                    <a:pt x="354308" y="49635"/>
                    <a:pt x="569756" y="50916"/>
                    <a:pt x="757133" y="137051"/>
                  </a:cubicBezTo>
                  <a:cubicBezTo>
                    <a:pt x="777293" y="144859"/>
                    <a:pt x="796263" y="155445"/>
                    <a:pt x="813486" y="168505"/>
                  </a:cubicBezTo>
                  <a:cubicBezTo>
                    <a:pt x="833445" y="189320"/>
                    <a:pt x="844825" y="216879"/>
                    <a:pt x="845360" y="245698"/>
                  </a:cubicBezTo>
                  <a:lnTo>
                    <a:pt x="845360" y="300478"/>
                  </a:lnTo>
                  <a:cubicBezTo>
                    <a:pt x="868581" y="296302"/>
                    <a:pt x="892063" y="292351"/>
                    <a:pt x="915802" y="288621"/>
                  </a:cubicBezTo>
                  <a:lnTo>
                    <a:pt x="915802" y="245698"/>
                  </a:lnTo>
                  <a:cubicBezTo>
                    <a:pt x="915157" y="198242"/>
                    <a:pt x="896353" y="152835"/>
                    <a:pt x="863252" y="118791"/>
                  </a:cubicBezTo>
                  <a:cubicBezTo>
                    <a:pt x="840356" y="99405"/>
                    <a:pt x="814398" y="83949"/>
                    <a:pt x="786436" y="73053"/>
                  </a:cubicBezTo>
                  <a:cubicBezTo>
                    <a:pt x="581404" y="-22790"/>
                    <a:pt x="344693" y="-24398"/>
                    <a:pt x="138378" y="68655"/>
                  </a:cubicBezTo>
                  <a:cubicBezTo>
                    <a:pt x="108022" y="80617"/>
                    <a:pt x="79302" y="96365"/>
                    <a:pt x="52898" y="115519"/>
                  </a:cubicBezTo>
                  <a:lnTo>
                    <a:pt x="47333" y="120726"/>
                  </a:lnTo>
                  <a:cubicBezTo>
                    <a:pt x="15767" y="154569"/>
                    <a:pt x="-1210" y="199456"/>
                    <a:pt x="67" y="245698"/>
                  </a:cubicBezTo>
                  <a:lnTo>
                    <a:pt x="67" y="657343"/>
                  </a:lnTo>
                  <a:cubicBezTo>
                    <a:pt x="22524" y="636729"/>
                    <a:pt x="46037" y="617294"/>
                    <a:pt x="70508" y="599114"/>
                  </a:cubicBezTo>
                  <a:close/>
                </a:path>
              </a:pathLst>
            </a:custGeom>
            <a:solidFill>
              <a:schemeClr val="accent3">
                <a:lumMod val="50000"/>
              </a:schemeClr>
            </a:solidFill>
            <a:ln w="3512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511E612-D5DE-4E37-BCC7-8E445394C59A}"/>
                </a:ext>
              </a:extLst>
            </p:cNvPr>
            <p:cNvSpPr/>
            <p:nvPr/>
          </p:nvSpPr>
          <p:spPr>
            <a:xfrm>
              <a:off x="8583216" y="3307420"/>
              <a:ext cx="493092" cy="492572"/>
            </a:xfrm>
            <a:custGeom>
              <a:avLst/>
              <a:gdLst>
                <a:gd name="connsiteX0" fmla="*/ 246548 w 493092"/>
                <a:gd name="connsiteY0" fmla="*/ 492567 h 492572"/>
                <a:gd name="connsiteX1" fmla="*/ 493092 w 493092"/>
                <a:gd name="connsiteY1" fmla="*/ 246283 h 492572"/>
                <a:gd name="connsiteX2" fmla="*/ 246548 w 493092"/>
                <a:gd name="connsiteY2" fmla="*/ 0 h 492572"/>
                <a:gd name="connsiteX3" fmla="*/ 5 w 493092"/>
                <a:gd name="connsiteY3" fmla="*/ 246283 h 492572"/>
                <a:gd name="connsiteX4" fmla="*/ 243579 w 493092"/>
                <a:gd name="connsiteY4" fmla="*/ 492567 h 492572"/>
                <a:gd name="connsiteX5" fmla="*/ 246548 w 493092"/>
                <a:gd name="connsiteY5" fmla="*/ 492567 h 492572"/>
                <a:gd name="connsiteX6" fmla="*/ 246548 w 493092"/>
                <a:gd name="connsiteY6" fmla="*/ 70367 h 492572"/>
                <a:gd name="connsiteX7" fmla="*/ 422651 w 493092"/>
                <a:gd name="connsiteY7" fmla="*/ 246283 h 492572"/>
                <a:gd name="connsiteX8" fmla="*/ 246548 w 493092"/>
                <a:gd name="connsiteY8" fmla="*/ 422200 h 492572"/>
                <a:gd name="connsiteX9" fmla="*/ 70446 w 493092"/>
                <a:gd name="connsiteY9" fmla="*/ 246283 h 492572"/>
                <a:gd name="connsiteX10" fmla="*/ 246548 w 493092"/>
                <a:gd name="connsiteY10" fmla="*/ 70367 h 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092" h="492572">
                  <a:moveTo>
                    <a:pt x="246548" y="492567"/>
                  </a:moveTo>
                  <a:cubicBezTo>
                    <a:pt x="382711" y="492567"/>
                    <a:pt x="493092" y="382302"/>
                    <a:pt x="493092" y="246283"/>
                  </a:cubicBezTo>
                  <a:cubicBezTo>
                    <a:pt x="493092" y="110265"/>
                    <a:pt x="382711" y="0"/>
                    <a:pt x="246548" y="0"/>
                  </a:cubicBezTo>
                  <a:cubicBezTo>
                    <a:pt x="110386" y="0"/>
                    <a:pt x="5" y="110265"/>
                    <a:pt x="5" y="246283"/>
                  </a:cubicBezTo>
                  <a:cubicBezTo>
                    <a:pt x="-816" y="381482"/>
                    <a:pt x="108237" y="491747"/>
                    <a:pt x="243579" y="492567"/>
                  </a:cubicBezTo>
                  <a:cubicBezTo>
                    <a:pt x="244569" y="492574"/>
                    <a:pt x="245559" y="492574"/>
                    <a:pt x="246548" y="492567"/>
                  </a:cubicBezTo>
                  <a:close/>
                  <a:moveTo>
                    <a:pt x="246548" y="70367"/>
                  </a:moveTo>
                  <a:cubicBezTo>
                    <a:pt x="343761" y="70483"/>
                    <a:pt x="422535" y="149174"/>
                    <a:pt x="422651" y="246283"/>
                  </a:cubicBezTo>
                  <a:cubicBezTo>
                    <a:pt x="422651" y="343439"/>
                    <a:pt x="343806" y="422200"/>
                    <a:pt x="246548" y="422200"/>
                  </a:cubicBezTo>
                  <a:cubicBezTo>
                    <a:pt x="149291" y="422200"/>
                    <a:pt x="70446" y="343439"/>
                    <a:pt x="70446" y="246283"/>
                  </a:cubicBezTo>
                  <a:cubicBezTo>
                    <a:pt x="70446" y="149128"/>
                    <a:pt x="149291" y="70367"/>
                    <a:pt x="246548" y="70367"/>
                  </a:cubicBezTo>
                  <a:close/>
                </a:path>
              </a:pathLst>
            </a:custGeom>
            <a:solidFill>
              <a:schemeClr val="accent3">
                <a:lumMod val="50000"/>
              </a:schemeClr>
            </a:solidFill>
            <a:ln w="3512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089B03E-95A6-407D-96C3-0A45179482C7}"/>
                </a:ext>
              </a:extLst>
            </p:cNvPr>
            <p:cNvSpPr/>
            <p:nvPr/>
          </p:nvSpPr>
          <p:spPr>
            <a:xfrm>
              <a:off x="7597040" y="3448224"/>
              <a:ext cx="493092" cy="492572"/>
            </a:xfrm>
            <a:custGeom>
              <a:avLst/>
              <a:gdLst>
                <a:gd name="connsiteX0" fmla="*/ 246548 w 493092"/>
                <a:gd name="connsiteY0" fmla="*/ 492567 h 492572"/>
                <a:gd name="connsiteX1" fmla="*/ 493092 w 493092"/>
                <a:gd name="connsiteY1" fmla="*/ 246283 h 492572"/>
                <a:gd name="connsiteX2" fmla="*/ 246548 w 493092"/>
                <a:gd name="connsiteY2" fmla="*/ 0 h 492572"/>
                <a:gd name="connsiteX3" fmla="*/ 5 w 493092"/>
                <a:gd name="connsiteY3" fmla="*/ 246283 h 492572"/>
                <a:gd name="connsiteX4" fmla="*/ 243579 w 493092"/>
                <a:gd name="connsiteY4" fmla="*/ 492567 h 492572"/>
                <a:gd name="connsiteX5" fmla="*/ 246548 w 493092"/>
                <a:gd name="connsiteY5" fmla="*/ 492567 h 492572"/>
                <a:gd name="connsiteX6" fmla="*/ 246548 w 493092"/>
                <a:gd name="connsiteY6" fmla="*/ 70367 h 492572"/>
                <a:gd name="connsiteX7" fmla="*/ 422651 w 493092"/>
                <a:gd name="connsiteY7" fmla="*/ 246283 h 492572"/>
                <a:gd name="connsiteX8" fmla="*/ 246548 w 493092"/>
                <a:gd name="connsiteY8" fmla="*/ 422200 h 492572"/>
                <a:gd name="connsiteX9" fmla="*/ 70446 w 493092"/>
                <a:gd name="connsiteY9" fmla="*/ 246283 h 492572"/>
                <a:gd name="connsiteX10" fmla="*/ 246548 w 493092"/>
                <a:gd name="connsiteY10" fmla="*/ 70367 h 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092" h="492572">
                  <a:moveTo>
                    <a:pt x="246548" y="492567"/>
                  </a:moveTo>
                  <a:cubicBezTo>
                    <a:pt x="382711" y="492567"/>
                    <a:pt x="493092" y="382302"/>
                    <a:pt x="493092" y="246283"/>
                  </a:cubicBezTo>
                  <a:cubicBezTo>
                    <a:pt x="493092" y="110265"/>
                    <a:pt x="382711" y="0"/>
                    <a:pt x="246548" y="0"/>
                  </a:cubicBezTo>
                  <a:cubicBezTo>
                    <a:pt x="110386" y="0"/>
                    <a:pt x="5" y="110265"/>
                    <a:pt x="5" y="246283"/>
                  </a:cubicBezTo>
                  <a:cubicBezTo>
                    <a:pt x="-816" y="381483"/>
                    <a:pt x="108237" y="491747"/>
                    <a:pt x="243579" y="492567"/>
                  </a:cubicBezTo>
                  <a:cubicBezTo>
                    <a:pt x="244569" y="492574"/>
                    <a:pt x="245559" y="492574"/>
                    <a:pt x="246548" y="492567"/>
                  </a:cubicBezTo>
                  <a:close/>
                  <a:moveTo>
                    <a:pt x="246548" y="70367"/>
                  </a:moveTo>
                  <a:cubicBezTo>
                    <a:pt x="343750" y="70504"/>
                    <a:pt x="422514" y="149184"/>
                    <a:pt x="422651" y="246283"/>
                  </a:cubicBezTo>
                  <a:cubicBezTo>
                    <a:pt x="422651" y="343439"/>
                    <a:pt x="343807" y="422200"/>
                    <a:pt x="246548" y="422200"/>
                  </a:cubicBezTo>
                  <a:cubicBezTo>
                    <a:pt x="149290" y="422200"/>
                    <a:pt x="70446" y="343439"/>
                    <a:pt x="70446" y="246283"/>
                  </a:cubicBezTo>
                  <a:cubicBezTo>
                    <a:pt x="70446" y="149128"/>
                    <a:pt x="149290" y="70367"/>
                    <a:pt x="246548" y="70367"/>
                  </a:cubicBezTo>
                  <a:close/>
                </a:path>
              </a:pathLst>
            </a:custGeom>
            <a:solidFill>
              <a:schemeClr val="accent3">
                <a:lumMod val="50000"/>
              </a:schemeClr>
            </a:solidFill>
            <a:ln w="3512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8B9A3F6-770A-47C4-9D4E-E8C184CB395D}"/>
                </a:ext>
              </a:extLst>
            </p:cNvPr>
            <p:cNvSpPr/>
            <p:nvPr/>
          </p:nvSpPr>
          <p:spPr>
            <a:xfrm>
              <a:off x="8368315" y="3835679"/>
              <a:ext cx="919316" cy="419861"/>
            </a:xfrm>
            <a:custGeom>
              <a:avLst/>
              <a:gdLst>
                <a:gd name="connsiteX0" fmla="*/ 70501 w 919316"/>
                <a:gd name="connsiteY0" fmla="*/ 245880 h 419861"/>
                <a:gd name="connsiteX1" fmla="*/ 98677 w 919316"/>
                <a:gd name="connsiteY1" fmla="*/ 171995 h 419861"/>
                <a:gd name="connsiteX2" fmla="*/ 169400 w 919316"/>
                <a:gd name="connsiteY2" fmla="*/ 133751 h 419861"/>
                <a:gd name="connsiteX3" fmla="*/ 760648 w 919316"/>
                <a:gd name="connsiteY3" fmla="*/ 137269 h 419861"/>
                <a:gd name="connsiteX4" fmla="*/ 817001 w 919316"/>
                <a:gd name="connsiteY4" fmla="*/ 168688 h 419861"/>
                <a:gd name="connsiteX5" fmla="*/ 848875 w 919316"/>
                <a:gd name="connsiteY5" fmla="*/ 245880 h 419861"/>
                <a:gd name="connsiteX6" fmla="*/ 848875 w 919316"/>
                <a:gd name="connsiteY6" fmla="*/ 410820 h 419861"/>
                <a:gd name="connsiteX7" fmla="*/ 919316 w 919316"/>
                <a:gd name="connsiteY7" fmla="*/ 419404 h 419861"/>
                <a:gd name="connsiteX8" fmla="*/ 919316 w 919316"/>
                <a:gd name="connsiteY8" fmla="*/ 245880 h 419861"/>
                <a:gd name="connsiteX9" fmla="*/ 866838 w 919316"/>
                <a:gd name="connsiteY9" fmla="*/ 118798 h 419861"/>
                <a:gd name="connsiteX10" fmla="*/ 790057 w 919316"/>
                <a:gd name="connsiteY10" fmla="*/ 73059 h 419861"/>
                <a:gd name="connsiteX11" fmla="*/ 141999 w 919316"/>
                <a:gd name="connsiteY11" fmla="*/ 68661 h 419861"/>
                <a:gd name="connsiteX12" fmla="*/ 54335 w 919316"/>
                <a:gd name="connsiteY12" fmla="*/ 117074 h 419861"/>
                <a:gd name="connsiteX13" fmla="*/ 60 w 919316"/>
                <a:gd name="connsiteY13" fmla="*/ 245880 h 419861"/>
                <a:gd name="connsiteX14" fmla="*/ 60 w 919316"/>
                <a:gd name="connsiteY14" fmla="*/ 419862 h 419861"/>
                <a:gd name="connsiteX15" fmla="*/ 70501 w 919316"/>
                <a:gd name="connsiteY15" fmla="*/ 411171 h 41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316" h="419861">
                  <a:moveTo>
                    <a:pt x="70501" y="245880"/>
                  </a:moveTo>
                  <a:cubicBezTo>
                    <a:pt x="69444" y="218448"/>
                    <a:pt x="79620" y="191772"/>
                    <a:pt x="98677" y="171995"/>
                  </a:cubicBezTo>
                  <a:cubicBezTo>
                    <a:pt x="120606" y="156416"/>
                    <a:pt x="144355" y="143574"/>
                    <a:pt x="169400" y="133751"/>
                  </a:cubicBezTo>
                  <a:cubicBezTo>
                    <a:pt x="357795" y="49814"/>
                    <a:pt x="573267" y="51094"/>
                    <a:pt x="760648" y="137269"/>
                  </a:cubicBezTo>
                  <a:cubicBezTo>
                    <a:pt x="780815" y="145048"/>
                    <a:pt x="799785" y="155624"/>
                    <a:pt x="817001" y="168688"/>
                  </a:cubicBezTo>
                  <a:cubicBezTo>
                    <a:pt x="836953" y="189506"/>
                    <a:pt x="848333" y="217065"/>
                    <a:pt x="848875" y="245880"/>
                  </a:cubicBezTo>
                  <a:lnTo>
                    <a:pt x="848875" y="410820"/>
                  </a:lnTo>
                  <a:cubicBezTo>
                    <a:pt x="872589" y="413448"/>
                    <a:pt x="896071" y="416308"/>
                    <a:pt x="919316" y="419404"/>
                  </a:cubicBezTo>
                  <a:lnTo>
                    <a:pt x="919316" y="245880"/>
                  </a:lnTo>
                  <a:cubicBezTo>
                    <a:pt x="918735" y="198375"/>
                    <a:pt x="899956" y="152897"/>
                    <a:pt x="866838" y="118798"/>
                  </a:cubicBezTo>
                  <a:cubicBezTo>
                    <a:pt x="843965" y="99398"/>
                    <a:pt x="818015" y="83942"/>
                    <a:pt x="790057" y="73059"/>
                  </a:cubicBezTo>
                  <a:cubicBezTo>
                    <a:pt x="585028" y="-22794"/>
                    <a:pt x="348314" y="-24399"/>
                    <a:pt x="141999" y="68661"/>
                  </a:cubicBezTo>
                  <a:cubicBezTo>
                    <a:pt x="110797" y="80926"/>
                    <a:pt x="81324" y="97199"/>
                    <a:pt x="54335" y="117074"/>
                  </a:cubicBezTo>
                  <a:cubicBezTo>
                    <a:pt x="18540" y="150213"/>
                    <a:pt x="-1236" y="197144"/>
                    <a:pt x="60" y="245880"/>
                  </a:cubicBezTo>
                  <a:lnTo>
                    <a:pt x="60" y="419862"/>
                  </a:lnTo>
                  <a:cubicBezTo>
                    <a:pt x="23330" y="416741"/>
                    <a:pt x="46808" y="413845"/>
                    <a:pt x="70501" y="411171"/>
                  </a:cubicBezTo>
                  <a:close/>
                </a:path>
              </a:pathLst>
            </a:custGeom>
            <a:solidFill>
              <a:schemeClr val="accent3">
                <a:lumMod val="50000"/>
              </a:schemeClr>
            </a:solidFill>
            <a:ln w="35123" cap="flat">
              <a:noFill/>
              <a:prstDash val="solid"/>
              <a:miter/>
            </a:ln>
          </p:spPr>
          <p:txBody>
            <a:bodyPr rtlCol="0" anchor="ctr"/>
            <a:lstStyle/>
            <a:p>
              <a:endParaRPr lang="en-GB"/>
            </a:p>
          </p:txBody>
        </p:sp>
      </p:grpSp>
      <p:sp>
        <p:nvSpPr>
          <p:cNvPr id="17" name="TextBox 16">
            <a:extLst>
              <a:ext uri="{FF2B5EF4-FFF2-40B4-BE49-F238E27FC236}">
                <a16:creationId xmlns:a16="http://schemas.microsoft.com/office/drawing/2014/main" id="{B3B96163-FB2E-46B1-971C-2C4D1FDD006C}"/>
              </a:ext>
            </a:extLst>
          </p:cNvPr>
          <p:cNvSpPr txBox="1"/>
          <p:nvPr/>
        </p:nvSpPr>
        <p:spPr>
          <a:xfrm>
            <a:off x="2561510" y="2730009"/>
            <a:ext cx="2904565" cy="461665"/>
          </a:xfrm>
          <a:prstGeom prst="rect">
            <a:avLst/>
          </a:prstGeom>
          <a:noFill/>
        </p:spPr>
        <p:txBody>
          <a:bodyPr wrap="square">
            <a:spAutoFit/>
          </a:bodyPr>
          <a:lstStyle/>
          <a:p>
            <a:pPr lvl="0"/>
            <a:r>
              <a:rPr lang="en-US" sz="2400" b="1" i="0" dirty="0">
                <a:latin typeface="Arial" panose="020B0604020202020204" pitchFamily="34" charset="0"/>
                <a:cs typeface="Arial" panose="020B0604020202020204" pitchFamily="34" charset="0"/>
              </a:rPr>
              <a:t>The Central Table:</a:t>
            </a:r>
            <a:endParaRPr lang="en-GB" sz="2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D1289CA-AD91-468D-A3E6-938FB70D9697}"/>
              </a:ext>
            </a:extLst>
          </p:cNvPr>
          <p:cNvSpPr txBox="1"/>
          <p:nvPr/>
        </p:nvSpPr>
        <p:spPr>
          <a:xfrm>
            <a:off x="6273053" y="3429000"/>
            <a:ext cx="1806388" cy="646331"/>
          </a:xfrm>
          <a:prstGeom prst="rect">
            <a:avLst/>
          </a:prstGeom>
          <a:noFill/>
        </p:spPr>
        <p:txBody>
          <a:bodyPr wrap="square" rtlCol="0">
            <a:spAutoFit/>
          </a:bodyPr>
          <a:lstStyle/>
          <a:p>
            <a:r>
              <a:rPr lang="en-US" sz="1200">
                <a:solidFill>
                  <a:srgbClr val="7E2812"/>
                </a:solidFill>
                <a:latin typeface="Avenir Next LT Pro Demi" panose="020B0704020202020204" pitchFamily="34" charset="0"/>
                <a:cs typeface="Arial" panose="020B0604020202020204" pitchFamily="34" charset="0"/>
              </a:rPr>
              <a:t>Chair alternates between Management and Staff side</a:t>
            </a:r>
            <a:endParaRPr lang="en-GB" sz="1200">
              <a:solidFill>
                <a:srgbClr val="7E2812"/>
              </a:solidFill>
              <a:latin typeface="Avenir Next LT Pro Demi" panose="020B0704020202020204" pitchFamily="34" charset="0"/>
              <a:cs typeface="Arial" panose="020B0604020202020204" pitchFamily="34" charset="0"/>
            </a:endParaRPr>
          </a:p>
        </p:txBody>
      </p:sp>
      <p:sp>
        <p:nvSpPr>
          <p:cNvPr id="13" name="Rectangle: Rounded Corners 12">
            <a:hlinkClick r:id="rId8" action="ppaction://hlinksldjump"/>
            <a:extLst>
              <a:ext uri="{FF2B5EF4-FFF2-40B4-BE49-F238E27FC236}">
                <a16:creationId xmlns:a16="http://schemas.microsoft.com/office/drawing/2014/main" id="{5F4EC038-62D2-4028-A242-93D1D450CC34}"/>
              </a:ext>
            </a:extLst>
          </p:cNvPr>
          <p:cNvSpPr/>
          <p:nvPr/>
        </p:nvSpPr>
        <p:spPr>
          <a:xfrm>
            <a:off x="10454951" y="14040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4074542589"/>
      </p:ext>
    </p:extLst>
  </p:cSld>
  <p:clrMapOvr>
    <a:masterClrMapping/>
  </p:clrMapOvr>
  <mc:AlternateContent xmlns:mc="http://schemas.openxmlformats.org/markup-compatibility/2006" xmlns:p14="http://schemas.microsoft.com/office/powerpoint/2010/main">
    <mc:Choice Requires="p14">
      <p:transition spd="slow" p14:dur="2000" advTm="15995"/>
    </mc:Choice>
    <mc:Fallback xmlns="">
      <p:transition spd="slow" advTm="15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DA8C-CF83-4159-86E3-86D796D5EE9D}"/>
              </a:ext>
            </a:extLst>
          </p:cNvPr>
          <p:cNvSpPr>
            <a:spLocks noGrp="1"/>
          </p:cNvSpPr>
          <p:nvPr>
            <p:ph type="title"/>
          </p:nvPr>
        </p:nvSpPr>
        <p:spPr/>
        <p:txBody>
          <a:bodyPr>
            <a:normAutofit fontScale="90000"/>
          </a:bodyPr>
          <a:lstStyle/>
          <a:p>
            <a:r>
              <a:rPr lang="en-US" sz="3600" b="1"/>
              <a:t>Structure of the NJNC for national collective bargaining</a:t>
            </a:r>
            <a:endParaRPr lang="en-GB" sz="3600" b="1"/>
          </a:p>
        </p:txBody>
      </p:sp>
      <p:graphicFrame>
        <p:nvGraphicFramePr>
          <p:cNvPr id="3" name="Diagram 2">
            <a:extLst>
              <a:ext uri="{FF2B5EF4-FFF2-40B4-BE49-F238E27FC236}">
                <a16:creationId xmlns:a16="http://schemas.microsoft.com/office/drawing/2014/main" id="{6F1EBEB3-B384-4914-91CF-BE18E116ADAD}"/>
              </a:ext>
            </a:extLst>
          </p:cNvPr>
          <p:cNvGraphicFramePr/>
          <p:nvPr>
            <p:extLst>
              <p:ext uri="{D42A27DB-BD31-4B8C-83A1-F6EECF244321}">
                <p14:modId xmlns:p14="http://schemas.microsoft.com/office/powerpoint/2010/main" val="1313896979"/>
              </p:ext>
            </p:extLst>
          </p:nvPr>
        </p:nvGraphicFramePr>
        <p:xfrm>
          <a:off x="6096000" y="2501401"/>
          <a:ext cx="4652386" cy="3451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5BD0D2A-1C50-45DE-86F0-C4D493905CBE}"/>
              </a:ext>
            </a:extLst>
          </p:cNvPr>
          <p:cNvGrpSpPr/>
          <p:nvPr/>
        </p:nvGrpSpPr>
        <p:grpSpPr>
          <a:xfrm>
            <a:off x="1077988" y="3556090"/>
            <a:ext cx="3730232" cy="1800769"/>
            <a:chOff x="4979234" y="2408420"/>
            <a:chExt cx="2380933" cy="1155518"/>
          </a:xfrm>
        </p:grpSpPr>
        <p:pic>
          <p:nvPicPr>
            <p:cNvPr id="5" name="Graphic 4" descr="Meeting with solid fill">
              <a:extLst>
                <a:ext uri="{FF2B5EF4-FFF2-40B4-BE49-F238E27FC236}">
                  <a16:creationId xmlns:a16="http://schemas.microsoft.com/office/drawing/2014/main" id="{58EE6272-C67E-4A8E-8A4E-7BEC1A7804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04649" y="2408420"/>
              <a:ext cx="1155518" cy="1155518"/>
            </a:xfrm>
            <a:prstGeom prst="rect">
              <a:avLst/>
            </a:prstGeom>
          </p:spPr>
        </p:pic>
        <p:pic>
          <p:nvPicPr>
            <p:cNvPr id="8" name="Graphic 7" descr="Meeting with solid fill">
              <a:extLst>
                <a:ext uri="{FF2B5EF4-FFF2-40B4-BE49-F238E27FC236}">
                  <a16:creationId xmlns:a16="http://schemas.microsoft.com/office/drawing/2014/main" id="{E4B4B4BD-2BC6-49FF-8184-DDB928E51F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9234" y="2447172"/>
              <a:ext cx="1116766" cy="1116766"/>
            </a:xfrm>
            <a:prstGeom prst="rect">
              <a:avLst/>
            </a:prstGeom>
          </p:spPr>
        </p:pic>
      </p:grpSp>
      <p:sp>
        <p:nvSpPr>
          <p:cNvPr id="7" name="Rectangle: Rounded Corners 6">
            <a:hlinkClick r:id="rId12" action="ppaction://hlinksldjump"/>
            <a:extLst>
              <a:ext uri="{FF2B5EF4-FFF2-40B4-BE49-F238E27FC236}">
                <a16:creationId xmlns:a16="http://schemas.microsoft.com/office/drawing/2014/main" id="{6F2C6D26-B460-401E-BF0D-E846F97F17AC}"/>
              </a:ext>
            </a:extLst>
          </p:cNvPr>
          <p:cNvSpPr/>
          <p:nvPr/>
        </p:nvSpPr>
        <p:spPr>
          <a:xfrm>
            <a:off x="10370975" y="147126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3839754127"/>
      </p:ext>
    </p:extLst>
  </p:cSld>
  <p:clrMapOvr>
    <a:masterClrMapping/>
  </p:clrMapOvr>
  <mc:AlternateContent xmlns:mc="http://schemas.openxmlformats.org/markup-compatibility/2006" xmlns:p14="http://schemas.microsoft.com/office/powerpoint/2010/main">
    <mc:Choice Requires="p14">
      <p:transition spd="slow" p14:dur="2000" advTm="22738"/>
    </mc:Choice>
    <mc:Fallback xmlns="">
      <p:transition spd="slow" advTm="22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graphicEl>
                                              <a:dgm id="{165B316B-94D8-4002-8E39-888958B09BEC}"/>
                                            </p:graphicEl>
                                          </p:spTgt>
                                        </p:tgtEl>
                                        <p:attrNameLst>
                                          <p:attrName>style.visibility</p:attrName>
                                        </p:attrNameLst>
                                      </p:cBhvr>
                                      <p:to>
                                        <p:strVal val="visible"/>
                                      </p:to>
                                    </p:set>
                                    <p:animEffect transition="in" filter="fade">
                                      <p:cBhvr>
                                        <p:cTn id="10" dur="3000"/>
                                        <p:tgtEl>
                                          <p:spTgt spid="3">
                                            <p:graphicEl>
                                              <a:dgm id="{165B316B-94D8-4002-8E39-888958B09BEC}"/>
                                            </p:graphicEl>
                                          </p:spTgt>
                                        </p:tgtEl>
                                      </p:cBhvr>
                                    </p:animEffect>
                                    <p:anim calcmode="lin" valueType="num">
                                      <p:cBhvr>
                                        <p:cTn id="11" dur="3000" fill="hold"/>
                                        <p:tgtEl>
                                          <p:spTgt spid="3">
                                            <p:graphicEl>
                                              <a:dgm id="{165B316B-94D8-4002-8E39-888958B09BEC}"/>
                                            </p:graphicEl>
                                          </p:spTgt>
                                        </p:tgtEl>
                                        <p:attrNameLst>
                                          <p:attrName>ppt_x</p:attrName>
                                        </p:attrNameLst>
                                      </p:cBhvr>
                                      <p:tavLst>
                                        <p:tav tm="0">
                                          <p:val>
                                            <p:strVal val="#ppt_x"/>
                                          </p:val>
                                        </p:tav>
                                        <p:tav tm="100000">
                                          <p:val>
                                            <p:strVal val="#ppt_x"/>
                                          </p:val>
                                        </p:tav>
                                      </p:tavLst>
                                    </p:anim>
                                    <p:anim calcmode="lin" valueType="num">
                                      <p:cBhvr>
                                        <p:cTn id="12" dur="3000" fill="hold"/>
                                        <p:tgtEl>
                                          <p:spTgt spid="3">
                                            <p:graphicEl>
                                              <a:dgm id="{165B316B-94D8-4002-8E39-888958B09BEC}"/>
                                            </p:graphicEl>
                                          </p:spTgt>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3">
                                            <p:graphicEl>
                                              <a:dgm id="{137E20A0-0D20-4A82-9781-ED9FE862E116}"/>
                                            </p:graphicEl>
                                          </p:spTgt>
                                        </p:tgtEl>
                                        <p:attrNameLst>
                                          <p:attrName>style.visibility</p:attrName>
                                        </p:attrNameLst>
                                      </p:cBhvr>
                                      <p:to>
                                        <p:strVal val="visible"/>
                                      </p:to>
                                    </p:set>
                                    <p:animEffect transition="in" filter="fade">
                                      <p:cBhvr>
                                        <p:cTn id="16" dur="3000"/>
                                        <p:tgtEl>
                                          <p:spTgt spid="3">
                                            <p:graphicEl>
                                              <a:dgm id="{137E20A0-0D20-4A82-9781-ED9FE862E116}"/>
                                            </p:graphicEl>
                                          </p:spTgt>
                                        </p:tgtEl>
                                      </p:cBhvr>
                                    </p:animEffect>
                                    <p:anim calcmode="lin" valueType="num">
                                      <p:cBhvr>
                                        <p:cTn id="17" dur="3000" fill="hold"/>
                                        <p:tgtEl>
                                          <p:spTgt spid="3">
                                            <p:graphicEl>
                                              <a:dgm id="{137E20A0-0D20-4A82-9781-ED9FE862E116}"/>
                                            </p:graphicEl>
                                          </p:spTgt>
                                        </p:tgtEl>
                                        <p:attrNameLst>
                                          <p:attrName>ppt_x</p:attrName>
                                        </p:attrNameLst>
                                      </p:cBhvr>
                                      <p:tavLst>
                                        <p:tav tm="0">
                                          <p:val>
                                            <p:strVal val="#ppt_x"/>
                                          </p:val>
                                        </p:tav>
                                        <p:tav tm="100000">
                                          <p:val>
                                            <p:strVal val="#ppt_x"/>
                                          </p:val>
                                        </p:tav>
                                      </p:tavLst>
                                    </p:anim>
                                    <p:anim calcmode="lin" valueType="num">
                                      <p:cBhvr>
                                        <p:cTn id="18" dur="3000" fill="hold"/>
                                        <p:tgtEl>
                                          <p:spTgt spid="3">
                                            <p:graphicEl>
                                              <a:dgm id="{137E20A0-0D20-4A82-9781-ED9FE862E116}"/>
                                            </p:graphicEl>
                                          </p:spTgt>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42" presetClass="entr" presetSubtype="0" fill="hold" grpId="0" nodeType="afterEffect">
                                  <p:stCondLst>
                                    <p:cond delay="0"/>
                                  </p:stCondLst>
                                  <p:childTnLst>
                                    <p:set>
                                      <p:cBhvr>
                                        <p:cTn id="21" dur="1" fill="hold">
                                          <p:stCondLst>
                                            <p:cond delay="0"/>
                                          </p:stCondLst>
                                        </p:cTn>
                                        <p:tgtEl>
                                          <p:spTgt spid="3">
                                            <p:graphicEl>
                                              <a:dgm id="{37F7F381-DD12-4F7E-AC1D-B58C7152997A}"/>
                                            </p:graphicEl>
                                          </p:spTgt>
                                        </p:tgtEl>
                                        <p:attrNameLst>
                                          <p:attrName>style.visibility</p:attrName>
                                        </p:attrNameLst>
                                      </p:cBhvr>
                                      <p:to>
                                        <p:strVal val="visible"/>
                                      </p:to>
                                    </p:set>
                                    <p:animEffect transition="in" filter="fade">
                                      <p:cBhvr>
                                        <p:cTn id="22" dur="3000"/>
                                        <p:tgtEl>
                                          <p:spTgt spid="3">
                                            <p:graphicEl>
                                              <a:dgm id="{37F7F381-DD12-4F7E-AC1D-B58C7152997A}"/>
                                            </p:graphicEl>
                                          </p:spTgt>
                                        </p:tgtEl>
                                      </p:cBhvr>
                                    </p:animEffect>
                                    <p:anim calcmode="lin" valueType="num">
                                      <p:cBhvr>
                                        <p:cTn id="23" dur="3000" fill="hold"/>
                                        <p:tgtEl>
                                          <p:spTgt spid="3">
                                            <p:graphicEl>
                                              <a:dgm id="{37F7F381-DD12-4F7E-AC1D-B58C7152997A}"/>
                                            </p:graphicEl>
                                          </p:spTgt>
                                        </p:tgtEl>
                                        <p:attrNameLst>
                                          <p:attrName>ppt_x</p:attrName>
                                        </p:attrNameLst>
                                      </p:cBhvr>
                                      <p:tavLst>
                                        <p:tav tm="0">
                                          <p:val>
                                            <p:strVal val="#ppt_x"/>
                                          </p:val>
                                        </p:tav>
                                        <p:tav tm="100000">
                                          <p:val>
                                            <p:strVal val="#ppt_x"/>
                                          </p:val>
                                        </p:tav>
                                      </p:tavLst>
                                    </p:anim>
                                    <p:anim calcmode="lin" valueType="num">
                                      <p:cBhvr>
                                        <p:cTn id="24" dur="3000" fill="hold"/>
                                        <p:tgtEl>
                                          <p:spTgt spid="3">
                                            <p:graphicEl>
                                              <a:dgm id="{37F7F381-DD12-4F7E-AC1D-B58C7152997A}"/>
                                            </p:graphicEl>
                                          </p:spTgt>
                                        </p:tgtEl>
                                        <p:attrNameLst>
                                          <p:attrName>ppt_y</p:attrName>
                                        </p:attrNameLst>
                                      </p:cBhvr>
                                      <p:tavLst>
                                        <p:tav tm="0">
                                          <p:val>
                                            <p:strVal val="#ppt_y+.1"/>
                                          </p:val>
                                        </p:tav>
                                        <p:tav tm="100000">
                                          <p:val>
                                            <p:strVal val="#ppt_y"/>
                                          </p:val>
                                        </p:tav>
                                      </p:tavLst>
                                    </p:anim>
                                  </p:childTnLst>
                                </p:cTn>
                              </p:par>
                            </p:childTnLst>
                          </p:cTn>
                        </p:par>
                        <p:par>
                          <p:cTn id="25" fill="hold">
                            <p:stCondLst>
                              <p:cond delay="9000"/>
                            </p:stCondLst>
                            <p:childTnLst>
                              <p:par>
                                <p:cTn id="26" presetID="42" presetClass="entr" presetSubtype="0" fill="hold" grpId="0" nodeType="afterEffect">
                                  <p:stCondLst>
                                    <p:cond delay="0"/>
                                  </p:stCondLst>
                                  <p:childTnLst>
                                    <p:set>
                                      <p:cBhvr>
                                        <p:cTn id="27" dur="1" fill="hold">
                                          <p:stCondLst>
                                            <p:cond delay="0"/>
                                          </p:stCondLst>
                                        </p:cTn>
                                        <p:tgtEl>
                                          <p:spTgt spid="3">
                                            <p:graphicEl>
                                              <a:dgm id="{50FF3B69-8864-489B-9FBE-4363577E30F6}"/>
                                            </p:graphicEl>
                                          </p:spTgt>
                                        </p:tgtEl>
                                        <p:attrNameLst>
                                          <p:attrName>style.visibility</p:attrName>
                                        </p:attrNameLst>
                                      </p:cBhvr>
                                      <p:to>
                                        <p:strVal val="visible"/>
                                      </p:to>
                                    </p:set>
                                    <p:animEffect transition="in" filter="fade">
                                      <p:cBhvr>
                                        <p:cTn id="28" dur="3000"/>
                                        <p:tgtEl>
                                          <p:spTgt spid="3">
                                            <p:graphicEl>
                                              <a:dgm id="{50FF3B69-8864-489B-9FBE-4363577E30F6}"/>
                                            </p:graphicEl>
                                          </p:spTgt>
                                        </p:tgtEl>
                                      </p:cBhvr>
                                    </p:animEffect>
                                    <p:anim calcmode="lin" valueType="num">
                                      <p:cBhvr>
                                        <p:cTn id="29" dur="3000" fill="hold"/>
                                        <p:tgtEl>
                                          <p:spTgt spid="3">
                                            <p:graphicEl>
                                              <a:dgm id="{50FF3B69-8864-489B-9FBE-4363577E30F6}"/>
                                            </p:graphicEl>
                                          </p:spTgt>
                                        </p:tgtEl>
                                        <p:attrNameLst>
                                          <p:attrName>ppt_x</p:attrName>
                                        </p:attrNameLst>
                                      </p:cBhvr>
                                      <p:tavLst>
                                        <p:tav tm="0">
                                          <p:val>
                                            <p:strVal val="#ppt_x"/>
                                          </p:val>
                                        </p:tav>
                                        <p:tav tm="100000">
                                          <p:val>
                                            <p:strVal val="#ppt_x"/>
                                          </p:val>
                                        </p:tav>
                                      </p:tavLst>
                                    </p:anim>
                                    <p:anim calcmode="lin" valueType="num">
                                      <p:cBhvr>
                                        <p:cTn id="30" dur="3000" fill="hold"/>
                                        <p:tgtEl>
                                          <p:spTgt spid="3">
                                            <p:graphicEl>
                                              <a:dgm id="{50FF3B69-8864-489B-9FBE-4363577E30F6}"/>
                                            </p:graphicEl>
                                          </p:spTgt>
                                        </p:tgtEl>
                                        <p:attrNameLst>
                                          <p:attrName>ppt_y</p:attrName>
                                        </p:attrNameLst>
                                      </p:cBhvr>
                                      <p:tavLst>
                                        <p:tav tm="0">
                                          <p:val>
                                            <p:strVal val="#ppt_y+.1"/>
                                          </p:val>
                                        </p:tav>
                                        <p:tav tm="100000">
                                          <p:val>
                                            <p:strVal val="#ppt_y"/>
                                          </p:val>
                                        </p:tav>
                                      </p:tavLst>
                                    </p:anim>
                                  </p:childTnLst>
                                </p:cTn>
                              </p:par>
                            </p:childTnLst>
                          </p:cTn>
                        </p:par>
                        <p:par>
                          <p:cTn id="31" fill="hold">
                            <p:stCondLst>
                              <p:cond delay="12000"/>
                            </p:stCondLst>
                            <p:childTnLst>
                              <p:par>
                                <p:cTn id="32" presetID="42" presetClass="entr" presetSubtype="0" fill="hold" grpId="0" nodeType="afterEffect">
                                  <p:stCondLst>
                                    <p:cond delay="0"/>
                                  </p:stCondLst>
                                  <p:childTnLst>
                                    <p:set>
                                      <p:cBhvr>
                                        <p:cTn id="33" dur="1" fill="hold">
                                          <p:stCondLst>
                                            <p:cond delay="0"/>
                                          </p:stCondLst>
                                        </p:cTn>
                                        <p:tgtEl>
                                          <p:spTgt spid="3">
                                            <p:graphicEl>
                                              <a:dgm id="{4C87BD07-66FE-4242-B149-2806CFA76917}"/>
                                            </p:graphicEl>
                                          </p:spTgt>
                                        </p:tgtEl>
                                        <p:attrNameLst>
                                          <p:attrName>style.visibility</p:attrName>
                                        </p:attrNameLst>
                                      </p:cBhvr>
                                      <p:to>
                                        <p:strVal val="visible"/>
                                      </p:to>
                                    </p:set>
                                    <p:animEffect transition="in" filter="fade">
                                      <p:cBhvr>
                                        <p:cTn id="34" dur="3000"/>
                                        <p:tgtEl>
                                          <p:spTgt spid="3">
                                            <p:graphicEl>
                                              <a:dgm id="{4C87BD07-66FE-4242-B149-2806CFA76917}"/>
                                            </p:graphicEl>
                                          </p:spTgt>
                                        </p:tgtEl>
                                      </p:cBhvr>
                                    </p:animEffect>
                                    <p:anim calcmode="lin" valueType="num">
                                      <p:cBhvr>
                                        <p:cTn id="35" dur="3000" fill="hold"/>
                                        <p:tgtEl>
                                          <p:spTgt spid="3">
                                            <p:graphicEl>
                                              <a:dgm id="{4C87BD07-66FE-4242-B149-2806CFA76917}"/>
                                            </p:graphicEl>
                                          </p:spTgt>
                                        </p:tgtEl>
                                        <p:attrNameLst>
                                          <p:attrName>ppt_x</p:attrName>
                                        </p:attrNameLst>
                                      </p:cBhvr>
                                      <p:tavLst>
                                        <p:tav tm="0">
                                          <p:val>
                                            <p:strVal val="#ppt_x"/>
                                          </p:val>
                                        </p:tav>
                                        <p:tav tm="100000">
                                          <p:val>
                                            <p:strVal val="#ppt_x"/>
                                          </p:val>
                                        </p:tav>
                                      </p:tavLst>
                                    </p:anim>
                                    <p:anim calcmode="lin" valueType="num">
                                      <p:cBhvr>
                                        <p:cTn id="36" dur="3000" fill="hold"/>
                                        <p:tgtEl>
                                          <p:spTgt spid="3">
                                            <p:graphicEl>
                                              <a:dgm id="{4C87BD07-66FE-4242-B149-2806CFA76917}"/>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15000"/>
                            </p:stCondLst>
                            <p:childTnLst>
                              <p:par>
                                <p:cTn id="38" presetID="42" presetClass="entr" presetSubtype="0" fill="hold" grpId="0" nodeType="afterEffect">
                                  <p:stCondLst>
                                    <p:cond delay="0"/>
                                  </p:stCondLst>
                                  <p:childTnLst>
                                    <p:set>
                                      <p:cBhvr>
                                        <p:cTn id="39" dur="1" fill="hold">
                                          <p:stCondLst>
                                            <p:cond delay="0"/>
                                          </p:stCondLst>
                                        </p:cTn>
                                        <p:tgtEl>
                                          <p:spTgt spid="3">
                                            <p:graphicEl>
                                              <a:dgm id="{EAFC0B44-548F-4477-B6F7-94D629766379}"/>
                                            </p:graphicEl>
                                          </p:spTgt>
                                        </p:tgtEl>
                                        <p:attrNameLst>
                                          <p:attrName>style.visibility</p:attrName>
                                        </p:attrNameLst>
                                      </p:cBhvr>
                                      <p:to>
                                        <p:strVal val="visible"/>
                                      </p:to>
                                    </p:set>
                                    <p:animEffect transition="in" filter="fade">
                                      <p:cBhvr>
                                        <p:cTn id="40" dur="3000"/>
                                        <p:tgtEl>
                                          <p:spTgt spid="3">
                                            <p:graphicEl>
                                              <a:dgm id="{EAFC0B44-548F-4477-B6F7-94D629766379}"/>
                                            </p:graphicEl>
                                          </p:spTgt>
                                        </p:tgtEl>
                                      </p:cBhvr>
                                    </p:animEffect>
                                    <p:anim calcmode="lin" valueType="num">
                                      <p:cBhvr>
                                        <p:cTn id="41" dur="3000" fill="hold"/>
                                        <p:tgtEl>
                                          <p:spTgt spid="3">
                                            <p:graphicEl>
                                              <a:dgm id="{EAFC0B44-548F-4477-B6F7-94D629766379}"/>
                                            </p:graphicEl>
                                          </p:spTgt>
                                        </p:tgtEl>
                                        <p:attrNameLst>
                                          <p:attrName>ppt_x</p:attrName>
                                        </p:attrNameLst>
                                      </p:cBhvr>
                                      <p:tavLst>
                                        <p:tav tm="0">
                                          <p:val>
                                            <p:strVal val="#ppt_x"/>
                                          </p:val>
                                        </p:tav>
                                        <p:tav tm="100000">
                                          <p:val>
                                            <p:strVal val="#ppt_x"/>
                                          </p:val>
                                        </p:tav>
                                      </p:tavLst>
                                    </p:anim>
                                    <p:anim calcmode="lin" valueType="num">
                                      <p:cBhvr>
                                        <p:cTn id="42" dur="3000" fill="hold"/>
                                        <p:tgtEl>
                                          <p:spTgt spid="3">
                                            <p:graphicEl>
                                              <a:dgm id="{EAFC0B44-548F-4477-B6F7-94D6297663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DA8C-CF83-4159-86E3-86D796D5EE9D}"/>
              </a:ext>
            </a:extLst>
          </p:cNvPr>
          <p:cNvSpPr>
            <a:spLocks noGrp="1"/>
          </p:cNvSpPr>
          <p:nvPr>
            <p:ph type="title"/>
          </p:nvPr>
        </p:nvSpPr>
        <p:spPr/>
        <p:txBody>
          <a:bodyPr>
            <a:normAutofit fontScale="90000"/>
          </a:bodyPr>
          <a:lstStyle/>
          <a:p>
            <a:r>
              <a:rPr lang="en-US" sz="3600" b="1"/>
              <a:t>Structure of the NJNC for national collective bargaining</a:t>
            </a:r>
            <a:endParaRPr lang="en-GB" sz="3600" b="1"/>
          </a:p>
        </p:txBody>
      </p:sp>
      <p:sp>
        <p:nvSpPr>
          <p:cNvPr id="10" name="Text Placeholder 9">
            <a:extLst>
              <a:ext uri="{FF2B5EF4-FFF2-40B4-BE49-F238E27FC236}">
                <a16:creationId xmlns:a16="http://schemas.microsoft.com/office/drawing/2014/main" id="{BA68DC23-B7DB-4B5A-9FEA-A29D46F76D74}"/>
              </a:ext>
            </a:extLst>
          </p:cNvPr>
          <p:cNvSpPr>
            <a:spLocks noGrp="1"/>
          </p:cNvSpPr>
          <p:nvPr>
            <p:ph type="body" sz="quarter" idx="4294967295"/>
          </p:nvPr>
        </p:nvSpPr>
        <p:spPr>
          <a:xfrm>
            <a:off x="5512547" y="3836670"/>
            <a:ext cx="3049587" cy="1751013"/>
          </a:xfrm>
        </p:spPr>
        <p:txBody>
          <a:bodyPr>
            <a:normAutofit fontScale="92500" lnSpcReduction="20000"/>
          </a:bodyPr>
          <a:lstStyle/>
          <a:p>
            <a:r>
              <a:rPr lang="en-US" dirty="0">
                <a:solidFill>
                  <a:srgbClr val="333333"/>
                </a:solidFill>
                <a:latin typeface="Arial" panose="020B0604020202020204" pitchFamily="34" charset="0"/>
                <a:ea typeface="Lato" panose="020F0502020204030203" pitchFamily="34" charset="0"/>
                <a:cs typeface="Arial" panose="020B0604020202020204" pitchFamily="34" charset="0"/>
              </a:rPr>
              <a:t>Staff Joint Secretary (Currently Stuart Brown EIS Further Education Officer.)</a:t>
            </a:r>
          </a:p>
          <a:p>
            <a:r>
              <a:rPr lang="en-US" dirty="0">
                <a:solidFill>
                  <a:srgbClr val="333333"/>
                </a:solidFill>
                <a:latin typeface="Arial" panose="020B0604020202020204" pitchFamily="34" charset="0"/>
                <a:ea typeface="Lato" panose="020F0502020204030203" pitchFamily="34" charset="0"/>
                <a:cs typeface="Arial" panose="020B0604020202020204" pitchFamily="34" charset="0"/>
              </a:rPr>
              <a:t>Employer’s side Joint Secretary. (Currently Evan Williams.)</a:t>
            </a:r>
          </a:p>
          <a:p>
            <a:endParaRPr lang="en-GB" dirty="0"/>
          </a:p>
        </p:txBody>
      </p:sp>
      <p:pic>
        <p:nvPicPr>
          <p:cNvPr id="32" name="Graphic 31" descr="Boardroom outline">
            <a:extLst>
              <a:ext uri="{FF2B5EF4-FFF2-40B4-BE49-F238E27FC236}">
                <a16:creationId xmlns:a16="http://schemas.microsoft.com/office/drawing/2014/main" id="{A08F9030-D47A-49BE-8295-B2F1FEFDF9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2008" y="3429000"/>
            <a:ext cx="1927860" cy="1927860"/>
          </a:xfrm>
          <a:prstGeom prst="rect">
            <a:avLst/>
          </a:prstGeom>
        </p:spPr>
      </p:pic>
      <p:sp>
        <p:nvSpPr>
          <p:cNvPr id="33" name="TextBox 32">
            <a:extLst>
              <a:ext uri="{FF2B5EF4-FFF2-40B4-BE49-F238E27FC236}">
                <a16:creationId xmlns:a16="http://schemas.microsoft.com/office/drawing/2014/main" id="{26902116-6847-41CC-ABA8-F4D54029978D}"/>
              </a:ext>
            </a:extLst>
          </p:cNvPr>
          <p:cNvSpPr txBox="1"/>
          <p:nvPr/>
        </p:nvSpPr>
        <p:spPr>
          <a:xfrm>
            <a:off x="5781844" y="2741941"/>
            <a:ext cx="1847538" cy="923330"/>
          </a:xfrm>
          <a:prstGeom prst="rect">
            <a:avLst/>
          </a:prstGeom>
          <a:noFill/>
        </p:spPr>
        <p:txBody>
          <a:bodyPr wrap="square" rtlCol="0">
            <a:spAutoFit/>
          </a:bodyPr>
          <a:lstStyle/>
          <a:p>
            <a:r>
              <a:rPr lang="en-US" b="1">
                <a:solidFill>
                  <a:srgbClr val="006600"/>
                </a:solidFill>
                <a:latin typeface="Arial" panose="020B0604020202020204" pitchFamily="34" charset="0"/>
                <a:cs typeface="Arial" panose="020B0604020202020204" pitchFamily="34" charset="0"/>
              </a:rPr>
              <a:t>There are two Joint Secretaries</a:t>
            </a:r>
            <a:endParaRPr lang="en-GB" b="1">
              <a:solidFill>
                <a:srgbClr val="006600"/>
              </a:solidFill>
              <a:latin typeface="Arial" panose="020B0604020202020204" pitchFamily="34" charset="0"/>
              <a:cs typeface="Arial" panose="020B0604020202020204" pitchFamily="34" charset="0"/>
            </a:endParaRPr>
          </a:p>
        </p:txBody>
      </p:sp>
      <p:sp>
        <p:nvSpPr>
          <p:cNvPr id="6" name="Rectangle: Rounded Corners 5">
            <a:hlinkClick r:id="rId5" action="ppaction://hlinksldjump"/>
            <a:extLst>
              <a:ext uri="{FF2B5EF4-FFF2-40B4-BE49-F238E27FC236}">
                <a16:creationId xmlns:a16="http://schemas.microsoft.com/office/drawing/2014/main" id="{E6D8025E-14BB-49CD-A733-B84E9ABB0365}"/>
              </a:ext>
            </a:extLst>
          </p:cNvPr>
          <p:cNvSpPr/>
          <p:nvPr/>
        </p:nvSpPr>
        <p:spPr>
          <a:xfrm>
            <a:off x="10450285" y="14040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4272678772"/>
      </p:ext>
    </p:extLst>
  </p:cSld>
  <p:clrMapOvr>
    <a:masterClrMapping/>
  </p:clrMapOvr>
  <mc:AlternateContent xmlns:mc="http://schemas.openxmlformats.org/markup-compatibility/2006" xmlns:p14="http://schemas.microsoft.com/office/powerpoint/2010/main">
    <mc:Choice Requires="p14">
      <p:transition spd="slow" p14:dur="2000" advTm="17762"/>
    </mc:Choice>
    <mc:Fallback xmlns="">
      <p:transition spd="slow" advTm="177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 calcmode="lin" valueType="num">
                                      <p:cBhvr additive="base">
                                        <p:cTn id="12" dur="30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1" presetClass="entr" presetSubtype="0" fill="hold" grpId="0" nodeType="afterEffect">
                                  <p:stCondLst>
                                    <p:cond delay="0"/>
                                  </p:stCondLst>
                                  <p:childTnLst>
                                    <p:set>
                                      <p:cBhvr>
                                        <p:cTn id="16" dur="1" fill="hold">
                                          <p:stCondLst>
                                            <p:cond delay="2999"/>
                                          </p:stCondLst>
                                        </p:cTn>
                                        <p:tgtEl>
                                          <p:spTgt spid="10">
                                            <p:txEl>
                                              <p:pRg st="0" end="0"/>
                                            </p:txEl>
                                          </p:spTgt>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0"/>
                                  </p:stCondLst>
                                  <p:childTnLst>
                                    <p:set>
                                      <p:cBhvr>
                                        <p:cTn id="19" dur="1" fill="hold">
                                          <p:stCondLst>
                                            <p:cond delay="29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3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F9016C-C680-45E3-82E6-0AAAEF14F70B}"/>
              </a:ext>
            </a:extLst>
          </p:cNvPr>
          <p:cNvSpPr>
            <a:spLocks noGrp="1"/>
          </p:cNvSpPr>
          <p:nvPr>
            <p:ph type="title"/>
          </p:nvPr>
        </p:nvSpPr>
        <p:spPr/>
        <p:txBody>
          <a:bodyPr>
            <a:noAutofit/>
          </a:bodyPr>
          <a:lstStyle/>
          <a:p>
            <a:r>
              <a:rPr lang="en-US" sz="3200" dirty="0">
                <a:latin typeface="Lato" panose="020F0502020204030203" pitchFamily="34" charset="0"/>
                <a:ea typeface="Lato" panose="020F0502020204030203" pitchFamily="34" charset="0"/>
                <a:cs typeface="Lato" panose="020F0502020204030203" pitchFamily="34" charset="0"/>
              </a:rPr>
              <a:t>Areas currently covered by National Recognition and Procedures</a:t>
            </a:r>
            <a:br>
              <a:rPr lang="en-US" sz="3200" dirty="0">
                <a:latin typeface="Lato" panose="020F0502020204030203" pitchFamily="34" charset="0"/>
                <a:ea typeface="Lato" panose="020F0502020204030203" pitchFamily="34" charset="0"/>
                <a:cs typeface="Lato" panose="020F0502020204030203" pitchFamily="34" charset="0"/>
              </a:rPr>
            </a:br>
            <a:endParaRPr lang="en-GB" sz="32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4" name="Content Placeholder 3">
            <a:extLst>
              <a:ext uri="{FF2B5EF4-FFF2-40B4-BE49-F238E27FC236}">
                <a16:creationId xmlns:a16="http://schemas.microsoft.com/office/drawing/2014/main" id="{F08E9738-F881-4528-AFCA-D3B8F93689DD}"/>
              </a:ext>
            </a:extLst>
          </p:cNvPr>
          <p:cNvGraphicFramePr>
            <a:graphicFrameLocks noGrp="1"/>
          </p:cNvGraphicFramePr>
          <p:nvPr>
            <p:ph sz="half" idx="1"/>
            <p:extLst>
              <p:ext uri="{D42A27DB-BD31-4B8C-83A1-F6EECF244321}">
                <p14:modId xmlns:p14="http://schemas.microsoft.com/office/powerpoint/2010/main" val="2931825181"/>
              </p:ext>
            </p:extLst>
          </p:nvPr>
        </p:nvGraphicFramePr>
        <p:xfrm>
          <a:off x="847165" y="2142565"/>
          <a:ext cx="5132947" cy="3877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4BBFC216-1B9F-4B03-932D-7A3A94088C64}"/>
              </a:ext>
            </a:extLst>
          </p:cNvPr>
          <p:cNvGraphicFramePr>
            <a:graphicFrameLocks noGrp="1"/>
          </p:cNvGraphicFramePr>
          <p:nvPr>
            <p:ph sz="half" idx="2"/>
            <p:extLst>
              <p:ext uri="{D42A27DB-BD31-4B8C-83A1-F6EECF244321}">
                <p14:modId xmlns:p14="http://schemas.microsoft.com/office/powerpoint/2010/main" val="781895140"/>
              </p:ext>
            </p:extLst>
          </p:nvPr>
        </p:nvGraphicFramePr>
        <p:xfrm>
          <a:off x="6060141" y="2250141"/>
          <a:ext cx="4973731" cy="3769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Rounded Corners 6">
            <a:hlinkClick r:id="rId12" action="ppaction://hlinksldjump"/>
            <a:extLst>
              <a:ext uri="{FF2B5EF4-FFF2-40B4-BE49-F238E27FC236}">
                <a16:creationId xmlns:a16="http://schemas.microsoft.com/office/drawing/2014/main" id="{3658BDA2-213A-4A94-8690-797D195BBC39}"/>
              </a:ext>
            </a:extLst>
          </p:cNvPr>
          <p:cNvSpPr/>
          <p:nvPr/>
        </p:nvSpPr>
        <p:spPr>
          <a:xfrm>
            <a:off x="10412963" y="1475925"/>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1278850556"/>
      </p:ext>
    </p:extLst>
  </p:cSld>
  <p:clrMapOvr>
    <a:masterClrMapping/>
  </p:clrMapOvr>
  <mc:AlternateContent xmlns:mc="http://schemas.openxmlformats.org/markup-compatibility/2006" xmlns:p14="http://schemas.microsoft.com/office/powerpoint/2010/main">
    <mc:Choice Requires="p14">
      <p:transition spd="slow" p14:dur="2000" advTm="38031"/>
    </mc:Choice>
    <mc:Fallback xmlns="">
      <p:transition spd="slow" advTm="3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3000" fill="hold"/>
                                        <p:tgtEl>
                                          <p:spTgt spid="4">
                                            <p:graphicEl>
                                              <a:dgm id="{6B52728F-CAD1-4C32-899B-D6308DFED84A}"/>
                                            </p:graphicEl>
                                          </p:spTgt>
                                        </p:tgtEl>
                                      </p:cBhvr>
                                      <p:by x="150000" y="150000"/>
                                    </p:animScale>
                                  </p:childTnLst>
                                </p:cTn>
                              </p:par>
                            </p:childTnLst>
                          </p:cTn>
                        </p:par>
                        <p:par>
                          <p:cTn id="7" fill="hold">
                            <p:stCondLst>
                              <p:cond delay="3000"/>
                            </p:stCondLst>
                            <p:childTnLst>
                              <p:par>
                                <p:cTn id="8" presetID="6" presetClass="emph" presetSubtype="0" fill="hold" grpId="0" nodeType="afterEffect">
                                  <p:stCondLst>
                                    <p:cond delay="0"/>
                                  </p:stCondLst>
                                  <p:childTnLst>
                                    <p:animScale>
                                      <p:cBhvr>
                                        <p:cTn id="9" dur="3000" fill="hold"/>
                                        <p:tgtEl>
                                          <p:spTgt spid="4">
                                            <p:graphicEl>
                                              <a:dgm id="{9856F9A2-ECA3-443F-B255-C02B37F74EAB}"/>
                                            </p:graphicEl>
                                          </p:spTgt>
                                        </p:tgtEl>
                                      </p:cBhvr>
                                      <p:by x="150000" y="150000"/>
                                    </p:animScale>
                                  </p:childTnLst>
                                </p:cTn>
                              </p:par>
                            </p:childTnLst>
                          </p:cTn>
                        </p:par>
                        <p:par>
                          <p:cTn id="10" fill="hold">
                            <p:stCondLst>
                              <p:cond delay="6000"/>
                            </p:stCondLst>
                            <p:childTnLst>
                              <p:par>
                                <p:cTn id="11" presetID="6" presetClass="emph" presetSubtype="0" fill="hold" grpId="0" nodeType="afterEffect">
                                  <p:stCondLst>
                                    <p:cond delay="0"/>
                                  </p:stCondLst>
                                  <p:childTnLst>
                                    <p:animScale>
                                      <p:cBhvr>
                                        <p:cTn id="12" dur="3000" fill="hold"/>
                                        <p:tgtEl>
                                          <p:spTgt spid="4">
                                            <p:graphicEl>
                                              <a:dgm id="{F30E306C-8E88-419B-ADB8-B7A0C7474E76}"/>
                                            </p:graphicEl>
                                          </p:spTgt>
                                        </p:tgtEl>
                                      </p:cBhvr>
                                      <p:by x="150000" y="150000"/>
                                    </p:animScale>
                                  </p:childTnLst>
                                </p:cTn>
                              </p:par>
                            </p:childTnLst>
                          </p:cTn>
                        </p:par>
                        <p:par>
                          <p:cTn id="13" fill="hold">
                            <p:stCondLst>
                              <p:cond delay="9000"/>
                            </p:stCondLst>
                            <p:childTnLst>
                              <p:par>
                                <p:cTn id="14" presetID="6" presetClass="emph" presetSubtype="0" fill="hold" grpId="0" nodeType="afterEffect">
                                  <p:stCondLst>
                                    <p:cond delay="0"/>
                                  </p:stCondLst>
                                  <p:childTnLst>
                                    <p:animScale>
                                      <p:cBhvr>
                                        <p:cTn id="15" dur="3000" fill="hold"/>
                                        <p:tgtEl>
                                          <p:spTgt spid="4">
                                            <p:graphicEl>
                                              <a:dgm id="{E3B275FF-7262-45AA-98E4-F19D48369618}"/>
                                            </p:graphicEl>
                                          </p:spTgt>
                                        </p:tgtEl>
                                      </p:cBhvr>
                                      <p:by x="150000" y="150000"/>
                                    </p:animScale>
                                  </p:childTnLst>
                                </p:cTn>
                              </p:par>
                            </p:childTnLst>
                          </p:cTn>
                        </p:par>
                        <p:par>
                          <p:cTn id="16" fill="hold">
                            <p:stCondLst>
                              <p:cond delay="12000"/>
                            </p:stCondLst>
                            <p:childTnLst>
                              <p:par>
                                <p:cTn id="17" presetID="6" presetClass="emph" presetSubtype="0" fill="hold" grpId="0" nodeType="afterEffect">
                                  <p:stCondLst>
                                    <p:cond delay="0"/>
                                  </p:stCondLst>
                                  <p:childTnLst>
                                    <p:animScale>
                                      <p:cBhvr>
                                        <p:cTn id="18" dur="3000" fill="hold"/>
                                        <p:tgtEl>
                                          <p:spTgt spid="4">
                                            <p:graphicEl>
                                              <a:dgm id="{AAD7DABE-929D-4020-9E86-429506D49E52}"/>
                                            </p:graphicEl>
                                          </p:spTgt>
                                        </p:tgtEl>
                                      </p:cBhvr>
                                      <p:by x="150000" y="150000"/>
                                    </p:animScale>
                                  </p:childTnLst>
                                </p:cTn>
                              </p:par>
                            </p:childTnLst>
                          </p:cTn>
                        </p:par>
                        <p:par>
                          <p:cTn id="19" fill="hold">
                            <p:stCondLst>
                              <p:cond delay="15000"/>
                            </p:stCondLst>
                            <p:childTnLst>
                              <p:par>
                                <p:cTn id="20" presetID="6" presetClass="emph" presetSubtype="0" fill="hold" grpId="0" nodeType="afterEffect">
                                  <p:stCondLst>
                                    <p:cond delay="0"/>
                                  </p:stCondLst>
                                  <p:childTnLst>
                                    <p:animScale>
                                      <p:cBhvr>
                                        <p:cTn id="21" dur="3000" fill="hold"/>
                                        <p:tgtEl>
                                          <p:spTgt spid="4">
                                            <p:graphicEl>
                                              <a:dgm id="{CDB0E880-787C-4839-A455-7BB04CC8B7E6}"/>
                                            </p:graphicEl>
                                          </p:spTgt>
                                        </p:tgtEl>
                                      </p:cBhvr>
                                      <p:by x="150000" y="150000"/>
                                    </p:animScale>
                                  </p:childTnLst>
                                </p:cTn>
                              </p:par>
                            </p:childTnLst>
                          </p:cTn>
                        </p:par>
                        <p:par>
                          <p:cTn id="22" fill="hold">
                            <p:stCondLst>
                              <p:cond delay="18000"/>
                            </p:stCondLst>
                            <p:childTnLst>
                              <p:par>
                                <p:cTn id="23" presetID="6" presetClass="emph" presetSubtype="0" fill="hold" grpId="0" nodeType="afterEffect">
                                  <p:stCondLst>
                                    <p:cond delay="0"/>
                                  </p:stCondLst>
                                  <p:childTnLst>
                                    <p:animScale>
                                      <p:cBhvr>
                                        <p:cTn id="24" dur="3000" fill="hold"/>
                                        <p:tgtEl>
                                          <p:spTgt spid="4">
                                            <p:graphicEl>
                                              <a:dgm id="{45C8859B-A1CD-4C65-A23C-8A2DA884728C}"/>
                                            </p:graphicEl>
                                          </p:spTgt>
                                        </p:tgtEl>
                                      </p:cBhvr>
                                      <p:by x="150000" y="150000"/>
                                    </p:animScale>
                                  </p:childTnLst>
                                </p:cTn>
                              </p:par>
                            </p:childTnLst>
                          </p:cTn>
                        </p:par>
                        <p:par>
                          <p:cTn id="25" fill="hold">
                            <p:stCondLst>
                              <p:cond delay="21000"/>
                            </p:stCondLst>
                            <p:childTnLst>
                              <p:par>
                                <p:cTn id="26" presetID="6" presetClass="emph" presetSubtype="0" fill="hold" grpId="0" nodeType="afterEffect">
                                  <p:stCondLst>
                                    <p:cond delay="0"/>
                                  </p:stCondLst>
                                  <p:childTnLst>
                                    <p:animScale>
                                      <p:cBhvr>
                                        <p:cTn id="27" dur="3000" fill="hold"/>
                                        <p:tgtEl>
                                          <p:spTgt spid="4">
                                            <p:graphicEl>
                                              <a:dgm id="{810E5032-2E78-4835-AA5F-F6A21CECF7AD}"/>
                                            </p:graphicEl>
                                          </p:spTgt>
                                        </p:tgtEl>
                                      </p:cBhvr>
                                      <p:by x="150000" y="150000"/>
                                    </p:animScale>
                                  </p:childTnLst>
                                </p:cTn>
                              </p:par>
                            </p:childTnLst>
                          </p:cTn>
                        </p:par>
                        <p:par>
                          <p:cTn id="28" fill="hold">
                            <p:stCondLst>
                              <p:cond delay="24000"/>
                            </p:stCondLst>
                            <p:childTnLst>
                              <p:par>
                                <p:cTn id="29" presetID="6" presetClass="emph" presetSubtype="0" fill="hold" grpId="0" nodeType="afterEffect">
                                  <p:stCondLst>
                                    <p:cond delay="0"/>
                                  </p:stCondLst>
                                  <p:childTnLst>
                                    <p:animScale>
                                      <p:cBhvr>
                                        <p:cTn id="30" dur="3000" fill="hold"/>
                                        <p:tgtEl>
                                          <p:spTgt spid="5">
                                            <p:graphicEl>
                                              <a:dgm id="{9FA210D5-FB0A-4CC2-A177-E288AD32DC66}"/>
                                            </p:graphicEl>
                                          </p:spTgt>
                                        </p:tgtEl>
                                      </p:cBhvr>
                                      <p:by x="150000" y="150000"/>
                                    </p:animScale>
                                  </p:childTnLst>
                                </p:cTn>
                              </p:par>
                            </p:childTnLst>
                          </p:cTn>
                        </p:par>
                        <p:par>
                          <p:cTn id="31" fill="hold">
                            <p:stCondLst>
                              <p:cond delay="27000"/>
                            </p:stCondLst>
                            <p:childTnLst>
                              <p:par>
                                <p:cTn id="32" presetID="6" presetClass="emph" presetSubtype="0" fill="hold" grpId="0" nodeType="afterEffect">
                                  <p:stCondLst>
                                    <p:cond delay="0"/>
                                  </p:stCondLst>
                                  <p:childTnLst>
                                    <p:animScale>
                                      <p:cBhvr>
                                        <p:cTn id="33" dur="3000" fill="hold"/>
                                        <p:tgtEl>
                                          <p:spTgt spid="5">
                                            <p:graphicEl>
                                              <a:dgm id="{949EF16C-DCA0-43AB-BF48-3976AC1CA773}"/>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079D-A7BB-42DC-942D-1CDD802E01C1}"/>
              </a:ext>
            </a:extLst>
          </p:cNvPr>
          <p:cNvSpPr>
            <a:spLocks noGrp="1"/>
          </p:cNvSpPr>
          <p:nvPr>
            <p:ph type="title"/>
          </p:nvPr>
        </p:nvSpPr>
        <p:spPr/>
        <p:txBody>
          <a:bodyPr/>
          <a:lstStyle/>
          <a:p>
            <a:r>
              <a:rPr lang="en-US"/>
              <a:t>How are national agreements reached and implemented?</a:t>
            </a:r>
            <a:endParaRPr lang="en-GB">
              <a:solidFill>
                <a:srgbClr val="7030A0"/>
              </a:solidFill>
            </a:endParaRPr>
          </a:p>
        </p:txBody>
      </p:sp>
      <p:graphicFrame>
        <p:nvGraphicFramePr>
          <p:cNvPr id="3" name="Diagram 2">
            <a:extLst>
              <a:ext uri="{FF2B5EF4-FFF2-40B4-BE49-F238E27FC236}">
                <a16:creationId xmlns:a16="http://schemas.microsoft.com/office/drawing/2014/main" id="{44EC698C-82BC-4149-A832-17AC57BECB67}"/>
              </a:ext>
            </a:extLst>
          </p:cNvPr>
          <p:cNvGraphicFramePr/>
          <p:nvPr>
            <p:extLst>
              <p:ext uri="{D42A27DB-BD31-4B8C-83A1-F6EECF244321}">
                <p14:modId xmlns:p14="http://schemas.microsoft.com/office/powerpoint/2010/main" val="2015663702"/>
              </p:ext>
            </p:extLst>
          </p:nvPr>
        </p:nvGraphicFramePr>
        <p:xfrm>
          <a:off x="348902" y="1680632"/>
          <a:ext cx="11066026" cy="5124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hlinkClick r:id="rId7" action="ppaction://hlinksldjump"/>
            <a:extLst>
              <a:ext uri="{FF2B5EF4-FFF2-40B4-BE49-F238E27FC236}">
                <a16:creationId xmlns:a16="http://schemas.microsoft.com/office/drawing/2014/main" id="{3E917459-12AC-4F57-9945-527795D29E58}"/>
              </a:ext>
            </a:extLst>
          </p:cNvPr>
          <p:cNvSpPr/>
          <p:nvPr/>
        </p:nvSpPr>
        <p:spPr>
          <a:xfrm>
            <a:off x="10916816" y="620188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995418226"/>
      </p:ext>
    </p:extLst>
  </p:cSld>
  <p:clrMapOvr>
    <a:masterClrMapping/>
  </p:clrMapOvr>
  <mc:AlternateContent xmlns:mc="http://schemas.openxmlformats.org/markup-compatibility/2006" xmlns:p14="http://schemas.microsoft.com/office/powerpoint/2010/main">
    <mc:Choice Requires="p14">
      <p:transition spd="slow" p14:dur="2000" advTm="19764"/>
    </mc:Choice>
    <mc:Fallback xmlns="">
      <p:transition spd="slow" advTm="19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250"/>
                                  </p:stCondLst>
                                  <p:childTnLst>
                                    <p:animClr clrSpc="hsl" dir="cw">
                                      <p:cBhvr override="childStyle">
                                        <p:cTn id="6" dur="3000" fill="hold"/>
                                        <p:tgtEl>
                                          <p:spTgt spid="3">
                                            <p:graphicEl>
                                              <a:dgm id="{E968262A-8939-4DC1-BEEC-597703AC31CF}"/>
                                            </p:graphicEl>
                                          </p:spTgt>
                                        </p:tgtEl>
                                        <p:attrNameLst>
                                          <p:attrName>style.color</p:attrName>
                                        </p:attrNameLst>
                                      </p:cBhvr>
                                      <p:by>
                                        <p:hsl h="7200000" s="0" l="0"/>
                                      </p:by>
                                    </p:animClr>
                                    <p:animClr clrSpc="hsl" dir="cw">
                                      <p:cBhvr>
                                        <p:cTn id="7" dur="3000" fill="hold"/>
                                        <p:tgtEl>
                                          <p:spTgt spid="3">
                                            <p:graphicEl>
                                              <a:dgm id="{E968262A-8939-4DC1-BEEC-597703AC31CF}"/>
                                            </p:graphicEl>
                                          </p:spTgt>
                                        </p:tgtEl>
                                        <p:attrNameLst>
                                          <p:attrName>fillcolor</p:attrName>
                                        </p:attrNameLst>
                                      </p:cBhvr>
                                      <p:by>
                                        <p:hsl h="7200000" s="0" l="0"/>
                                      </p:by>
                                    </p:animClr>
                                    <p:animClr clrSpc="hsl" dir="cw">
                                      <p:cBhvr>
                                        <p:cTn id="8" dur="3000" fill="hold"/>
                                        <p:tgtEl>
                                          <p:spTgt spid="3">
                                            <p:graphicEl>
                                              <a:dgm id="{E968262A-8939-4DC1-BEEC-597703AC31CF}"/>
                                            </p:graphicEl>
                                          </p:spTgt>
                                        </p:tgtEl>
                                        <p:attrNameLst>
                                          <p:attrName>stroke.color</p:attrName>
                                        </p:attrNameLst>
                                      </p:cBhvr>
                                      <p:by>
                                        <p:hsl h="7200000" s="0" l="0"/>
                                      </p:by>
                                    </p:animClr>
                                    <p:set>
                                      <p:cBhvr>
                                        <p:cTn id="9" dur="3000" fill="hold"/>
                                        <p:tgtEl>
                                          <p:spTgt spid="3">
                                            <p:graphicEl>
                                              <a:dgm id="{E968262A-8939-4DC1-BEEC-597703AC31CF}"/>
                                            </p:graphicEl>
                                          </p:spTgt>
                                        </p:tgtEl>
                                        <p:attrNameLst>
                                          <p:attrName>fill.type</p:attrName>
                                        </p:attrNameLst>
                                      </p:cBhvr>
                                      <p:to>
                                        <p:strVal val="solid"/>
                                      </p:to>
                                    </p:set>
                                  </p:childTnLst>
                                </p:cTn>
                              </p:par>
                            </p:childTnLst>
                          </p:cTn>
                        </p:par>
                        <p:par>
                          <p:cTn id="10" fill="hold">
                            <p:stCondLst>
                              <p:cond delay="3250"/>
                            </p:stCondLst>
                            <p:childTnLst>
                              <p:par>
                                <p:cTn id="11" presetID="21" presetClass="emph" presetSubtype="0" fill="hold" grpId="0" nodeType="afterEffect">
                                  <p:stCondLst>
                                    <p:cond delay="250"/>
                                  </p:stCondLst>
                                  <p:childTnLst>
                                    <p:animClr clrSpc="hsl" dir="cw">
                                      <p:cBhvr override="childStyle">
                                        <p:cTn id="12" dur="3000" fill="hold"/>
                                        <p:tgtEl>
                                          <p:spTgt spid="3">
                                            <p:graphicEl>
                                              <a:dgm id="{94841301-29BF-4043-9DA3-152B8FEC8329}"/>
                                            </p:graphicEl>
                                          </p:spTgt>
                                        </p:tgtEl>
                                        <p:attrNameLst>
                                          <p:attrName>style.color</p:attrName>
                                        </p:attrNameLst>
                                      </p:cBhvr>
                                      <p:by>
                                        <p:hsl h="7200000" s="0" l="0"/>
                                      </p:by>
                                    </p:animClr>
                                    <p:animClr clrSpc="hsl" dir="cw">
                                      <p:cBhvr>
                                        <p:cTn id="13" dur="3000" fill="hold"/>
                                        <p:tgtEl>
                                          <p:spTgt spid="3">
                                            <p:graphicEl>
                                              <a:dgm id="{94841301-29BF-4043-9DA3-152B8FEC8329}"/>
                                            </p:graphicEl>
                                          </p:spTgt>
                                        </p:tgtEl>
                                        <p:attrNameLst>
                                          <p:attrName>fillcolor</p:attrName>
                                        </p:attrNameLst>
                                      </p:cBhvr>
                                      <p:by>
                                        <p:hsl h="7200000" s="0" l="0"/>
                                      </p:by>
                                    </p:animClr>
                                    <p:animClr clrSpc="hsl" dir="cw">
                                      <p:cBhvr>
                                        <p:cTn id="14" dur="3000" fill="hold"/>
                                        <p:tgtEl>
                                          <p:spTgt spid="3">
                                            <p:graphicEl>
                                              <a:dgm id="{94841301-29BF-4043-9DA3-152B8FEC8329}"/>
                                            </p:graphicEl>
                                          </p:spTgt>
                                        </p:tgtEl>
                                        <p:attrNameLst>
                                          <p:attrName>stroke.color</p:attrName>
                                        </p:attrNameLst>
                                      </p:cBhvr>
                                      <p:by>
                                        <p:hsl h="7200000" s="0" l="0"/>
                                      </p:by>
                                    </p:animClr>
                                    <p:set>
                                      <p:cBhvr>
                                        <p:cTn id="15" dur="3000" fill="hold"/>
                                        <p:tgtEl>
                                          <p:spTgt spid="3">
                                            <p:graphicEl>
                                              <a:dgm id="{94841301-29BF-4043-9DA3-152B8FEC8329}"/>
                                            </p:graphicEl>
                                          </p:spTgt>
                                        </p:tgtEl>
                                        <p:attrNameLst>
                                          <p:attrName>fill.type</p:attrName>
                                        </p:attrNameLst>
                                      </p:cBhvr>
                                      <p:to>
                                        <p:strVal val="solid"/>
                                      </p:to>
                                    </p:set>
                                  </p:childTnLst>
                                </p:cTn>
                              </p:par>
                            </p:childTnLst>
                          </p:cTn>
                        </p:par>
                        <p:par>
                          <p:cTn id="16" fill="hold">
                            <p:stCondLst>
                              <p:cond delay="6500"/>
                            </p:stCondLst>
                            <p:childTnLst>
                              <p:par>
                                <p:cTn id="17" presetID="21" presetClass="emph" presetSubtype="0" fill="hold" grpId="0" nodeType="afterEffect">
                                  <p:stCondLst>
                                    <p:cond delay="250"/>
                                  </p:stCondLst>
                                  <p:childTnLst>
                                    <p:animClr clrSpc="hsl" dir="cw">
                                      <p:cBhvr override="childStyle">
                                        <p:cTn id="18" dur="3000" fill="hold"/>
                                        <p:tgtEl>
                                          <p:spTgt spid="3">
                                            <p:graphicEl>
                                              <a:dgm id="{C3830464-681B-4E38-ACD7-CA7750464E3B}"/>
                                            </p:graphicEl>
                                          </p:spTgt>
                                        </p:tgtEl>
                                        <p:attrNameLst>
                                          <p:attrName>style.color</p:attrName>
                                        </p:attrNameLst>
                                      </p:cBhvr>
                                      <p:by>
                                        <p:hsl h="7200000" s="0" l="0"/>
                                      </p:by>
                                    </p:animClr>
                                    <p:animClr clrSpc="hsl" dir="cw">
                                      <p:cBhvr>
                                        <p:cTn id="19" dur="3000" fill="hold"/>
                                        <p:tgtEl>
                                          <p:spTgt spid="3">
                                            <p:graphicEl>
                                              <a:dgm id="{C3830464-681B-4E38-ACD7-CA7750464E3B}"/>
                                            </p:graphicEl>
                                          </p:spTgt>
                                        </p:tgtEl>
                                        <p:attrNameLst>
                                          <p:attrName>fillcolor</p:attrName>
                                        </p:attrNameLst>
                                      </p:cBhvr>
                                      <p:by>
                                        <p:hsl h="7200000" s="0" l="0"/>
                                      </p:by>
                                    </p:animClr>
                                    <p:animClr clrSpc="hsl" dir="cw">
                                      <p:cBhvr>
                                        <p:cTn id="20" dur="3000" fill="hold"/>
                                        <p:tgtEl>
                                          <p:spTgt spid="3">
                                            <p:graphicEl>
                                              <a:dgm id="{C3830464-681B-4E38-ACD7-CA7750464E3B}"/>
                                            </p:graphicEl>
                                          </p:spTgt>
                                        </p:tgtEl>
                                        <p:attrNameLst>
                                          <p:attrName>stroke.color</p:attrName>
                                        </p:attrNameLst>
                                      </p:cBhvr>
                                      <p:by>
                                        <p:hsl h="7200000" s="0" l="0"/>
                                      </p:by>
                                    </p:animClr>
                                    <p:set>
                                      <p:cBhvr>
                                        <p:cTn id="21" dur="3000" fill="hold"/>
                                        <p:tgtEl>
                                          <p:spTgt spid="3">
                                            <p:graphicEl>
                                              <a:dgm id="{C3830464-681B-4E38-ACD7-CA7750464E3B}"/>
                                            </p:graphicEl>
                                          </p:spTgt>
                                        </p:tgtEl>
                                        <p:attrNameLst>
                                          <p:attrName>fill.type</p:attrName>
                                        </p:attrNameLst>
                                      </p:cBhvr>
                                      <p:to>
                                        <p:strVal val="solid"/>
                                      </p:to>
                                    </p:set>
                                  </p:childTnLst>
                                </p:cTn>
                              </p:par>
                            </p:childTnLst>
                          </p:cTn>
                        </p:par>
                        <p:par>
                          <p:cTn id="22" fill="hold">
                            <p:stCondLst>
                              <p:cond delay="9750"/>
                            </p:stCondLst>
                            <p:childTnLst>
                              <p:par>
                                <p:cTn id="23" presetID="21" presetClass="emph" presetSubtype="0" fill="hold" grpId="0" nodeType="afterEffect">
                                  <p:stCondLst>
                                    <p:cond delay="250"/>
                                  </p:stCondLst>
                                  <p:childTnLst>
                                    <p:animClr clrSpc="hsl" dir="cw">
                                      <p:cBhvr override="childStyle">
                                        <p:cTn id="24" dur="3000" fill="hold"/>
                                        <p:tgtEl>
                                          <p:spTgt spid="3">
                                            <p:graphicEl>
                                              <a:dgm id="{766B2F6F-7221-4412-A1F5-45B1A8591D84}"/>
                                            </p:graphicEl>
                                          </p:spTgt>
                                        </p:tgtEl>
                                        <p:attrNameLst>
                                          <p:attrName>style.color</p:attrName>
                                        </p:attrNameLst>
                                      </p:cBhvr>
                                      <p:by>
                                        <p:hsl h="7200000" s="0" l="0"/>
                                      </p:by>
                                    </p:animClr>
                                    <p:animClr clrSpc="hsl" dir="cw">
                                      <p:cBhvr>
                                        <p:cTn id="25" dur="3000" fill="hold"/>
                                        <p:tgtEl>
                                          <p:spTgt spid="3">
                                            <p:graphicEl>
                                              <a:dgm id="{766B2F6F-7221-4412-A1F5-45B1A8591D84}"/>
                                            </p:graphicEl>
                                          </p:spTgt>
                                        </p:tgtEl>
                                        <p:attrNameLst>
                                          <p:attrName>fillcolor</p:attrName>
                                        </p:attrNameLst>
                                      </p:cBhvr>
                                      <p:by>
                                        <p:hsl h="7200000" s="0" l="0"/>
                                      </p:by>
                                    </p:animClr>
                                    <p:animClr clrSpc="hsl" dir="cw">
                                      <p:cBhvr>
                                        <p:cTn id="26" dur="3000" fill="hold"/>
                                        <p:tgtEl>
                                          <p:spTgt spid="3">
                                            <p:graphicEl>
                                              <a:dgm id="{766B2F6F-7221-4412-A1F5-45B1A8591D84}"/>
                                            </p:graphicEl>
                                          </p:spTgt>
                                        </p:tgtEl>
                                        <p:attrNameLst>
                                          <p:attrName>stroke.color</p:attrName>
                                        </p:attrNameLst>
                                      </p:cBhvr>
                                      <p:by>
                                        <p:hsl h="7200000" s="0" l="0"/>
                                      </p:by>
                                    </p:animClr>
                                    <p:set>
                                      <p:cBhvr>
                                        <p:cTn id="27" dur="3000" fill="hold"/>
                                        <p:tgtEl>
                                          <p:spTgt spid="3">
                                            <p:graphicEl>
                                              <a:dgm id="{766B2F6F-7221-4412-A1F5-45B1A8591D84}"/>
                                            </p:graphicEl>
                                          </p:spTgt>
                                        </p:tgtEl>
                                        <p:attrNameLst>
                                          <p:attrName>fill.type</p:attrName>
                                        </p:attrNameLst>
                                      </p:cBhvr>
                                      <p:to>
                                        <p:strVal val="solid"/>
                                      </p:to>
                                    </p:set>
                                  </p:childTnLst>
                                </p:cTn>
                              </p:par>
                            </p:childTnLst>
                          </p:cTn>
                        </p:par>
                        <p:par>
                          <p:cTn id="28" fill="hold">
                            <p:stCondLst>
                              <p:cond delay="13000"/>
                            </p:stCondLst>
                            <p:childTnLst>
                              <p:par>
                                <p:cTn id="29" presetID="21" presetClass="emph" presetSubtype="0" fill="hold" grpId="0" nodeType="afterEffect">
                                  <p:stCondLst>
                                    <p:cond delay="250"/>
                                  </p:stCondLst>
                                  <p:childTnLst>
                                    <p:animClr clrSpc="hsl" dir="cw">
                                      <p:cBhvr override="childStyle">
                                        <p:cTn id="30" dur="3000" fill="hold"/>
                                        <p:tgtEl>
                                          <p:spTgt spid="3">
                                            <p:graphicEl>
                                              <a:dgm id="{BB7BB7BC-D131-47EC-8F95-C30D62F11CD4}"/>
                                            </p:graphicEl>
                                          </p:spTgt>
                                        </p:tgtEl>
                                        <p:attrNameLst>
                                          <p:attrName>style.color</p:attrName>
                                        </p:attrNameLst>
                                      </p:cBhvr>
                                      <p:by>
                                        <p:hsl h="7200000" s="0" l="0"/>
                                      </p:by>
                                    </p:animClr>
                                    <p:animClr clrSpc="hsl" dir="cw">
                                      <p:cBhvr>
                                        <p:cTn id="31" dur="3000" fill="hold"/>
                                        <p:tgtEl>
                                          <p:spTgt spid="3">
                                            <p:graphicEl>
                                              <a:dgm id="{BB7BB7BC-D131-47EC-8F95-C30D62F11CD4}"/>
                                            </p:graphicEl>
                                          </p:spTgt>
                                        </p:tgtEl>
                                        <p:attrNameLst>
                                          <p:attrName>fillcolor</p:attrName>
                                        </p:attrNameLst>
                                      </p:cBhvr>
                                      <p:by>
                                        <p:hsl h="7200000" s="0" l="0"/>
                                      </p:by>
                                    </p:animClr>
                                    <p:animClr clrSpc="hsl" dir="cw">
                                      <p:cBhvr>
                                        <p:cTn id="32" dur="3000" fill="hold"/>
                                        <p:tgtEl>
                                          <p:spTgt spid="3">
                                            <p:graphicEl>
                                              <a:dgm id="{BB7BB7BC-D131-47EC-8F95-C30D62F11CD4}"/>
                                            </p:graphicEl>
                                          </p:spTgt>
                                        </p:tgtEl>
                                        <p:attrNameLst>
                                          <p:attrName>stroke.color</p:attrName>
                                        </p:attrNameLst>
                                      </p:cBhvr>
                                      <p:by>
                                        <p:hsl h="7200000" s="0" l="0"/>
                                      </p:by>
                                    </p:animClr>
                                    <p:set>
                                      <p:cBhvr>
                                        <p:cTn id="33" dur="3000" fill="hold"/>
                                        <p:tgtEl>
                                          <p:spTgt spid="3">
                                            <p:graphicEl>
                                              <a:dgm id="{BB7BB7BC-D131-47EC-8F95-C30D62F11CD4}"/>
                                            </p:graphicEl>
                                          </p:spTgt>
                                        </p:tgtEl>
                                        <p:attrNameLst>
                                          <p:attrName>fill.type</p:attrName>
                                        </p:attrNameLst>
                                      </p:cBhvr>
                                      <p:to>
                                        <p:strVal val="solid"/>
                                      </p:to>
                                    </p:set>
                                  </p:childTnLst>
                                </p:cTn>
                              </p:par>
                            </p:childTnLst>
                          </p:cTn>
                        </p:par>
                        <p:par>
                          <p:cTn id="34" fill="hold">
                            <p:stCondLst>
                              <p:cond delay="16250"/>
                            </p:stCondLst>
                            <p:childTnLst>
                              <p:par>
                                <p:cTn id="35" presetID="21" presetClass="emph" presetSubtype="0" fill="hold" grpId="0" nodeType="afterEffect">
                                  <p:stCondLst>
                                    <p:cond delay="250"/>
                                  </p:stCondLst>
                                  <p:childTnLst>
                                    <p:animClr clrSpc="hsl" dir="cw">
                                      <p:cBhvr override="childStyle">
                                        <p:cTn id="36" dur="3000" fill="hold"/>
                                        <p:tgtEl>
                                          <p:spTgt spid="3">
                                            <p:graphicEl>
                                              <a:dgm id="{F463235D-A88A-4565-87B6-90EB73D941F8}"/>
                                            </p:graphicEl>
                                          </p:spTgt>
                                        </p:tgtEl>
                                        <p:attrNameLst>
                                          <p:attrName>style.color</p:attrName>
                                        </p:attrNameLst>
                                      </p:cBhvr>
                                      <p:by>
                                        <p:hsl h="7200000" s="0" l="0"/>
                                      </p:by>
                                    </p:animClr>
                                    <p:animClr clrSpc="hsl" dir="cw">
                                      <p:cBhvr>
                                        <p:cTn id="37" dur="3000" fill="hold"/>
                                        <p:tgtEl>
                                          <p:spTgt spid="3">
                                            <p:graphicEl>
                                              <a:dgm id="{F463235D-A88A-4565-87B6-90EB73D941F8}"/>
                                            </p:graphicEl>
                                          </p:spTgt>
                                        </p:tgtEl>
                                        <p:attrNameLst>
                                          <p:attrName>fillcolor</p:attrName>
                                        </p:attrNameLst>
                                      </p:cBhvr>
                                      <p:by>
                                        <p:hsl h="7200000" s="0" l="0"/>
                                      </p:by>
                                    </p:animClr>
                                    <p:animClr clrSpc="hsl" dir="cw">
                                      <p:cBhvr>
                                        <p:cTn id="38" dur="3000" fill="hold"/>
                                        <p:tgtEl>
                                          <p:spTgt spid="3">
                                            <p:graphicEl>
                                              <a:dgm id="{F463235D-A88A-4565-87B6-90EB73D941F8}"/>
                                            </p:graphicEl>
                                          </p:spTgt>
                                        </p:tgtEl>
                                        <p:attrNameLst>
                                          <p:attrName>stroke.color</p:attrName>
                                        </p:attrNameLst>
                                      </p:cBhvr>
                                      <p:by>
                                        <p:hsl h="7200000" s="0" l="0"/>
                                      </p:by>
                                    </p:animClr>
                                    <p:set>
                                      <p:cBhvr>
                                        <p:cTn id="39" dur="3000" fill="hold"/>
                                        <p:tgtEl>
                                          <p:spTgt spid="3">
                                            <p:graphicEl>
                                              <a:dgm id="{F463235D-A88A-4565-87B6-90EB73D941F8}"/>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0854-B903-4778-98CD-D178FCCEADD4}"/>
              </a:ext>
            </a:extLst>
          </p:cNvPr>
          <p:cNvSpPr>
            <a:spLocks noGrp="1"/>
          </p:cNvSpPr>
          <p:nvPr>
            <p:ph type="title"/>
          </p:nvPr>
        </p:nvSpPr>
        <p:spPr/>
        <p:txBody>
          <a:bodyPr/>
          <a:lstStyle/>
          <a:p>
            <a:r>
              <a:rPr lang="en-US"/>
              <a:t>Index to sections</a:t>
            </a:r>
            <a:endParaRPr lang="en-GB"/>
          </a:p>
        </p:txBody>
      </p:sp>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102C3F31-196C-4580-93C7-5DBE66FAFE62}"/>
                  </a:ext>
                </a:extLst>
              </p:cNvPr>
              <p:cNvGraphicFramePr>
                <a:graphicFrameLocks noChangeAspect="1"/>
              </p:cNvGraphicFramePr>
              <p:nvPr>
                <p:extLst>
                  <p:ext uri="{D42A27DB-BD31-4B8C-83A1-F6EECF244321}">
                    <p14:modId xmlns:p14="http://schemas.microsoft.com/office/powerpoint/2010/main" val="1925505193"/>
                  </p:ext>
                </p:extLst>
              </p:nvPr>
            </p:nvGraphicFramePr>
            <p:xfrm>
              <a:off x="1512217" y="2423455"/>
              <a:ext cx="2734302" cy="1714500"/>
            </p:xfrm>
            <a:graphic>
              <a:graphicData uri="http://schemas.microsoft.com/office/powerpoint/2016/sectionzoom">
                <psez:sectionZm>
                  <psez:sectionZmObj sectionId="{21B94FE6-FCD5-4238-BBE9-679A092B3F50}">
                    <psez:zmPr id="{A7662D31-B52B-4FDA-AAE2-FFF11586D97F}"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2734302" cy="1714500"/>
                        </a:xfrm>
                        <a:prstGeom prst="rect">
                          <a:avLst/>
                        </a:prstGeom>
                        <a:ln w="3175">
                          <a:solidFill>
                            <a:prstClr val="ltGray"/>
                          </a:solidFill>
                        </a:ln>
                      </p166:spPr>
                    </psez:zmPr>
                  </psez:sectionZmObj>
                </psez:sectionZm>
              </a:graphicData>
            </a:graphic>
          </p:graphicFrame>
        </mc:Choice>
        <mc:Fallback xmlns="">
          <p:pic>
            <p:nvPicPr>
              <p:cNvPr id="7" name="Section Zoom 6">
                <a:hlinkClick r:id="rId3" action="ppaction://hlinksldjump"/>
                <a:extLst>
                  <a:ext uri="{FF2B5EF4-FFF2-40B4-BE49-F238E27FC236}">
                    <a16:creationId xmlns:a16="http://schemas.microsoft.com/office/drawing/2014/main" id="{102C3F31-196C-4580-93C7-5DBE66FAFE62}"/>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1512217" y="2423455"/>
                <a:ext cx="2734302"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B33EF86B-A537-4F6E-9107-B18850D77970}"/>
                  </a:ext>
                </a:extLst>
              </p:cNvPr>
              <p:cNvGraphicFramePr>
                <a:graphicFrameLocks noChangeAspect="1"/>
              </p:cNvGraphicFramePr>
              <p:nvPr>
                <p:extLst>
                  <p:ext uri="{D42A27DB-BD31-4B8C-83A1-F6EECF244321}">
                    <p14:modId xmlns:p14="http://schemas.microsoft.com/office/powerpoint/2010/main" val="3257153058"/>
                  </p:ext>
                </p:extLst>
              </p:nvPr>
            </p:nvGraphicFramePr>
            <p:xfrm>
              <a:off x="8747461" y="5076721"/>
              <a:ext cx="1999251" cy="1124578"/>
            </p:xfrm>
            <a:graphic>
              <a:graphicData uri="http://schemas.microsoft.com/office/powerpoint/2016/sectionzoom">
                <psez:sectionZm>
                  <psez:sectionZmObj sectionId="{2FDB4A2E-9F49-45FE-AF1E-55BAF3B2B156}">
                    <psez:zmPr id="{BAC68355-03EA-408E-B089-F3193490B085}" transitionDur="1000">
                      <p166:blipFill xmlns:p166="http://schemas.microsoft.com/office/powerpoint/2016/6/main">
                        <a:blip r:embed="rId5"/>
                        <a:stretch>
                          <a:fillRect/>
                        </a:stretch>
                      </p166:blipFill>
                      <p166:spPr xmlns:p166="http://schemas.microsoft.com/office/powerpoint/2016/6/main">
                        <a:xfrm>
                          <a:off x="0" y="0"/>
                          <a:ext cx="1999251" cy="1124578"/>
                        </a:xfrm>
                        <a:prstGeom prst="rect">
                          <a:avLst/>
                        </a:prstGeom>
                        <a:ln w="3175">
                          <a:solidFill>
                            <a:prstClr val="ltGray"/>
                          </a:solidFill>
                        </a:ln>
                      </p166:spPr>
                    </psez:zmPr>
                  </psez:sectionZmObj>
                </psez:sectionZm>
              </a:graphicData>
            </a:graphic>
          </p:graphicFrame>
        </mc:Choice>
        <mc:Fallback xmlns="">
          <p:pic>
            <p:nvPicPr>
              <p:cNvPr id="9" name="Section Zoom 8">
                <a:extLst>
                  <a:ext uri="{FF2B5EF4-FFF2-40B4-BE49-F238E27FC236}">
                    <a16:creationId xmlns:a16="http://schemas.microsoft.com/office/drawing/2014/main" id="{B33EF86B-A537-4F6E-9107-B18850D77970}"/>
                  </a:ext>
                </a:extLst>
              </p:cNvPr>
              <p:cNvPicPr>
                <a:picLocks noGrp="1" noRot="1" noChangeAspect="1" noMove="1" noResize="1" noEditPoints="1" noAdjustHandles="1" noChangeArrowheads="1" noChangeShapeType="1"/>
              </p:cNvPicPr>
              <p:nvPr/>
            </p:nvPicPr>
            <p:blipFill>
              <a:blip r:embed="rId6"/>
              <a:stretch>
                <a:fillRect/>
              </a:stretch>
            </p:blipFill>
            <p:spPr>
              <a:xfrm>
                <a:off x="8747461" y="5076721"/>
                <a:ext cx="1999251" cy="1124578"/>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B2AFC2D1-A600-4979-9A75-984187E65197}"/>
                  </a:ext>
                </a:extLst>
              </p:cNvPr>
              <p:cNvGraphicFramePr>
                <a:graphicFrameLocks noChangeAspect="1"/>
              </p:cNvGraphicFramePr>
              <p:nvPr>
                <p:extLst>
                  <p:ext uri="{D42A27DB-BD31-4B8C-83A1-F6EECF244321}">
                    <p14:modId xmlns:p14="http://schemas.microsoft.com/office/powerpoint/2010/main" val="3437578853"/>
                  </p:ext>
                </p:extLst>
              </p:nvPr>
            </p:nvGraphicFramePr>
            <p:xfrm>
              <a:off x="4628594" y="2493064"/>
              <a:ext cx="2734302" cy="1714500"/>
            </p:xfrm>
            <a:graphic>
              <a:graphicData uri="http://schemas.microsoft.com/office/powerpoint/2016/sectionzoom">
                <psez:sectionZm>
                  <psez:sectionZmObj sectionId="{C3A02CFD-4AFF-4BA7-BF56-23B883F130A7}">
                    <psez:zmPr id="{36E0C85A-0803-4720-991B-31C59F2E1B3C}"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734302" cy="1714500"/>
                        </a:xfrm>
                        <a:prstGeom prst="rect">
                          <a:avLst/>
                        </a:prstGeom>
                        <a:ln w="3175">
                          <a:solidFill>
                            <a:prstClr val="ltGray"/>
                          </a:solidFill>
                        </a:ln>
                      </p166:spPr>
                    </psez:zmPr>
                  </psez:sectionZmObj>
                </psez:sectionZm>
              </a:graphicData>
            </a:graphic>
          </p:graphicFrame>
        </mc:Choice>
        <mc:Fallback xmlns="">
          <p:pic>
            <p:nvPicPr>
              <p:cNvPr id="11" name="Section Zoom 10">
                <a:hlinkClick r:id="rId8" action="ppaction://hlinksldjump"/>
                <a:extLst>
                  <a:ext uri="{FF2B5EF4-FFF2-40B4-BE49-F238E27FC236}">
                    <a16:creationId xmlns:a16="http://schemas.microsoft.com/office/drawing/2014/main" id="{B2AFC2D1-A600-4979-9A75-984187E65197}"/>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4628594" y="2493064"/>
                <a:ext cx="2734302"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7C442E43-FB7F-4632-B052-F7F884B5FF1B}"/>
                  </a:ext>
                </a:extLst>
              </p:cNvPr>
              <p:cNvGraphicFramePr>
                <a:graphicFrameLocks noChangeAspect="1"/>
              </p:cNvGraphicFramePr>
              <p:nvPr>
                <p:extLst>
                  <p:ext uri="{D42A27DB-BD31-4B8C-83A1-F6EECF244321}">
                    <p14:modId xmlns:p14="http://schemas.microsoft.com/office/powerpoint/2010/main" val="3618701450"/>
                  </p:ext>
                </p:extLst>
              </p:nvPr>
            </p:nvGraphicFramePr>
            <p:xfrm>
              <a:off x="7893423" y="2441931"/>
              <a:ext cx="2735394" cy="1714500"/>
            </p:xfrm>
            <a:graphic>
              <a:graphicData uri="http://schemas.microsoft.com/office/powerpoint/2016/sectionzoom">
                <psez:sectionZm>
                  <psez:sectionZmObj sectionId="{650FE900-2620-4AB1-B127-6A8333C47BB7}">
                    <psez:zmPr id="{627F8917-7A45-40BD-A9FA-D55875063F16}"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2735394" cy="1714500"/>
                        </a:xfrm>
                        <a:prstGeom prst="rect">
                          <a:avLst/>
                        </a:prstGeom>
                        <a:ln w="3175">
                          <a:solidFill>
                            <a:prstClr val="ltGray"/>
                          </a:solidFill>
                        </a:ln>
                      </p166:spPr>
                    </psez:zmPr>
                  </psez:sectionZmObj>
                </psez:sectionZm>
              </a:graphicData>
            </a:graphic>
          </p:graphicFrame>
        </mc:Choice>
        <mc:Fallback xmlns="">
          <p:pic>
            <p:nvPicPr>
              <p:cNvPr id="13" name="Section Zoom 12">
                <a:hlinkClick r:id="rId11" action="ppaction://hlinksldjump"/>
                <a:extLst>
                  <a:ext uri="{FF2B5EF4-FFF2-40B4-BE49-F238E27FC236}">
                    <a16:creationId xmlns:a16="http://schemas.microsoft.com/office/drawing/2014/main" id="{7C442E43-FB7F-4632-B052-F7F884B5FF1B}"/>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7893423" y="2441931"/>
                <a:ext cx="2735394"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A48C6D26-BA6E-4CE0-BF03-B7173748B7C4}"/>
                  </a:ext>
                </a:extLst>
              </p:cNvPr>
              <p:cNvGraphicFramePr>
                <a:graphicFrameLocks noChangeAspect="1"/>
              </p:cNvGraphicFramePr>
              <p:nvPr>
                <p:extLst>
                  <p:ext uri="{D42A27DB-BD31-4B8C-83A1-F6EECF244321}">
                    <p14:modId xmlns:p14="http://schemas.microsoft.com/office/powerpoint/2010/main" val="1356013186"/>
                  </p:ext>
                </p:extLst>
              </p:nvPr>
            </p:nvGraphicFramePr>
            <p:xfrm>
              <a:off x="8006640" y="4781760"/>
              <a:ext cx="2622177" cy="1714500"/>
            </p:xfrm>
            <a:graphic>
              <a:graphicData uri="http://schemas.microsoft.com/office/powerpoint/2016/sectionzoom">
                <psez:sectionZm>
                  <psez:sectionZmObj sectionId="{249D0774-2DC0-4282-889A-F7AF983845DD}">
                    <psez:zmPr id="{281E5E8B-3629-4627-A4C6-183DF495A0D4}"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2622177" cy="1714500"/>
                        </a:xfrm>
                        <a:prstGeom prst="rect">
                          <a:avLst/>
                        </a:prstGeom>
                        <a:ln w="3175">
                          <a:solidFill>
                            <a:prstClr val="ltGray"/>
                          </a:solidFill>
                        </a:ln>
                      </p166:spPr>
                    </psez:zmPr>
                  </psez:sectionZmObj>
                </psez:sectionZm>
              </a:graphicData>
            </a:graphic>
          </p:graphicFrame>
        </mc:Choice>
        <mc:Fallback xmlns="">
          <p:pic>
            <p:nvPicPr>
              <p:cNvPr id="17" name="Section Zoom 16">
                <a:hlinkClick r:id="rId14" action="ppaction://hlinksldjump"/>
                <a:extLst>
                  <a:ext uri="{FF2B5EF4-FFF2-40B4-BE49-F238E27FC236}">
                    <a16:creationId xmlns:a16="http://schemas.microsoft.com/office/drawing/2014/main" id="{A48C6D26-BA6E-4CE0-BF03-B7173748B7C4}"/>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8006640" y="4781760"/>
                <a:ext cx="2622177"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60D3C30-A1FE-4540-93B0-F075446314D8}"/>
                  </a:ext>
                </a:extLst>
              </p:cNvPr>
              <p:cNvGraphicFramePr>
                <a:graphicFrameLocks noChangeAspect="1"/>
              </p:cNvGraphicFramePr>
              <p:nvPr>
                <p:extLst>
                  <p:ext uri="{D42A27DB-BD31-4B8C-83A1-F6EECF244321}">
                    <p14:modId xmlns:p14="http://schemas.microsoft.com/office/powerpoint/2010/main" val="768506919"/>
                  </p:ext>
                </p:extLst>
              </p:nvPr>
            </p:nvGraphicFramePr>
            <p:xfrm>
              <a:off x="4661641" y="4790197"/>
              <a:ext cx="2724487" cy="1714500"/>
            </p:xfrm>
            <a:graphic>
              <a:graphicData uri="http://schemas.microsoft.com/office/powerpoint/2016/slidezoom">
                <pslz:sldZm>
                  <pslz:sldZmObj sldId="266" cId="3608385310">
                    <pslz:zmPr id="{51B04FD6-B881-48DA-988E-260556094068}" returnToParent="0" imageType="cover" transitionDur="1000">
                      <p166:blipFill xmlns:p166="http://schemas.microsoft.com/office/powerpoint/2016/6/main">
                        <a:blip r:embed="rId16">
                          <a:extLst>
                            <a:ext uri="{28A0092B-C50C-407E-A947-70E740481C1C}">
                              <a14:useLocalDpi xmlns:a14="http://schemas.microsoft.com/office/drawing/2010/main" val="0"/>
                            </a:ext>
                          </a:extLst>
                        </a:blip>
                        <a:stretch>
                          <a:fillRect/>
                        </a:stretch>
                      </p166:blipFill>
                      <p166:spPr xmlns:p166="http://schemas.microsoft.com/office/powerpoint/2016/6/main">
                        <a:xfrm>
                          <a:off x="0" y="0"/>
                          <a:ext cx="2724487" cy="171450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960D3C30-A1FE-4540-93B0-F075446314D8}"/>
                  </a:ext>
                </a:extLst>
              </p:cNvPr>
              <p:cNvPicPr>
                <a:picLocks noGrp="1" noRot="1" noChangeAspect="1" noMove="1" noResize="1" noEditPoints="1" noAdjustHandles="1" noChangeArrowheads="1" noChangeShapeType="1"/>
              </p:cNvPicPr>
              <p:nvPr/>
            </p:nvPicPr>
            <p:blipFill>
              <a:blip r:embed="rId17">
                <a:extLst>
                  <a:ext uri="{28A0092B-C50C-407E-A947-70E740481C1C}">
                    <a14:useLocalDpi xmlns:a14="http://schemas.microsoft.com/office/drawing/2010/main" val="0"/>
                  </a:ext>
                </a:extLst>
              </a:blip>
              <a:stretch>
                <a:fillRect/>
              </a:stretch>
            </p:blipFill>
            <p:spPr>
              <a:xfrm>
                <a:off x="4661641" y="4790197"/>
                <a:ext cx="2724487"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69DF94F7-9CF9-4481-BF39-629FE8EA3CCB}"/>
                  </a:ext>
                </a:extLst>
              </p:cNvPr>
              <p:cNvGraphicFramePr>
                <a:graphicFrameLocks noChangeAspect="1"/>
              </p:cNvGraphicFramePr>
              <p:nvPr>
                <p:extLst>
                  <p:ext uri="{D42A27DB-BD31-4B8C-83A1-F6EECF244321}">
                    <p14:modId xmlns:p14="http://schemas.microsoft.com/office/powerpoint/2010/main" val="3894704774"/>
                  </p:ext>
                </p:extLst>
              </p:nvPr>
            </p:nvGraphicFramePr>
            <p:xfrm>
              <a:off x="1368430" y="4780882"/>
              <a:ext cx="2806050" cy="1715378"/>
            </p:xfrm>
            <a:graphic>
              <a:graphicData uri="http://schemas.microsoft.com/office/powerpoint/2016/sectionzoom">
                <psez:sectionZm>
                  <psez:sectionZmObj sectionId="{36CB4911-62C6-4C4F-B638-C09062FB22E6}">
                    <psez:zmPr id="{E0D09243-2B53-4FD7-9226-B47C8FCDF7E6}" imageType="cover" transitionDur="1000">
                      <p166:blipFill xmlns:p166="http://schemas.microsoft.com/office/powerpoint/2016/6/main">
                        <a:blip r:embed="rId18">
                          <a:extLst>
                            <a:ext uri="{28A0092B-C50C-407E-A947-70E740481C1C}">
                              <a14:useLocalDpi xmlns:a14="http://schemas.microsoft.com/office/drawing/2010/main" val="0"/>
                            </a:ext>
                          </a:extLst>
                        </a:blip>
                        <a:stretch>
                          <a:fillRect/>
                        </a:stretch>
                      </p166:blipFill>
                      <p166:spPr xmlns:p166="http://schemas.microsoft.com/office/powerpoint/2016/6/main">
                        <a:xfrm>
                          <a:off x="0" y="0"/>
                          <a:ext cx="2806050" cy="1715378"/>
                        </a:xfrm>
                        <a:prstGeom prst="rect">
                          <a:avLst/>
                        </a:prstGeom>
                        <a:ln w="3175">
                          <a:solidFill>
                            <a:prstClr val="ltGray"/>
                          </a:solidFill>
                        </a:ln>
                      </p166:spPr>
                    </psez:zmPr>
                  </psez:sectionZmObj>
                </psez:sectionZm>
              </a:graphicData>
            </a:graphic>
          </p:graphicFrame>
        </mc:Choice>
        <mc:Fallback xmlns="">
          <p:pic>
            <p:nvPicPr>
              <p:cNvPr id="15" name="Section Zoom 14">
                <a:hlinkClick r:id="rId19" action="ppaction://hlinksldjump"/>
                <a:extLst>
                  <a:ext uri="{FF2B5EF4-FFF2-40B4-BE49-F238E27FC236}">
                    <a16:creationId xmlns:a16="http://schemas.microsoft.com/office/drawing/2014/main" id="{69DF94F7-9CF9-4481-BF39-629FE8EA3CCB}"/>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1368430" y="4780882"/>
                <a:ext cx="2806050" cy="1715378"/>
              </a:xfrm>
              <a:prstGeom prst="rect">
                <a:avLst/>
              </a:prstGeom>
              <a:ln w="3175">
                <a:solidFill>
                  <a:prstClr val="ltGray"/>
                </a:solidFill>
              </a:ln>
            </p:spPr>
          </p:pic>
        </mc:Fallback>
      </mc:AlternateContent>
    </p:spTree>
    <p:extLst>
      <p:ext uri="{BB962C8B-B14F-4D97-AF65-F5344CB8AC3E}">
        <p14:creationId xmlns:p14="http://schemas.microsoft.com/office/powerpoint/2010/main" val="2520183975"/>
      </p:ext>
    </p:extLst>
  </p:cSld>
  <p:clrMapOvr>
    <a:masterClrMapping/>
  </p:clrMapOvr>
  <mc:AlternateContent xmlns:mc="http://schemas.openxmlformats.org/markup-compatibility/2006" xmlns:p14="http://schemas.microsoft.com/office/powerpoint/2010/main">
    <mc:Choice Requires="p14">
      <p:transition spd="slow" p14:dur="2000" advTm="4805"/>
    </mc:Choice>
    <mc:Fallback xmlns="">
      <p:transition spd="slow" advTm="480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221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F77F-34D6-403E-87DC-94FBED049E5C}"/>
              </a:ext>
            </a:extLst>
          </p:cNvPr>
          <p:cNvSpPr>
            <a:spLocks noGrp="1"/>
          </p:cNvSpPr>
          <p:nvPr>
            <p:ph type="title"/>
          </p:nvPr>
        </p:nvSpPr>
        <p:spPr/>
        <p:txBody>
          <a:bodyPr/>
          <a:lstStyle/>
          <a:p>
            <a:r>
              <a:rPr lang="en-US"/>
              <a:t>How are implementation issues resolved</a:t>
            </a:r>
            <a:endParaRPr lang="en-GB"/>
          </a:p>
        </p:txBody>
      </p:sp>
      <p:pic>
        <p:nvPicPr>
          <p:cNvPr id="17" name="Graphic 16" descr="Boardroom outline">
            <a:extLst>
              <a:ext uri="{FF2B5EF4-FFF2-40B4-BE49-F238E27FC236}">
                <a16:creationId xmlns:a16="http://schemas.microsoft.com/office/drawing/2014/main" id="{03FAC530-C156-411E-B48D-CC22FF1EC1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6895" y="3693373"/>
            <a:ext cx="1683082" cy="1683082"/>
          </a:xfrm>
          <a:prstGeom prst="rect">
            <a:avLst/>
          </a:prstGeom>
        </p:spPr>
      </p:pic>
      <p:pic>
        <p:nvPicPr>
          <p:cNvPr id="18" name="Graphic 17" descr="Meeting with solid fill">
            <a:extLst>
              <a:ext uri="{FF2B5EF4-FFF2-40B4-BE49-F238E27FC236}">
                <a16:creationId xmlns:a16="http://schemas.microsoft.com/office/drawing/2014/main" id="{DB72D59E-B34E-432F-AD30-A4DFD6BC08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0007" y="2237822"/>
            <a:ext cx="1446963" cy="1446963"/>
          </a:xfrm>
          <a:prstGeom prst="rect">
            <a:avLst/>
          </a:prstGeom>
        </p:spPr>
      </p:pic>
      <p:pic>
        <p:nvPicPr>
          <p:cNvPr id="23" name="Graphic 22" descr="Group of people with solid fill">
            <a:extLst>
              <a:ext uri="{FF2B5EF4-FFF2-40B4-BE49-F238E27FC236}">
                <a16:creationId xmlns:a16="http://schemas.microsoft.com/office/drawing/2014/main" id="{CAC94880-9FEC-4A5F-A51D-1FB0728CB1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0007" y="5442774"/>
            <a:ext cx="1289668" cy="1289668"/>
          </a:xfrm>
          <a:prstGeom prst="rect">
            <a:avLst/>
          </a:prstGeom>
        </p:spPr>
      </p:pic>
      <p:sp>
        <p:nvSpPr>
          <p:cNvPr id="29" name="TextBox 28">
            <a:extLst>
              <a:ext uri="{FF2B5EF4-FFF2-40B4-BE49-F238E27FC236}">
                <a16:creationId xmlns:a16="http://schemas.microsoft.com/office/drawing/2014/main" id="{CBA51592-B888-41A2-A967-13A0BD949AA3}"/>
              </a:ext>
            </a:extLst>
          </p:cNvPr>
          <p:cNvSpPr txBox="1"/>
          <p:nvPr/>
        </p:nvSpPr>
        <p:spPr>
          <a:xfrm>
            <a:off x="8100498" y="3042001"/>
            <a:ext cx="2736650" cy="738664"/>
          </a:xfrm>
          <a:prstGeom prst="rect">
            <a:avLst/>
          </a:prstGeom>
          <a:gradFill flip="none" rotWithShape="1">
            <a:gsLst>
              <a:gs pos="0">
                <a:srgbClr val="673062">
                  <a:tint val="66000"/>
                  <a:satMod val="160000"/>
                </a:srgbClr>
              </a:gs>
              <a:gs pos="50000">
                <a:srgbClr val="673062">
                  <a:tint val="44500"/>
                  <a:satMod val="160000"/>
                </a:srgbClr>
              </a:gs>
              <a:gs pos="100000">
                <a:srgbClr val="673062">
                  <a:tint val="23500"/>
                  <a:satMod val="160000"/>
                </a:srgbClr>
              </a:gs>
            </a:gsLst>
            <a:lin ang="189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NJNC Agreements go to the Joint Secretaries who issue a circular </a:t>
            </a:r>
            <a:endParaRPr lang="en-GB" sz="14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851DB82-EF80-47E3-B4DD-188625215249}"/>
              </a:ext>
            </a:extLst>
          </p:cNvPr>
          <p:cNvSpPr txBox="1"/>
          <p:nvPr/>
        </p:nvSpPr>
        <p:spPr>
          <a:xfrm>
            <a:off x="7847201" y="5244257"/>
            <a:ext cx="2736650" cy="523220"/>
          </a:xfrm>
          <a:prstGeom prst="rect">
            <a:avLst/>
          </a:prstGeom>
          <a:gradFill flip="none" rotWithShape="1">
            <a:gsLst>
              <a:gs pos="0">
                <a:srgbClr val="673062">
                  <a:tint val="66000"/>
                  <a:satMod val="160000"/>
                </a:srgbClr>
              </a:gs>
              <a:gs pos="50000">
                <a:srgbClr val="673062">
                  <a:tint val="44500"/>
                  <a:satMod val="160000"/>
                </a:srgbClr>
              </a:gs>
              <a:gs pos="100000">
                <a:srgbClr val="673062">
                  <a:tint val="23500"/>
                  <a:satMod val="160000"/>
                </a:srgbClr>
              </a:gs>
            </a:gsLst>
            <a:lin ang="189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Implementation locally by College and Branch</a:t>
            </a:r>
            <a:endParaRPr lang="en-GB" sz="14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83986F9-4F2B-4094-BD74-D0E4A20CC248}"/>
              </a:ext>
            </a:extLst>
          </p:cNvPr>
          <p:cNvSpPr txBox="1"/>
          <p:nvPr/>
        </p:nvSpPr>
        <p:spPr>
          <a:xfrm>
            <a:off x="1200311" y="5244257"/>
            <a:ext cx="2736650" cy="523220"/>
          </a:xfrm>
          <a:prstGeom prst="rect">
            <a:avLst/>
          </a:prstGeom>
          <a:gradFill flip="none" rotWithShape="1">
            <a:gsLst>
              <a:gs pos="0">
                <a:srgbClr val="673062">
                  <a:tint val="66000"/>
                  <a:satMod val="160000"/>
                </a:srgbClr>
              </a:gs>
              <a:gs pos="50000">
                <a:srgbClr val="673062">
                  <a:tint val="44500"/>
                  <a:satMod val="160000"/>
                </a:srgbClr>
              </a:gs>
              <a:gs pos="100000">
                <a:srgbClr val="673062">
                  <a:tint val="23500"/>
                  <a:satMod val="160000"/>
                </a:srgbClr>
              </a:gs>
            </a:gsLst>
            <a:lin ang="189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 Disagreements locally referred to the Joint Secretaries </a:t>
            </a:r>
            <a:endParaRPr lang="en-GB" sz="14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67C91E9-0595-4D3D-A791-5EB32E6AE89C}"/>
              </a:ext>
            </a:extLst>
          </p:cNvPr>
          <p:cNvSpPr txBox="1"/>
          <p:nvPr/>
        </p:nvSpPr>
        <p:spPr>
          <a:xfrm>
            <a:off x="983010" y="3042001"/>
            <a:ext cx="2736650" cy="523220"/>
          </a:xfrm>
          <a:prstGeom prst="rect">
            <a:avLst/>
          </a:prstGeom>
          <a:gradFill flip="none" rotWithShape="1">
            <a:gsLst>
              <a:gs pos="0">
                <a:srgbClr val="673062">
                  <a:tint val="66000"/>
                  <a:satMod val="160000"/>
                </a:srgbClr>
              </a:gs>
              <a:gs pos="50000">
                <a:srgbClr val="673062">
                  <a:tint val="44500"/>
                  <a:satMod val="160000"/>
                </a:srgbClr>
              </a:gs>
              <a:gs pos="100000">
                <a:srgbClr val="673062">
                  <a:tint val="23500"/>
                  <a:satMod val="160000"/>
                </a:srgbClr>
              </a:gs>
            </a:gsLst>
            <a:lin ang="189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The Joint Secretaries should resolve or send back to NJNC</a:t>
            </a:r>
            <a:endParaRPr lang="en-GB" sz="1400">
              <a:latin typeface="Arial" panose="020B0604020202020204" pitchFamily="34" charset="0"/>
              <a:cs typeface="Arial" panose="020B0604020202020204" pitchFamily="34" charset="0"/>
            </a:endParaRPr>
          </a:p>
        </p:txBody>
      </p:sp>
      <p:pic>
        <p:nvPicPr>
          <p:cNvPr id="41" name="Graphic 40" descr="Back with solid fill">
            <a:extLst>
              <a:ext uri="{FF2B5EF4-FFF2-40B4-BE49-F238E27FC236}">
                <a16:creationId xmlns:a16="http://schemas.microsoft.com/office/drawing/2014/main" id="{7D4BCDC1-255F-42D8-88D2-75D7885968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3516968">
            <a:off x="6489448" y="2973059"/>
            <a:ext cx="914400" cy="914400"/>
          </a:xfrm>
          <a:prstGeom prst="rect">
            <a:avLst/>
          </a:prstGeom>
        </p:spPr>
      </p:pic>
      <p:pic>
        <p:nvPicPr>
          <p:cNvPr id="43" name="Graphic 42" descr="Back with solid fill">
            <a:extLst>
              <a:ext uri="{FF2B5EF4-FFF2-40B4-BE49-F238E27FC236}">
                <a16:creationId xmlns:a16="http://schemas.microsoft.com/office/drawing/2014/main" id="{E08D238E-9DB2-4F81-9FE1-EF8ABC5355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3752610">
            <a:off x="4086307" y="5126366"/>
            <a:ext cx="914400" cy="914400"/>
          </a:xfrm>
          <a:prstGeom prst="rect">
            <a:avLst/>
          </a:prstGeom>
        </p:spPr>
      </p:pic>
      <p:pic>
        <p:nvPicPr>
          <p:cNvPr id="44" name="Graphic 43" descr="Back with solid fill">
            <a:extLst>
              <a:ext uri="{FF2B5EF4-FFF2-40B4-BE49-F238E27FC236}">
                <a16:creationId xmlns:a16="http://schemas.microsoft.com/office/drawing/2014/main" id="{A4A1422D-CED4-42E1-BCFC-4F0F950CD8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3516968">
            <a:off x="4628060" y="4880586"/>
            <a:ext cx="914400" cy="914400"/>
          </a:xfrm>
          <a:prstGeom prst="rect">
            <a:avLst/>
          </a:prstGeom>
        </p:spPr>
      </p:pic>
      <p:pic>
        <p:nvPicPr>
          <p:cNvPr id="45" name="Graphic 44" descr="Back with solid fill">
            <a:extLst>
              <a:ext uri="{FF2B5EF4-FFF2-40B4-BE49-F238E27FC236}">
                <a16:creationId xmlns:a16="http://schemas.microsoft.com/office/drawing/2014/main" id="{677C312E-7EEE-4EAF-AC0D-58EF31A548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9127250">
            <a:off x="6615198" y="5025624"/>
            <a:ext cx="914400" cy="946488"/>
          </a:xfrm>
          <a:prstGeom prst="rect">
            <a:avLst/>
          </a:prstGeom>
        </p:spPr>
      </p:pic>
      <p:pic>
        <p:nvPicPr>
          <p:cNvPr id="46" name="Graphic 45" descr="Back with solid fill">
            <a:extLst>
              <a:ext uri="{FF2B5EF4-FFF2-40B4-BE49-F238E27FC236}">
                <a16:creationId xmlns:a16="http://schemas.microsoft.com/office/drawing/2014/main" id="{06068446-624B-40C9-A8B3-3A554ED0AF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42223">
            <a:off x="3976247" y="3102933"/>
            <a:ext cx="914400" cy="914400"/>
          </a:xfrm>
          <a:prstGeom prst="rect">
            <a:avLst/>
          </a:prstGeom>
        </p:spPr>
      </p:pic>
      <p:pic>
        <p:nvPicPr>
          <p:cNvPr id="48" name="Graphic 47" descr="Boardroom outline">
            <a:extLst>
              <a:ext uri="{FF2B5EF4-FFF2-40B4-BE49-F238E27FC236}">
                <a16:creationId xmlns:a16="http://schemas.microsoft.com/office/drawing/2014/main" id="{56AA8EE3-FA1D-4B65-863C-307119555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3067" y="3693373"/>
            <a:ext cx="1683082" cy="1683082"/>
          </a:xfrm>
          <a:prstGeom prst="rect">
            <a:avLst/>
          </a:prstGeom>
        </p:spPr>
      </p:pic>
    </p:spTree>
    <p:custDataLst>
      <p:tags r:id="rId1"/>
    </p:custDataLst>
    <p:extLst>
      <p:ext uri="{BB962C8B-B14F-4D97-AF65-F5344CB8AC3E}">
        <p14:creationId xmlns:p14="http://schemas.microsoft.com/office/powerpoint/2010/main" val="3075428315"/>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3000"/>
                                        <p:tgtEl>
                                          <p:spTgt spid="31"/>
                                        </p:tgtEl>
                                      </p:cBhvr>
                                    </p:animEffect>
                                    <p:anim calcmode="lin" valueType="num">
                                      <p:cBhvr>
                                        <p:cTn id="14" dur="3000" fill="hold"/>
                                        <p:tgtEl>
                                          <p:spTgt spid="31"/>
                                        </p:tgtEl>
                                        <p:attrNameLst>
                                          <p:attrName>ppt_x</p:attrName>
                                        </p:attrNameLst>
                                      </p:cBhvr>
                                      <p:tavLst>
                                        <p:tav tm="0">
                                          <p:val>
                                            <p:strVal val="#ppt_x"/>
                                          </p:val>
                                        </p:tav>
                                        <p:tav tm="100000">
                                          <p:val>
                                            <p:strVal val="#ppt_x"/>
                                          </p:val>
                                        </p:tav>
                                      </p:tavLst>
                                    </p:anim>
                                    <p:anim calcmode="lin" valueType="num">
                                      <p:cBhvr>
                                        <p:cTn id="15" dur="3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3000"/>
                                        <p:tgtEl>
                                          <p:spTgt spid="33"/>
                                        </p:tgtEl>
                                      </p:cBhvr>
                                    </p:animEffect>
                                    <p:anim calcmode="lin" valueType="num">
                                      <p:cBhvr>
                                        <p:cTn id="26" dur="3000" fill="hold"/>
                                        <p:tgtEl>
                                          <p:spTgt spid="33"/>
                                        </p:tgtEl>
                                        <p:attrNameLst>
                                          <p:attrName>ppt_x</p:attrName>
                                        </p:attrNameLst>
                                      </p:cBhvr>
                                      <p:tavLst>
                                        <p:tav tm="0">
                                          <p:val>
                                            <p:strVal val="#ppt_x"/>
                                          </p:val>
                                        </p:tav>
                                        <p:tav tm="100000">
                                          <p:val>
                                            <p:strVal val="#ppt_x"/>
                                          </p:val>
                                        </p:tav>
                                      </p:tavLst>
                                    </p:anim>
                                    <p:anim calcmode="lin" valueType="num">
                                      <p:cBhvr>
                                        <p:cTn id="27" dur="3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BD5900-C623-4BDA-A6D4-2DBE04DB80D7}"/>
              </a:ext>
            </a:extLst>
          </p:cNvPr>
          <p:cNvSpPr/>
          <p:nvPr/>
        </p:nvSpPr>
        <p:spPr>
          <a:xfrm>
            <a:off x="354785" y="3236429"/>
            <a:ext cx="11542673" cy="3890146"/>
          </a:xfrm>
          <a:prstGeom prst="rect">
            <a:avLst/>
          </a:prstGeom>
          <a:ln>
            <a:solidFill>
              <a:srgbClr val="F4F0FD"/>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TextBox 16">
            <a:extLst>
              <a:ext uri="{FF2B5EF4-FFF2-40B4-BE49-F238E27FC236}">
                <a16:creationId xmlns:a16="http://schemas.microsoft.com/office/drawing/2014/main" id="{664394CC-AFCC-4D9D-A69B-37A5F94D4BB8}"/>
              </a:ext>
            </a:extLst>
          </p:cNvPr>
          <p:cNvSpPr txBox="1"/>
          <p:nvPr/>
        </p:nvSpPr>
        <p:spPr>
          <a:xfrm>
            <a:off x="8383134" y="2669755"/>
            <a:ext cx="3143479" cy="800219"/>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85000"/>
                    <a:lumOff val="1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400" b="1" dirty="0">
                <a:solidFill>
                  <a:schemeClr val="tx1">
                    <a:lumMod val="85000"/>
                    <a:lumOff val="1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03/17 Salary Placement for New Unpromoted Lecturers – Interim Arrangements</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5A8B402-CE1D-4D99-9F17-3EC413819814}"/>
              </a:ext>
            </a:extLst>
          </p:cNvPr>
          <p:cNvSpPr>
            <a:spLocks noGrp="1"/>
          </p:cNvSpPr>
          <p:nvPr>
            <p:ph type="title"/>
          </p:nvPr>
        </p:nvSpPr>
        <p:spPr/>
        <p:txBody>
          <a:bodyPr/>
          <a:lstStyle/>
          <a:p>
            <a:r>
              <a:rPr lang="en-US"/>
              <a:t>The NJNC Circulars </a:t>
            </a:r>
            <a:endParaRPr lang="en-GB"/>
          </a:p>
        </p:txBody>
      </p:sp>
      <p:sp>
        <p:nvSpPr>
          <p:cNvPr id="3" name="Content Placeholder 2">
            <a:extLst>
              <a:ext uri="{FF2B5EF4-FFF2-40B4-BE49-F238E27FC236}">
                <a16:creationId xmlns:a16="http://schemas.microsoft.com/office/drawing/2014/main" id="{6926436B-C691-48C8-B790-257B25C77C7F}"/>
              </a:ext>
            </a:extLst>
          </p:cNvPr>
          <p:cNvSpPr>
            <a:spLocks noGrp="1"/>
          </p:cNvSpPr>
          <p:nvPr>
            <p:ph sz="half" idx="1"/>
          </p:nvPr>
        </p:nvSpPr>
        <p:spPr>
          <a:xfrm>
            <a:off x="770255" y="1897625"/>
            <a:ext cx="10694807" cy="652775"/>
          </a:xfrm>
          <a:solidFill>
            <a:srgbClr val="F4F0FD"/>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en-US" dirty="0">
                <a:solidFill>
                  <a:schemeClr val="tx1">
                    <a:lumMod val="85000"/>
                    <a:lumOff val="15000"/>
                  </a:schemeClr>
                </a:solidFill>
                <a:latin typeface="Arial" panose="020B0604020202020204" pitchFamily="34" charset="0"/>
                <a:cs typeface="Arial" panose="020B0604020202020204" pitchFamily="34" charset="0"/>
              </a:rPr>
              <a:t>All National Circulars issued can be found on the EIS website </a:t>
            </a:r>
            <a:r>
              <a:rPr lang="en-US" dirty="0">
                <a:solidFill>
                  <a:schemeClr val="tx1">
                    <a:lumMod val="85000"/>
                    <a:lumOff val="1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Circulars Issued to Colleges (eis.org.uk)</a:t>
            </a:r>
            <a:endParaRPr lang="en-US"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US"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US" dirty="0">
              <a:solidFill>
                <a:schemeClr val="tx1">
                  <a:lumMod val="85000"/>
                  <a:lumOff val="15000"/>
                </a:schemeClr>
              </a:solidFill>
              <a:latin typeface="Arial" panose="020B0604020202020204" pitchFamily="34" charset="0"/>
              <a:cs typeface="Arial" panose="020B0604020202020204" pitchFamily="34" charset="0"/>
            </a:endParaRPr>
          </a:p>
          <a:p>
            <a:pPr lvl="2"/>
            <a:endParaRPr lang="en-GB" dirty="0">
              <a:solidFill>
                <a:schemeClr val="tx1">
                  <a:lumMod val="85000"/>
                  <a:lumOff val="15000"/>
                </a:schemeClr>
              </a:solidFill>
            </a:endParaRPr>
          </a:p>
        </p:txBody>
      </p:sp>
      <p:sp>
        <p:nvSpPr>
          <p:cNvPr id="20" name="TextBox 19">
            <a:extLst>
              <a:ext uri="{FF2B5EF4-FFF2-40B4-BE49-F238E27FC236}">
                <a16:creationId xmlns:a16="http://schemas.microsoft.com/office/drawing/2014/main" id="{2C7838F7-3FCD-499A-A2F8-7F14E5C2566E}"/>
              </a:ext>
            </a:extLst>
          </p:cNvPr>
          <p:cNvSpPr txBox="1"/>
          <p:nvPr/>
        </p:nvSpPr>
        <p:spPr>
          <a:xfrm>
            <a:off x="8317187" y="5579991"/>
            <a:ext cx="3611880" cy="584775"/>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lumMod val="85000"/>
                    <a:lumOff val="1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400" b="1" dirty="0">
                <a:solidFill>
                  <a:schemeClr val="tx1">
                    <a:lumMod val="85000"/>
                    <a:lumOff val="1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01/15 Contractual Effect of National Collective Agreements</a:t>
            </a:r>
            <a:endParaRPr lang="en-GB"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2C758AA-27CA-4C7A-92C1-6F85376EBE80}"/>
              </a:ext>
            </a:extLst>
          </p:cNvPr>
          <p:cNvSpPr txBox="1"/>
          <p:nvPr/>
        </p:nvSpPr>
        <p:spPr>
          <a:xfrm>
            <a:off x="8477142" y="4651579"/>
            <a:ext cx="3140890"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01/17 Implementation of May 2017 National Joint Negotiating Committee </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01C80E1-5135-46D5-91F3-46E685ECE8B9}"/>
              </a:ext>
            </a:extLst>
          </p:cNvPr>
          <p:cNvSpPr txBox="1"/>
          <p:nvPr/>
        </p:nvSpPr>
        <p:spPr>
          <a:xfrm>
            <a:off x="8413192" y="3742325"/>
            <a:ext cx="3143479"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02/17 Pay </a:t>
            </a:r>
            <a:r>
              <a:rPr lang="en-US" sz="1400" b="1" dirty="0" err="1">
                <a:solidFill>
                  <a:schemeClr val="tx1">
                    <a:lumMod val="85000"/>
                    <a:lumOff val="1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Harmonisation</a:t>
            </a:r>
            <a:r>
              <a:rPr lang="en-US" sz="1400" b="1" dirty="0">
                <a:solidFill>
                  <a:schemeClr val="tx1">
                    <a:lumMod val="85000"/>
                    <a:lumOff val="1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and Job Matching for Existing Promoted Lecturing </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E7CB4AD-F632-4378-B31C-4EEB4B9956B7}"/>
              </a:ext>
            </a:extLst>
          </p:cNvPr>
          <p:cNvSpPr txBox="1"/>
          <p:nvPr/>
        </p:nvSpPr>
        <p:spPr>
          <a:xfrm>
            <a:off x="4638115" y="6128651"/>
            <a:ext cx="3057001"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04/17 Pay </a:t>
            </a:r>
            <a:r>
              <a:rPr lang="en-US" sz="1400" b="1" dirty="0" err="1">
                <a:solidFill>
                  <a:schemeClr val="tx1">
                    <a:lumMod val="85000"/>
                    <a:lumOff val="1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Harmonisation</a:t>
            </a:r>
            <a:r>
              <a:rPr lang="en-US" sz="1400" b="1" dirty="0">
                <a:solidFill>
                  <a:schemeClr val="tx1">
                    <a:lumMod val="85000"/>
                    <a:lumOff val="1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and Job Matching for Existing Promoted Lecturing </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4284CE3-B87F-487A-8224-853F4CFC16B1}"/>
              </a:ext>
            </a:extLst>
          </p:cNvPr>
          <p:cNvSpPr txBox="1"/>
          <p:nvPr/>
        </p:nvSpPr>
        <p:spPr>
          <a:xfrm>
            <a:off x="4591900" y="5318289"/>
            <a:ext cx="3260110"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01/18 Implementation of November 2017 National Joint Negotiating Committee </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9" name="TextBox 28">
            <a:hlinkClick r:id="rId10"/>
            <a:extLst>
              <a:ext uri="{FF2B5EF4-FFF2-40B4-BE49-F238E27FC236}">
                <a16:creationId xmlns:a16="http://schemas.microsoft.com/office/drawing/2014/main" id="{B52137D7-E9D7-4274-9AD0-067D84F287C2}"/>
              </a:ext>
            </a:extLst>
          </p:cNvPr>
          <p:cNvSpPr txBox="1"/>
          <p:nvPr/>
        </p:nvSpPr>
        <p:spPr>
          <a:xfrm>
            <a:off x="4763161" y="4739544"/>
            <a:ext cx="3457574" cy="523220"/>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b="1" dirty="0">
                <a:solidFill>
                  <a:schemeClr val="tx1">
                    <a:lumMod val="85000"/>
                    <a:lumOff val="15000"/>
                  </a:schemeClr>
                </a:solidFill>
              </a:rPr>
              <a:t>02/18 Resolution of £100 Dispute – Support Staff and Lecturing Staff</a:t>
            </a:r>
            <a:endParaRPr lang="en-GB" sz="1400" b="1" dirty="0">
              <a:solidFill>
                <a:schemeClr val="tx1">
                  <a:lumMod val="85000"/>
                  <a:lumOff val="15000"/>
                </a:schemeClr>
              </a:solidFill>
            </a:endParaRPr>
          </a:p>
        </p:txBody>
      </p:sp>
      <p:sp>
        <p:nvSpPr>
          <p:cNvPr id="30" name="TextBox 29">
            <a:hlinkClick r:id="rId11"/>
            <a:extLst>
              <a:ext uri="{FF2B5EF4-FFF2-40B4-BE49-F238E27FC236}">
                <a16:creationId xmlns:a16="http://schemas.microsoft.com/office/drawing/2014/main" id="{AF9C85E4-18FD-4B95-B26C-0EB99F0DAB29}"/>
              </a:ext>
            </a:extLst>
          </p:cNvPr>
          <p:cNvSpPr txBox="1"/>
          <p:nvPr/>
        </p:nvSpPr>
        <p:spPr>
          <a:xfrm>
            <a:off x="4763161" y="3919384"/>
            <a:ext cx="3457575" cy="523220"/>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03/18 Unpromoted Lecturing Staff Salary Placement and Progression</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0CDD47C-3D92-434E-A965-F8E513A7684C}"/>
              </a:ext>
            </a:extLst>
          </p:cNvPr>
          <p:cNvSpPr txBox="1"/>
          <p:nvPr/>
        </p:nvSpPr>
        <p:spPr>
          <a:xfrm>
            <a:off x="4792466" y="3337901"/>
            <a:ext cx="3027696" cy="307777"/>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a:solidFill>
                  <a:schemeClr val="tx1">
                    <a:lumMod val="85000"/>
                    <a:lumOff val="15000"/>
                  </a:schemeClr>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04/18 Transfer to Permanency</a:t>
            </a:r>
            <a:endParaRPr lang="en-GB" sz="1400" b="1">
              <a:solidFill>
                <a:schemeClr val="tx1">
                  <a:lumMod val="85000"/>
                  <a:lumOff val="1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622012C-D89F-4419-AE03-63B3EDA4680F}"/>
              </a:ext>
            </a:extLst>
          </p:cNvPr>
          <p:cNvSpPr txBox="1"/>
          <p:nvPr/>
        </p:nvSpPr>
        <p:spPr>
          <a:xfrm>
            <a:off x="4763161" y="2538327"/>
            <a:ext cx="3057001" cy="523220"/>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01/19 Salary Placement and Progression </a:t>
            </a:r>
            <a:endParaRPr lang="en-GB"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5" name="TextBox 34">
            <a:hlinkClick r:id="rId14"/>
            <a:extLst>
              <a:ext uri="{FF2B5EF4-FFF2-40B4-BE49-F238E27FC236}">
                <a16:creationId xmlns:a16="http://schemas.microsoft.com/office/drawing/2014/main" id="{AE1D3C26-00A4-4326-94AB-67EA24769F51}"/>
              </a:ext>
            </a:extLst>
          </p:cNvPr>
          <p:cNvSpPr txBox="1"/>
          <p:nvPr/>
        </p:nvSpPr>
        <p:spPr>
          <a:xfrm>
            <a:off x="294542" y="6061478"/>
            <a:ext cx="3400425" cy="369332"/>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GB">
                <a:solidFill>
                  <a:schemeClr val="tx1">
                    <a:lumMod val="85000"/>
                    <a:lumOff val="15000"/>
                  </a:schemeClr>
                </a:solidFill>
                <a:latin typeface="Arial" panose="020B0604020202020204" pitchFamily="34" charset="0"/>
                <a:cs typeface="Arial" panose="020B0604020202020204" pitchFamily="34" charset="0"/>
              </a:rPr>
              <a:t> </a:t>
            </a:r>
            <a:r>
              <a:rPr lang="en-GB" sz="1400" b="1">
                <a:solidFill>
                  <a:schemeClr val="tx1">
                    <a:lumMod val="85000"/>
                    <a:lumOff val="15000"/>
                  </a:schemeClr>
                </a:solidFill>
                <a:latin typeface="Arial" panose="020B0604020202020204" pitchFamily="34" charset="0"/>
                <a:cs typeface="Arial" panose="020B0604020202020204" pitchFamily="34" charset="0"/>
              </a:rPr>
              <a:t>02/19 Pay</a:t>
            </a:r>
            <a:endParaRPr lang="en-GB" b="1">
              <a:solidFill>
                <a:schemeClr val="tx1">
                  <a:lumMod val="85000"/>
                  <a:lumOff val="15000"/>
                </a:schemeClr>
              </a:solidFill>
              <a:latin typeface="Arial" panose="020B0604020202020204" pitchFamily="34" charset="0"/>
              <a:cs typeface="Arial" panose="020B0604020202020204" pitchFamily="34" charset="0"/>
            </a:endParaRPr>
          </a:p>
        </p:txBody>
      </p:sp>
      <p:sp>
        <p:nvSpPr>
          <p:cNvPr id="4" name="TextBox 3">
            <a:hlinkClick r:id="rId15"/>
            <a:extLst>
              <a:ext uri="{FF2B5EF4-FFF2-40B4-BE49-F238E27FC236}">
                <a16:creationId xmlns:a16="http://schemas.microsoft.com/office/drawing/2014/main" id="{4CFF4893-F960-4C4C-80E5-91510772BA81}"/>
              </a:ext>
            </a:extLst>
          </p:cNvPr>
          <p:cNvSpPr txBox="1"/>
          <p:nvPr/>
        </p:nvSpPr>
        <p:spPr>
          <a:xfrm>
            <a:off x="294542" y="5276272"/>
            <a:ext cx="2869163" cy="523220"/>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tx1">
                    <a:lumMod val="85000"/>
                    <a:lumOff val="15000"/>
                  </a:schemeClr>
                </a:solidFill>
                <a:latin typeface="Arial" panose="020B0604020202020204" pitchFamily="34" charset="0"/>
                <a:cs typeface="Arial" panose="020B0604020202020204" pitchFamily="34" charset="0"/>
              </a:rPr>
              <a:t>03/19 </a:t>
            </a:r>
            <a:r>
              <a:rPr lang="en-GB" sz="1400" b="1">
                <a:solidFill>
                  <a:schemeClr val="tx1">
                    <a:lumMod val="85000"/>
                    <a:lumOff val="15000"/>
                  </a:schemeClr>
                </a:solidFill>
                <a:latin typeface="Arial" panose="020B0604020202020204" pitchFamily="34" charset="0"/>
                <a:cs typeface="Arial" panose="020B0604020202020204" pitchFamily="34" charset="0"/>
              </a:rPr>
              <a:t>Terms and Conditions NWPA</a:t>
            </a:r>
          </a:p>
        </p:txBody>
      </p:sp>
      <p:sp>
        <p:nvSpPr>
          <p:cNvPr id="5" name="TextBox 4">
            <a:extLst>
              <a:ext uri="{FF2B5EF4-FFF2-40B4-BE49-F238E27FC236}">
                <a16:creationId xmlns:a16="http://schemas.microsoft.com/office/drawing/2014/main" id="{151A4325-F03E-4B75-A3E7-84931A9CE9F9}"/>
              </a:ext>
            </a:extLst>
          </p:cNvPr>
          <p:cNvSpPr txBox="1"/>
          <p:nvPr/>
        </p:nvSpPr>
        <p:spPr>
          <a:xfrm>
            <a:off x="294542" y="4282247"/>
            <a:ext cx="3969269"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tx1">
                    <a:lumMod val="85000"/>
                    <a:lumOff val="15000"/>
                  </a:schemeClr>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01/20 Circular 01/20 – COVID-19 – Guidance on Paid Leave for Lecturing and Support Staff </a:t>
            </a:r>
            <a:endParaRPr lang="en-GB" sz="1400" b="1">
              <a:solidFill>
                <a:schemeClr val="tx1">
                  <a:lumMod val="85000"/>
                  <a:lumOff val="15000"/>
                </a:schemeClr>
              </a:solidFill>
              <a:latin typeface="Arial" panose="020B0604020202020204" pitchFamily="34" charset="0"/>
              <a:cs typeface="Arial" panose="020B0604020202020204" pitchFamily="34" charset="0"/>
            </a:endParaRPr>
          </a:p>
        </p:txBody>
      </p:sp>
      <p:sp>
        <p:nvSpPr>
          <p:cNvPr id="6" name="TextBox 5">
            <a:hlinkClick r:id="rId17"/>
            <a:extLst>
              <a:ext uri="{FF2B5EF4-FFF2-40B4-BE49-F238E27FC236}">
                <a16:creationId xmlns:a16="http://schemas.microsoft.com/office/drawing/2014/main" id="{87AA6100-780E-46BF-ADBC-A988BE6DB6C0}"/>
              </a:ext>
            </a:extLst>
          </p:cNvPr>
          <p:cNvSpPr txBox="1"/>
          <p:nvPr/>
        </p:nvSpPr>
        <p:spPr>
          <a:xfrm>
            <a:off x="294542" y="2497765"/>
            <a:ext cx="3009122"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tx1">
                    <a:lumMod val="85000"/>
                    <a:lumOff val="15000"/>
                  </a:schemeClr>
                </a:solidFill>
                <a:latin typeface="Arial" panose="020B0604020202020204" pitchFamily="34" charset="0"/>
                <a:cs typeface="Arial" panose="020B0604020202020204" pitchFamily="34" charset="0"/>
              </a:rPr>
              <a:t>02/21 Circular STL 02/21 – Lecturing Staff National Dispute Resolution </a:t>
            </a:r>
            <a:endParaRPr lang="en-GB" sz="1400" b="1">
              <a:solidFill>
                <a:schemeClr val="tx1">
                  <a:lumMod val="85000"/>
                  <a:lumOff val="15000"/>
                </a:schemeClr>
              </a:solidFill>
              <a:latin typeface="Arial" panose="020B0604020202020204" pitchFamily="34" charset="0"/>
              <a:cs typeface="Arial" panose="020B0604020202020204" pitchFamily="34" charset="0"/>
            </a:endParaRPr>
          </a:p>
        </p:txBody>
      </p:sp>
      <p:sp>
        <p:nvSpPr>
          <p:cNvPr id="7" name="TextBox 6">
            <a:hlinkClick r:id="rId18"/>
            <a:extLst>
              <a:ext uri="{FF2B5EF4-FFF2-40B4-BE49-F238E27FC236}">
                <a16:creationId xmlns:a16="http://schemas.microsoft.com/office/drawing/2014/main" id="{C3D43F13-925F-4DA9-98F0-D96690CBA9D4}"/>
              </a:ext>
            </a:extLst>
          </p:cNvPr>
          <p:cNvSpPr txBox="1"/>
          <p:nvPr/>
        </p:nvSpPr>
        <p:spPr>
          <a:xfrm>
            <a:off x="294542" y="3313533"/>
            <a:ext cx="2976827" cy="738664"/>
          </a:xfrm>
          <a:prstGeom prst="rect">
            <a:avLst/>
          </a:prstGeom>
          <a:solidFill>
            <a:srgbClr val="F4F0FD"/>
          </a:solidFill>
          <a:ln>
            <a:noFill/>
          </a:ln>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tx1">
                    <a:lumMod val="85000"/>
                    <a:lumOff val="15000"/>
                  </a:schemeClr>
                </a:solidFill>
                <a:latin typeface="Arial" panose="020B0604020202020204" pitchFamily="34" charset="0"/>
                <a:cs typeface="Arial" panose="020B0604020202020204" pitchFamily="34" charset="0"/>
              </a:rPr>
              <a:t>04/20Circular STL 04/20 – Lecturing Staff Pay Agreement 2020-21</a:t>
            </a:r>
            <a:endParaRPr lang="en-GB" sz="1400" b="1">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Rectangle: Rounded Corners 20">
            <a:hlinkClick r:id="rId19" action="ppaction://hlinksldjump"/>
            <a:extLst>
              <a:ext uri="{FF2B5EF4-FFF2-40B4-BE49-F238E27FC236}">
                <a16:creationId xmlns:a16="http://schemas.microsoft.com/office/drawing/2014/main" id="{6616A561-7D71-4E83-8779-53CC13406299}"/>
              </a:ext>
            </a:extLst>
          </p:cNvPr>
          <p:cNvSpPr/>
          <p:nvPr/>
        </p:nvSpPr>
        <p:spPr>
          <a:xfrm>
            <a:off x="10427665" y="132715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2642875439"/>
      </p:ext>
    </p:extLst>
  </p:cSld>
  <p:clrMapOvr>
    <a:masterClrMapping/>
  </p:clrMapOvr>
  <mc:AlternateContent xmlns:mc="http://schemas.openxmlformats.org/markup-compatibility/2006" xmlns:p14="http://schemas.microsoft.com/office/powerpoint/2010/main">
    <mc:Choice Requires="p14">
      <p:transition spd="slow" p14:dur="2000" advTm="17021"/>
    </mc:Choice>
    <mc:Fallback xmlns="">
      <p:transition spd="slow" advTm="17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5071-C109-4964-9B1D-9D3E561253E5}"/>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NWPA Sections</a:t>
            </a:r>
          </a:p>
        </p:txBody>
      </p:sp>
    </p:spTree>
    <p:extLst>
      <p:ext uri="{BB962C8B-B14F-4D97-AF65-F5344CB8AC3E}">
        <p14:creationId xmlns:p14="http://schemas.microsoft.com/office/powerpoint/2010/main" val="2243556642"/>
      </p:ext>
    </p:extLst>
  </p:cSld>
  <p:clrMapOvr>
    <a:masterClrMapping/>
  </p:clrMapOvr>
  <mc:AlternateContent xmlns:mc="http://schemas.openxmlformats.org/markup-compatibility/2006" xmlns:p14="http://schemas.microsoft.com/office/powerpoint/2010/main">
    <mc:Choice Requires="p14">
      <p:transition spd="slow" p14:dur="2000" advTm="7523"/>
    </mc:Choice>
    <mc:Fallback xmlns="">
      <p:transition spd="slow" advTm="752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627C-A40A-4338-AF1F-BE97EDBCB180}"/>
              </a:ext>
            </a:extLst>
          </p:cNvPr>
          <p:cNvSpPr>
            <a:spLocks noGrp="1"/>
          </p:cNvSpPr>
          <p:nvPr>
            <p:ph type="title"/>
          </p:nvPr>
        </p:nvSpPr>
        <p:spPr>
          <a:xfrm>
            <a:off x="1154954" y="973668"/>
            <a:ext cx="9036796" cy="706964"/>
          </a:xfrm>
        </p:spPr>
        <p:txBody>
          <a:bodyPr/>
          <a:lstStyle/>
          <a:p>
            <a:r>
              <a:rPr lang="en-US" dirty="0"/>
              <a:t>The NWPA sections</a:t>
            </a:r>
            <a:endParaRPr lang="en-GB" dirty="0"/>
          </a:p>
        </p:txBody>
      </p:sp>
      <p:sp>
        <p:nvSpPr>
          <p:cNvPr id="7" name="TextBox 6">
            <a:extLst>
              <a:ext uri="{FF2B5EF4-FFF2-40B4-BE49-F238E27FC236}">
                <a16:creationId xmlns:a16="http://schemas.microsoft.com/office/drawing/2014/main" id="{094F4092-E0F5-4A38-939E-C08C32BD567F}"/>
              </a:ext>
            </a:extLst>
          </p:cNvPr>
          <p:cNvSpPr txBox="1"/>
          <p:nvPr/>
        </p:nvSpPr>
        <p:spPr>
          <a:xfrm>
            <a:off x="4001125" y="3251616"/>
            <a:ext cx="1315387" cy="369332"/>
          </a:xfrm>
          <a:prstGeom prst="rect">
            <a:avLst/>
          </a:prstGeom>
          <a:noFill/>
        </p:spPr>
        <p:txBody>
          <a:bodyPr wrap="square" rtlCol="0">
            <a:spAutoFit/>
          </a:bodyPr>
          <a:lstStyle/>
          <a:p>
            <a:endParaRPr lang="en-GB"/>
          </a:p>
        </p:txBody>
      </p:sp>
      <p:sp>
        <p:nvSpPr>
          <p:cNvPr id="9" name="TextBox 8">
            <a:extLst>
              <a:ext uri="{FF2B5EF4-FFF2-40B4-BE49-F238E27FC236}">
                <a16:creationId xmlns:a16="http://schemas.microsoft.com/office/drawing/2014/main" id="{1A01FA20-96ED-4910-9120-DAAC20379937}"/>
              </a:ext>
            </a:extLst>
          </p:cNvPr>
          <p:cNvSpPr txBox="1"/>
          <p:nvPr/>
        </p:nvSpPr>
        <p:spPr>
          <a:xfrm>
            <a:off x="4305925" y="3556416"/>
            <a:ext cx="1315387" cy="369332"/>
          </a:xfrm>
          <a:prstGeom prst="rect">
            <a:avLst/>
          </a:prstGeom>
          <a:noFill/>
        </p:spPr>
        <p:txBody>
          <a:bodyPr wrap="square" rtlCol="0">
            <a:spAutoFit/>
          </a:bodyPr>
          <a:lstStyle/>
          <a:p>
            <a:endParaRPr lang="en-GB"/>
          </a:p>
        </p:txBody>
      </p:sp>
      <p:sp>
        <p:nvSpPr>
          <p:cNvPr id="10" name="TextBox 9">
            <a:extLst>
              <a:ext uri="{FF2B5EF4-FFF2-40B4-BE49-F238E27FC236}">
                <a16:creationId xmlns:a16="http://schemas.microsoft.com/office/drawing/2014/main" id="{66EC6E54-EEC1-4D3B-8A13-2D6269E97D9D}"/>
              </a:ext>
            </a:extLst>
          </p:cNvPr>
          <p:cNvSpPr txBox="1"/>
          <p:nvPr/>
        </p:nvSpPr>
        <p:spPr>
          <a:xfrm>
            <a:off x="3763156" y="2773818"/>
            <a:ext cx="1315387" cy="369332"/>
          </a:xfrm>
          <a:prstGeom prst="rect">
            <a:avLst/>
          </a:prstGeom>
          <a:noFill/>
        </p:spPr>
        <p:txBody>
          <a:bodyPr wrap="square" rtlCol="0">
            <a:spAutoFit/>
          </a:bodyPr>
          <a:lstStyle/>
          <a:p>
            <a:endParaRPr lang="en-GB"/>
          </a:p>
        </p:txBody>
      </p:sp>
      <p:sp>
        <p:nvSpPr>
          <p:cNvPr id="11" name="TextBox 10">
            <a:extLst>
              <a:ext uri="{FF2B5EF4-FFF2-40B4-BE49-F238E27FC236}">
                <a16:creationId xmlns:a16="http://schemas.microsoft.com/office/drawing/2014/main" id="{41E9C73B-C20F-4B5A-9FEF-AD0DF28FB12B}"/>
              </a:ext>
            </a:extLst>
          </p:cNvPr>
          <p:cNvSpPr txBox="1"/>
          <p:nvPr/>
        </p:nvSpPr>
        <p:spPr>
          <a:xfrm>
            <a:off x="3810624" y="2773818"/>
            <a:ext cx="1315387" cy="369332"/>
          </a:xfrm>
          <a:prstGeom prst="rect">
            <a:avLst/>
          </a:prstGeom>
          <a:noFill/>
        </p:spPr>
        <p:txBody>
          <a:bodyPr wrap="square" rtlCol="0">
            <a:spAutoFit/>
          </a:bodyPr>
          <a:lstStyle/>
          <a:p>
            <a:endParaRPr lang="en-GB"/>
          </a:p>
        </p:txBody>
      </p:sp>
      <p:sp>
        <p:nvSpPr>
          <p:cNvPr id="79" name="TextBox 78">
            <a:extLst>
              <a:ext uri="{FF2B5EF4-FFF2-40B4-BE49-F238E27FC236}">
                <a16:creationId xmlns:a16="http://schemas.microsoft.com/office/drawing/2014/main" id="{2D416BB3-1504-46A6-A943-17E69872473B}"/>
              </a:ext>
            </a:extLst>
          </p:cNvPr>
          <p:cNvSpPr txBox="1"/>
          <p:nvPr/>
        </p:nvSpPr>
        <p:spPr>
          <a:xfrm>
            <a:off x="288695" y="1756885"/>
            <a:ext cx="2088193" cy="459465"/>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sp>
        <p:nvSpPr>
          <p:cNvPr id="76" name="TextBox 75">
            <a:extLst>
              <a:ext uri="{FF2B5EF4-FFF2-40B4-BE49-F238E27FC236}">
                <a16:creationId xmlns:a16="http://schemas.microsoft.com/office/drawing/2014/main" id="{558F6E49-72C5-4E94-96FA-67FA434D46D3}"/>
              </a:ext>
            </a:extLst>
          </p:cNvPr>
          <p:cNvSpPr txBox="1"/>
          <p:nvPr/>
        </p:nvSpPr>
        <p:spPr>
          <a:xfrm>
            <a:off x="288695" y="4595444"/>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grpSp>
        <p:nvGrpSpPr>
          <p:cNvPr id="19" name="Group 18">
            <a:extLst>
              <a:ext uri="{FF2B5EF4-FFF2-40B4-BE49-F238E27FC236}">
                <a16:creationId xmlns:a16="http://schemas.microsoft.com/office/drawing/2014/main" id="{C2EE6A97-8B13-4588-83BF-915FE31FB35C}"/>
              </a:ext>
            </a:extLst>
          </p:cNvPr>
          <p:cNvGrpSpPr/>
          <p:nvPr/>
        </p:nvGrpSpPr>
        <p:grpSpPr>
          <a:xfrm>
            <a:off x="288695" y="5795738"/>
            <a:ext cx="2089002" cy="868761"/>
            <a:chOff x="427865" y="5845733"/>
            <a:chExt cx="2089002" cy="868761"/>
          </a:xfrm>
        </p:grpSpPr>
        <p:sp>
          <p:nvSpPr>
            <p:cNvPr id="60" name="TextBox 59">
              <a:extLst>
                <a:ext uri="{FF2B5EF4-FFF2-40B4-BE49-F238E27FC236}">
                  <a16:creationId xmlns:a16="http://schemas.microsoft.com/office/drawing/2014/main" id="{44C956C1-45A8-45C1-9FED-BF2E4E392D90}"/>
                </a:ext>
              </a:extLst>
            </p:cNvPr>
            <p:cNvSpPr txBox="1"/>
            <p:nvPr/>
          </p:nvSpPr>
          <p:spPr>
            <a:xfrm>
              <a:off x="427865" y="5845733"/>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791D4290-8B00-4133-81B9-85952C038651}"/>
                    </a:ext>
                  </a:extLst>
                </p:cNvPr>
                <p:cNvGraphicFramePr>
                  <a:graphicFrameLocks noChangeAspect="1"/>
                </p:cNvGraphicFramePr>
                <p:nvPr/>
              </p:nvGraphicFramePr>
              <p:xfrm>
                <a:off x="439207" y="5915731"/>
                <a:ext cx="2077660" cy="798763"/>
              </p:xfrm>
              <a:graphic>
                <a:graphicData uri="http://schemas.microsoft.com/office/powerpoint/2016/slidezoom">
                  <pslz:sldZm>
                    <pslz:sldZmObj sldId="331" cId="681492336">
                      <pslz:zmPr id="{C46DF13B-B79B-41C6-9E22-80F31BF43259}"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2077660" cy="798763"/>
                          </a:xfrm>
                          <a:prstGeom prst="rect">
                            <a:avLst/>
                          </a:prstGeom>
                          <a:ln w="3175">
                            <a:solidFill>
                              <a:prstClr val="ltGray"/>
                            </a:solidFill>
                          </a:ln>
                        </p166:spPr>
                      </pslz:zmPr>
                    </pslz:sldZmObj>
                  </pslz:sldZm>
                </a:graphicData>
              </a:graphic>
            </p:graphicFrame>
          </mc:Choice>
          <mc:Fallback xmlns="">
            <p:pic>
              <p:nvPicPr>
                <p:cNvPr id="44" name="Slide Zoom 43">
                  <a:hlinkClick r:id="rId4" action="ppaction://hlinksldjump"/>
                  <a:extLst>
                    <a:ext uri="{FF2B5EF4-FFF2-40B4-BE49-F238E27FC236}">
                      <a16:creationId xmlns:a16="http://schemas.microsoft.com/office/drawing/2014/main" id="{791D4290-8B00-4133-81B9-85952C038651}"/>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300037" y="5865736"/>
                  <a:ext cx="2077660" cy="798763"/>
                </a:xfrm>
                <a:prstGeom prst="rect">
                  <a:avLst/>
                </a:prstGeom>
                <a:ln w="3175">
                  <a:solidFill>
                    <a:prstClr val="ltGray"/>
                  </a:solidFill>
                </a:ln>
              </p:spPr>
            </p:pic>
          </mc:Fallback>
        </mc:AlternateContent>
      </p:grpSp>
      <p:grpSp>
        <p:nvGrpSpPr>
          <p:cNvPr id="28" name="Group 27">
            <a:extLst>
              <a:ext uri="{FF2B5EF4-FFF2-40B4-BE49-F238E27FC236}">
                <a16:creationId xmlns:a16="http://schemas.microsoft.com/office/drawing/2014/main" id="{D0A22ADD-9A17-4428-81A3-7A77695FC626}"/>
              </a:ext>
            </a:extLst>
          </p:cNvPr>
          <p:cNvGrpSpPr/>
          <p:nvPr/>
        </p:nvGrpSpPr>
        <p:grpSpPr>
          <a:xfrm>
            <a:off x="3623516" y="4595444"/>
            <a:ext cx="1997093" cy="872315"/>
            <a:chOff x="3623516" y="4618620"/>
            <a:chExt cx="1997093" cy="872315"/>
          </a:xfrm>
        </p:grpSpPr>
        <p:sp>
          <p:nvSpPr>
            <p:cNvPr id="63" name="TextBox 62">
              <a:extLst>
                <a:ext uri="{FF2B5EF4-FFF2-40B4-BE49-F238E27FC236}">
                  <a16:creationId xmlns:a16="http://schemas.microsoft.com/office/drawing/2014/main" id="{B3C9EE1E-666C-4D64-A935-4FAF0F77C46D}"/>
                </a:ext>
              </a:extLst>
            </p:cNvPr>
            <p:cNvSpPr txBox="1"/>
            <p:nvPr/>
          </p:nvSpPr>
          <p:spPr>
            <a:xfrm>
              <a:off x="3623516" y="4618620"/>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52" name="Slide Zoom 51">
                  <a:extLst>
                    <a:ext uri="{FF2B5EF4-FFF2-40B4-BE49-F238E27FC236}">
                      <a16:creationId xmlns:a16="http://schemas.microsoft.com/office/drawing/2014/main" id="{1812A37A-B6B1-4F7C-B37D-B548C0C5BED3}"/>
                    </a:ext>
                  </a:extLst>
                </p:cNvPr>
                <p:cNvGraphicFramePr>
                  <a:graphicFrameLocks noChangeAspect="1"/>
                </p:cNvGraphicFramePr>
                <p:nvPr/>
              </p:nvGraphicFramePr>
              <p:xfrm>
                <a:off x="3660566" y="4754259"/>
                <a:ext cx="1922645" cy="736676"/>
              </p:xfrm>
              <a:graphic>
                <a:graphicData uri="http://schemas.microsoft.com/office/powerpoint/2016/slidezoom">
                  <pslz:sldZm>
                    <pslz:sldZmObj sldId="338" cId="3288671433">
                      <pslz:zmPr id="{100ED62C-9E89-455F-854C-4CC2FC5BFF74}"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1922645" cy="736676"/>
                          </a:xfrm>
                          <a:prstGeom prst="rect">
                            <a:avLst/>
                          </a:prstGeom>
                          <a:ln w="3175">
                            <a:solidFill>
                              <a:prstClr val="ltGray"/>
                            </a:solidFill>
                          </a:ln>
                        </p166:spPr>
                      </pslz:zmPr>
                    </pslz:sldZmObj>
                  </pslz:sldZm>
                </a:graphicData>
              </a:graphic>
            </p:graphicFrame>
          </mc:Choice>
          <mc:Fallback xmlns="">
            <p:pic>
              <p:nvPicPr>
                <p:cNvPr id="52" name="Slide Zoom 51">
                  <a:hlinkClick r:id="rId7" action="ppaction://hlinksldjump"/>
                  <a:extLst>
                    <a:ext uri="{FF2B5EF4-FFF2-40B4-BE49-F238E27FC236}">
                      <a16:creationId xmlns:a16="http://schemas.microsoft.com/office/drawing/2014/main" id="{1812A37A-B6B1-4F7C-B37D-B548C0C5BED3}"/>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3660566" y="4731083"/>
                  <a:ext cx="1922645" cy="736676"/>
                </a:xfrm>
                <a:prstGeom prst="rect">
                  <a:avLst/>
                </a:prstGeom>
                <a:ln w="3175">
                  <a:solidFill>
                    <a:prstClr val="ltGray"/>
                  </a:solidFill>
                </a:ln>
              </p:spPr>
            </p:pic>
          </mc:Fallback>
        </mc:AlternateContent>
      </p:grpSp>
      <p:grpSp>
        <p:nvGrpSpPr>
          <p:cNvPr id="30" name="Group 29">
            <a:extLst>
              <a:ext uri="{FF2B5EF4-FFF2-40B4-BE49-F238E27FC236}">
                <a16:creationId xmlns:a16="http://schemas.microsoft.com/office/drawing/2014/main" id="{F237E765-7FEA-4B97-889C-312503458387}"/>
              </a:ext>
            </a:extLst>
          </p:cNvPr>
          <p:cNvGrpSpPr/>
          <p:nvPr/>
        </p:nvGrpSpPr>
        <p:grpSpPr>
          <a:xfrm>
            <a:off x="3595544" y="5795738"/>
            <a:ext cx="2025065" cy="868761"/>
            <a:chOff x="3581908" y="5845369"/>
            <a:chExt cx="2025065" cy="868761"/>
          </a:xfrm>
        </p:grpSpPr>
        <p:sp>
          <p:nvSpPr>
            <p:cNvPr id="65" name="TextBox 64">
              <a:extLst>
                <a:ext uri="{FF2B5EF4-FFF2-40B4-BE49-F238E27FC236}">
                  <a16:creationId xmlns:a16="http://schemas.microsoft.com/office/drawing/2014/main" id="{6A412C26-D054-44FD-9858-7AA86D542E7B}"/>
                </a:ext>
              </a:extLst>
            </p:cNvPr>
            <p:cNvSpPr txBox="1"/>
            <p:nvPr/>
          </p:nvSpPr>
          <p:spPr>
            <a:xfrm>
              <a:off x="3581908" y="5845369"/>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AEE65A96-81BE-433A-ABC5-3743889C802F}"/>
                    </a:ext>
                  </a:extLst>
                </p:cNvPr>
                <p:cNvGraphicFramePr>
                  <a:graphicFrameLocks noChangeAspect="1"/>
                </p:cNvGraphicFramePr>
                <p:nvPr/>
              </p:nvGraphicFramePr>
              <p:xfrm>
                <a:off x="3647196" y="5905086"/>
                <a:ext cx="1959777" cy="749326"/>
              </p:xfrm>
              <a:graphic>
                <a:graphicData uri="http://schemas.microsoft.com/office/powerpoint/2016/slidezoom">
                  <pslz:sldZm>
                    <pslz:sldZmObj sldId="339" cId="2202313117">
                      <pslz:zmPr id="{D418B4A6-82DC-4C2A-8AE6-F3421F9E677A}" imageType="cover" transitionDur="1000">
                        <p166:blipFill xmlns:p166="http://schemas.microsoft.com/office/powerpoint/2016/6/main">
                          <a:blip r:embed="rId9">
                            <a:extLst>
                              <a:ext uri="{28A0092B-C50C-407E-A947-70E740481C1C}">
                                <a14:useLocalDpi xmlns:a14="http://schemas.microsoft.com/office/drawing/2010/main" val="0"/>
                              </a:ext>
                            </a:extLst>
                          </a:blip>
                          <a:stretch>
                            <a:fillRect/>
                          </a:stretch>
                        </p166:blipFill>
                        <p166:spPr xmlns:p166="http://schemas.microsoft.com/office/powerpoint/2016/6/main">
                          <a:xfrm>
                            <a:off x="0" y="0"/>
                            <a:ext cx="1959777" cy="749326"/>
                          </a:xfrm>
                          <a:prstGeom prst="rect">
                            <a:avLst/>
                          </a:prstGeom>
                          <a:ln w="3175">
                            <a:solidFill>
                              <a:prstClr val="ltGray"/>
                            </a:solidFill>
                          </a:ln>
                        </p166:spPr>
                      </pslz:zmPr>
                    </pslz:sldZmObj>
                  </pslz:sldZm>
                </a:graphicData>
              </a:graphic>
            </p:graphicFrame>
          </mc:Choice>
          <mc:Fallback xmlns="">
            <p:pic>
              <p:nvPicPr>
                <p:cNvPr id="54" name="Slide Zoom 53">
                  <a:hlinkClick r:id="rId10" action="ppaction://hlinksldjump"/>
                  <a:extLst>
                    <a:ext uri="{FF2B5EF4-FFF2-40B4-BE49-F238E27FC236}">
                      <a16:creationId xmlns:a16="http://schemas.microsoft.com/office/drawing/2014/main" id="{AEE65A96-81BE-433A-ABC5-3743889C802F}"/>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3660832" y="5855455"/>
                  <a:ext cx="1959777" cy="749326"/>
                </a:xfrm>
                <a:prstGeom prst="rect">
                  <a:avLst/>
                </a:prstGeom>
                <a:ln w="3175">
                  <a:solidFill>
                    <a:prstClr val="ltGray"/>
                  </a:solidFill>
                </a:ln>
              </p:spPr>
            </p:pic>
          </mc:Fallback>
        </mc:AlternateContent>
      </p:grpSp>
      <p:sp>
        <p:nvSpPr>
          <p:cNvPr id="71" name="TextBox 70">
            <a:extLst>
              <a:ext uri="{FF2B5EF4-FFF2-40B4-BE49-F238E27FC236}">
                <a16:creationId xmlns:a16="http://schemas.microsoft.com/office/drawing/2014/main" id="{73BD3FA9-F264-414F-B845-58DD5D02456B}"/>
              </a:ext>
            </a:extLst>
          </p:cNvPr>
          <p:cNvSpPr txBox="1"/>
          <p:nvPr/>
        </p:nvSpPr>
        <p:spPr>
          <a:xfrm>
            <a:off x="6718576" y="5795738"/>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grpSp>
        <p:nvGrpSpPr>
          <p:cNvPr id="23" name="Group 22">
            <a:extLst>
              <a:ext uri="{FF2B5EF4-FFF2-40B4-BE49-F238E27FC236}">
                <a16:creationId xmlns:a16="http://schemas.microsoft.com/office/drawing/2014/main" id="{5AC26DC5-CB3C-4112-84B5-C9AB6F4C0F5C}"/>
              </a:ext>
            </a:extLst>
          </p:cNvPr>
          <p:cNvGrpSpPr/>
          <p:nvPr/>
        </p:nvGrpSpPr>
        <p:grpSpPr>
          <a:xfrm>
            <a:off x="6621128" y="4595444"/>
            <a:ext cx="2094541" cy="868761"/>
            <a:chOff x="6448240" y="4629170"/>
            <a:chExt cx="2094541" cy="868761"/>
          </a:xfrm>
        </p:grpSpPr>
        <p:sp>
          <p:nvSpPr>
            <p:cNvPr id="69" name="TextBox 68">
              <a:extLst>
                <a:ext uri="{FF2B5EF4-FFF2-40B4-BE49-F238E27FC236}">
                  <a16:creationId xmlns:a16="http://schemas.microsoft.com/office/drawing/2014/main" id="{81D72B46-2638-4FB9-B0EC-E6121FB52D28}"/>
                </a:ext>
              </a:extLst>
            </p:cNvPr>
            <p:cNvSpPr txBox="1"/>
            <p:nvPr/>
          </p:nvSpPr>
          <p:spPr>
            <a:xfrm>
              <a:off x="6545688" y="4629170"/>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68" name="Slide Zoom 67">
                  <a:extLst>
                    <a:ext uri="{FF2B5EF4-FFF2-40B4-BE49-F238E27FC236}">
                      <a16:creationId xmlns:a16="http://schemas.microsoft.com/office/drawing/2014/main" id="{9CB6C3C4-8524-4309-885F-CAD898D34C2C}"/>
                    </a:ext>
                  </a:extLst>
                </p:cNvPr>
                <p:cNvGraphicFramePr>
                  <a:graphicFrameLocks noChangeAspect="1"/>
                </p:cNvGraphicFramePr>
                <p:nvPr/>
              </p:nvGraphicFramePr>
              <p:xfrm>
                <a:off x="6448240" y="4662281"/>
                <a:ext cx="2094541" cy="802538"/>
              </p:xfrm>
              <a:graphic>
                <a:graphicData uri="http://schemas.microsoft.com/office/powerpoint/2016/slidezoom">
                  <pslz:sldZm>
                    <pslz:sldZmObj sldId="342" cId="2800746201">
                      <pslz:zmPr id="{85CB0BE9-A8CA-4708-B0F2-1502AE88FBA0}"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2094541" cy="802538"/>
                          </a:xfrm>
                          <a:prstGeom prst="rect">
                            <a:avLst/>
                          </a:prstGeom>
                          <a:ln w="3175">
                            <a:solidFill>
                              <a:prstClr val="ltGray"/>
                            </a:solidFill>
                          </a:ln>
                        </p166:spPr>
                      </pslz:zmPr>
                    </pslz:sldZmObj>
                  </pslz:sldZm>
                </a:graphicData>
              </a:graphic>
            </p:graphicFrame>
          </mc:Choice>
          <mc:Fallback xmlns="">
            <p:pic>
              <p:nvPicPr>
                <p:cNvPr id="68" name="Slide Zoom 67">
                  <a:hlinkClick r:id="rId13" action="ppaction://hlinksldjump"/>
                  <a:extLst>
                    <a:ext uri="{FF2B5EF4-FFF2-40B4-BE49-F238E27FC236}">
                      <a16:creationId xmlns:a16="http://schemas.microsoft.com/office/drawing/2014/main" id="{9CB6C3C4-8524-4309-885F-CAD898D34C2C}"/>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6621128" y="4628555"/>
                  <a:ext cx="2094541" cy="802538"/>
                </a:xfrm>
                <a:prstGeom prst="rect">
                  <a:avLst/>
                </a:prstGeom>
                <a:ln w="3175">
                  <a:solidFill>
                    <a:prstClr val="ltGray"/>
                  </a:solidFill>
                </a:ln>
              </p:spPr>
            </p:pic>
          </mc:Fallback>
        </mc:AlternateContent>
      </p:grpSp>
      <p:grpSp>
        <p:nvGrpSpPr>
          <p:cNvPr id="4" name="Group 3">
            <a:extLst>
              <a:ext uri="{FF2B5EF4-FFF2-40B4-BE49-F238E27FC236}">
                <a16:creationId xmlns:a16="http://schemas.microsoft.com/office/drawing/2014/main" id="{DEF6EA8A-157E-4726-BB40-9B648147197E}"/>
              </a:ext>
            </a:extLst>
          </p:cNvPr>
          <p:cNvGrpSpPr/>
          <p:nvPr/>
        </p:nvGrpSpPr>
        <p:grpSpPr>
          <a:xfrm>
            <a:off x="300037" y="3524437"/>
            <a:ext cx="11791060" cy="875708"/>
            <a:chOff x="288695" y="3395151"/>
            <a:chExt cx="11791060" cy="875708"/>
          </a:xfrm>
        </p:grpSpPr>
        <p:sp>
          <p:nvSpPr>
            <p:cNvPr id="57" name="TextBox 56">
              <a:extLst>
                <a:ext uri="{FF2B5EF4-FFF2-40B4-BE49-F238E27FC236}">
                  <a16:creationId xmlns:a16="http://schemas.microsoft.com/office/drawing/2014/main" id="{70F4DE98-A32E-444F-802A-CA7E2CC269FB}"/>
                </a:ext>
              </a:extLst>
            </p:cNvPr>
            <p:cNvSpPr txBox="1"/>
            <p:nvPr/>
          </p:nvSpPr>
          <p:spPr>
            <a:xfrm>
              <a:off x="288695" y="3395151"/>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sp>
          <p:nvSpPr>
            <p:cNvPr id="59" name="TextBox 58">
              <a:extLst>
                <a:ext uri="{FF2B5EF4-FFF2-40B4-BE49-F238E27FC236}">
                  <a16:creationId xmlns:a16="http://schemas.microsoft.com/office/drawing/2014/main" id="{EB6AEE28-A4BF-4324-B01A-99273A30841F}"/>
                </a:ext>
              </a:extLst>
            </p:cNvPr>
            <p:cNvSpPr txBox="1"/>
            <p:nvPr/>
          </p:nvSpPr>
          <p:spPr>
            <a:xfrm>
              <a:off x="3585278" y="3395151"/>
              <a:ext cx="1997093" cy="776566"/>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grpSp>
          <p:nvGrpSpPr>
            <p:cNvPr id="22" name="Group 21">
              <a:extLst>
                <a:ext uri="{FF2B5EF4-FFF2-40B4-BE49-F238E27FC236}">
                  <a16:creationId xmlns:a16="http://schemas.microsoft.com/office/drawing/2014/main" id="{829A2407-C689-4394-B2BF-3EC98A5966DF}"/>
                </a:ext>
              </a:extLst>
            </p:cNvPr>
            <p:cNvGrpSpPr/>
            <p:nvPr/>
          </p:nvGrpSpPr>
          <p:grpSpPr>
            <a:xfrm>
              <a:off x="6718576" y="3395151"/>
              <a:ext cx="1997093" cy="875708"/>
              <a:chOff x="6793819" y="3626340"/>
              <a:chExt cx="1997093" cy="875708"/>
            </a:xfrm>
          </p:grpSpPr>
          <p:sp>
            <p:nvSpPr>
              <p:cNvPr id="67" name="TextBox 66">
                <a:extLst>
                  <a:ext uri="{FF2B5EF4-FFF2-40B4-BE49-F238E27FC236}">
                    <a16:creationId xmlns:a16="http://schemas.microsoft.com/office/drawing/2014/main" id="{FA4FFB1F-4FF6-4DE2-8326-A4CF904F99E7}"/>
                  </a:ext>
                </a:extLst>
              </p:cNvPr>
              <p:cNvSpPr txBox="1"/>
              <p:nvPr/>
            </p:nvSpPr>
            <p:spPr>
              <a:xfrm>
                <a:off x="6793819" y="3633287"/>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58" name="Slide Zoom 57">
                    <a:extLst>
                      <a:ext uri="{FF2B5EF4-FFF2-40B4-BE49-F238E27FC236}">
                        <a16:creationId xmlns:a16="http://schemas.microsoft.com/office/drawing/2014/main" id="{4E2D2B49-BAED-45C0-9A86-2B93642408F6}"/>
                      </a:ext>
                    </a:extLst>
                  </p:cNvPr>
                  <p:cNvGraphicFramePr>
                    <a:graphicFrameLocks noChangeAspect="1"/>
                  </p:cNvGraphicFramePr>
                  <p:nvPr/>
                </p:nvGraphicFramePr>
                <p:xfrm>
                  <a:off x="6898213" y="3626340"/>
                  <a:ext cx="1862166" cy="717423"/>
                </p:xfrm>
                <a:graphic>
                  <a:graphicData uri="http://schemas.microsoft.com/office/powerpoint/2016/slidezoom">
                    <pslz:sldZm>
                      <pslz:sldZmObj sldId="341" cId="2396134702">
                        <pslz:zmPr id="{BA2B445A-18B8-41E1-9CB8-81887EF9C422}" imageType="cover" transitionDur="1000">
                          <p166:blipFill xmlns:p166="http://schemas.microsoft.com/office/powerpoint/2016/6/main">
                            <a:blip r:embed="rId15">
                              <a:extLst>
                                <a:ext uri="{28A0092B-C50C-407E-A947-70E740481C1C}">
                                  <a14:useLocalDpi xmlns:a14="http://schemas.microsoft.com/office/drawing/2010/main" val="0"/>
                                </a:ext>
                              </a:extLst>
                            </a:blip>
                            <a:stretch>
                              <a:fillRect/>
                            </a:stretch>
                          </p166:blipFill>
                          <p166:spPr xmlns:p166="http://schemas.microsoft.com/office/powerpoint/2016/6/main">
                            <a:xfrm>
                              <a:off x="0" y="0"/>
                              <a:ext cx="1862166" cy="717423"/>
                            </a:xfrm>
                            <a:prstGeom prst="rect">
                              <a:avLst/>
                            </a:prstGeom>
                            <a:ln w="3175">
                              <a:solidFill>
                                <a:prstClr val="ltGray"/>
                              </a:solidFill>
                            </a:ln>
                          </p166:spPr>
                        </pslz:zmPr>
                      </pslz:sldZmObj>
                    </pslz:sldZm>
                  </a:graphicData>
                </a:graphic>
              </p:graphicFrame>
            </mc:Choice>
            <mc:Fallback xmlns="">
              <p:pic>
                <p:nvPicPr>
                  <p:cNvPr id="58" name="Slide Zoom 57">
                    <a:hlinkClick r:id="rId16" action="ppaction://hlinksldjump"/>
                    <a:extLst>
                      <a:ext uri="{FF2B5EF4-FFF2-40B4-BE49-F238E27FC236}">
                        <a16:creationId xmlns:a16="http://schemas.microsoft.com/office/drawing/2014/main" id="{4E2D2B49-BAED-45C0-9A86-2B93642408F6}"/>
                      </a:ext>
                    </a:extLst>
                  </p:cNvPr>
                  <p:cNvPicPr>
                    <a:picLocks noGrp="1" noRot="1" noChangeAspect="1" noMove="1" noResize="1" noEditPoints="1" noAdjustHandles="1" noChangeArrowheads="1" noChangeShapeType="1"/>
                  </p:cNvPicPr>
                  <p:nvPr/>
                </p:nvPicPr>
                <p:blipFill>
                  <a:blip r:embed="rId17">
                    <a:extLst>
                      <a:ext uri="{28A0092B-C50C-407E-A947-70E740481C1C}">
                        <a14:useLocalDpi xmlns:a14="http://schemas.microsoft.com/office/drawing/2010/main" val="0"/>
                      </a:ext>
                    </a:extLst>
                  </a:blip>
                  <a:stretch>
                    <a:fillRect/>
                  </a:stretch>
                </p:blipFill>
                <p:spPr>
                  <a:xfrm>
                    <a:off x="6834312" y="3524437"/>
                    <a:ext cx="1862166" cy="717423"/>
                  </a:xfrm>
                  <a:prstGeom prst="rect">
                    <a:avLst/>
                  </a:prstGeom>
                  <a:ln w="3175">
                    <a:solidFill>
                      <a:prstClr val="ltGray"/>
                    </a:solidFill>
                  </a:ln>
                </p:spPr>
              </p:pic>
            </mc:Fallback>
          </mc:AlternateContent>
        </p:grpSp>
        <p:grpSp>
          <p:nvGrpSpPr>
            <p:cNvPr id="83" name="Group 82">
              <a:extLst>
                <a:ext uri="{FF2B5EF4-FFF2-40B4-BE49-F238E27FC236}">
                  <a16:creationId xmlns:a16="http://schemas.microsoft.com/office/drawing/2014/main" id="{C19480D7-3D60-4D15-B768-8BBB2318E0DB}"/>
                </a:ext>
              </a:extLst>
            </p:cNvPr>
            <p:cNvGrpSpPr/>
            <p:nvPr/>
          </p:nvGrpSpPr>
          <p:grpSpPr>
            <a:xfrm>
              <a:off x="10082662" y="3395151"/>
              <a:ext cx="1997093" cy="868761"/>
              <a:chOff x="9781936" y="3602141"/>
              <a:chExt cx="1997093" cy="868761"/>
            </a:xfrm>
          </p:grpSpPr>
          <p:sp>
            <p:nvSpPr>
              <p:cNvPr id="80" name="TextBox 79">
                <a:extLst>
                  <a:ext uri="{FF2B5EF4-FFF2-40B4-BE49-F238E27FC236}">
                    <a16:creationId xmlns:a16="http://schemas.microsoft.com/office/drawing/2014/main" id="{4155BA20-0081-40C7-A0B0-32F66B2295B1}"/>
                  </a:ext>
                </a:extLst>
              </p:cNvPr>
              <p:cNvSpPr txBox="1"/>
              <p:nvPr/>
            </p:nvSpPr>
            <p:spPr>
              <a:xfrm>
                <a:off x="9781936" y="3602141"/>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70" name="Slide Zoom 69">
                    <a:extLst>
                      <a:ext uri="{FF2B5EF4-FFF2-40B4-BE49-F238E27FC236}">
                        <a16:creationId xmlns:a16="http://schemas.microsoft.com/office/drawing/2014/main" id="{CC7B75BC-462D-4A8D-9F3D-F83843C97C15}"/>
                      </a:ext>
                    </a:extLst>
                  </p:cNvPr>
                  <p:cNvGraphicFramePr>
                    <a:graphicFrameLocks noChangeAspect="1"/>
                  </p:cNvGraphicFramePr>
                  <p:nvPr/>
                </p:nvGraphicFramePr>
                <p:xfrm>
                  <a:off x="9898639" y="3765159"/>
                  <a:ext cx="1652063" cy="635141"/>
                </p:xfrm>
                <a:graphic>
                  <a:graphicData uri="http://schemas.microsoft.com/office/powerpoint/2016/slidezoom">
                    <pslz:sldZm>
                      <pslz:sldZmObj sldId="346" cId="991484764">
                        <pslz:zmPr id="{9F0707F6-0DDE-4224-93E1-59DE05E8FC10}" imageType="cover" transitionDur="1000">
                          <p166:blipFill xmlns:p166="http://schemas.microsoft.com/office/powerpoint/2016/6/main">
                            <a:blip r:embed="rId18">
                              <a:extLst>
                                <a:ext uri="{28A0092B-C50C-407E-A947-70E740481C1C}">
                                  <a14:useLocalDpi xmlns:a14="http://schemas.microsoft.com/office/drawing/2010/main" val="0"/>
                                </a:ext>
                              </a:extLst>
                            </a:blip>
                            <a:stretch>
                              <a:fillRect/>
                            </a:stretch>
                          </p166:blipFill>
                          <p166:spPr xmlns:p166="http://schemas.microsoft.com/office/powerpoint/2016/6/main">
                            <a:xfrm>
                              <a:off x="0" y="0"/>
                              <a:ext cx="1652063" cy="635141"/>
                            </a:xfrm>
                            <a:prstGeom prst="rect">
                              <a:avLst/>
                            </a:prstGeom>
                            <a:ln w="3175">
                              <a:solidFill>
                                <a:prstClr val="ltGray"/>
                              </a:solidFill>
                            </a:ln>
                          </p166:spPr>
                        </pslz:zmPr>
                      </pslz:sldZmObj>
                    </pslz:sldZm>
                  </a:graphicData>
                </a:graphic>
              </p:graphicFrame>
            </mc:Choice>
            <mc:Fallback xmlns="">
              <p:pic>
                <p:nvPicPr>
                  <p:cNvPr id="70" name="Slide Zoom 69">
                    <a:hlinkClick r:id="rId19" action="ppaction://hlinksldjump"/>
                    <a:extLst>
                      <a:ext uri="{FF2B5EF4-FFF2-40B4-BE49-F238E27FC236}">
                        <a16:creationId xmlns:a16="http://schemas.microsoft.com/office/drawing/2014/main" id="{CC7B75BC-462D-4A8D-9F3D-F83843C97C15}"/>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10210707" y="3687455"/>
                    <a:ext cx="1652063" cy="635141"/>
                  </a:xfrm>
                  <a:prstGeom prst="rect">
                    <a:avLst/>
                  </a:prstGeom>
                  <a:ln w="3175">
                    <a:solidFill>
                      <a:prstClr val="ltGray"/>
                    </a:solidFill>
                  </a:ln>
                </p:spPr>
              </p:pic>
            </mc:Fallback>
          </mc:AlternateContent>
        </p:grpSp>
      </p:grpSp>
      <p:grpSp>
        <p:nvGrpSpPr>
          <p:cNvPr id="84" name="Group 83">
            <a:extLst>
              <a:ext uri="{FF2B5EF4-FFF2-40B4-BE49-F238E27FC236}">
                <a16:creationId xmlns:a16="http://schemas.microsoft.com/office/drawing/2014/main" id="{E8B9BCE5-87C5-49B7-843A-8996DAF26F2F}"/>
              </a:ext>
            </a:extLst>
          </p:cNvPr>
          <p:cNvGrpSpPr/>
          <p:nvPr/>
        </p:nvGrpSpPr>
        <p:grpSpPr>
          <a:xfrm>
            <a:off x="10082662" y="4595444"/>
            <a:ext cx="1997093" cy="868761"/>
            <a:chOff x="9580871" y="4555509"/>
            <a:chExt cx="1997093" cy="868761"/>
          </a:xfrm>
        </p:grpSpPr>
        <p:sp>
          <p:nvSpPr>
            <p:cNvPr id="77" name="TextBox 76">
              <a:extLst>
                <a:ext uri="{FF2B5EF4-FFF2-40B4-BE49-F238E27FC236}">
                  <a16:creationId xmlns:a16="http://schemas.microsoft.com/office/drawing/2014/main" id="{5D13B78D-5CC9-4FFB-8817-CAFFABCE24E4}"/>
                </a:ext>
              </a:extLst>
            </p:cNvPr>
            <p:cNvSpPr txBox="1"/>
            <p:nvPr/>
          </p:nvSpPr>
          <p:spPr>
            <a:xfrm>
              <a:off x="9580871" y="4555509"/>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72" name="Slide Zoom 71">
                  <a:extLst>
                    <a:ext uri="{FF2B5EF4-FFF2-40B4-BE49-F238E27FC236}">
                      <a16:creationId xmlns:a16="http://schemas.microsoft.com/office/drawing/2014/main" id="{1456C6AC-1EA6-4870-A299-5A070D2BB42C}"/>
                    </a:ext>
                  </a:extLst>
                </p:cNvPr>
                <p:cNvGraphicFramePr>
                  <a:graphicFrameLocks noChangeAspect="1"/>
                </p:cNvGraphicFramePr>
                <p:nvPr/>
              </p:nvGraphicFramePr>
              <p:xfrm>
                <a:off x="9585880" y="4733853"/>
                <a:ext cx="1992084" cy="541021"/>
              </p:xfrm>
              <a:graphic>
                <a:graphicData uri="http://schemas.microsoft.com/office/powerpoint/2016/slidezoom">
                  <pslz:sldZm>
                    <pslz:sldZmObj sldId="347" cId="4163265312">
                      <pslz:zmPr id="{15373F98-878B-4E4E-8D37-C1F2CB6293D7}" imageType="cover" transitionDur="1000">
                        <p166:blipFill xmlns:p166="http://schemas.microsoft.com/office/powerpoint/2016/6/main">
                          <a:blip r:embed="rId21">
                            <a:extLst>
                              <a:ext uri="{28A0092B-C50C-407E-A947-70E740481C1C}">
                                <a14:useLocalDpi xmlns:a14="http://schemas.microsoft.com/office/drawing/2010/main" val="0"/>
                              </a:ext>
                            </a:extLst>
                          </a:blip>
                          <a:stretch>
                            <a:fillRect/>
                          </a:stretch>
                        </p166:blipFill>
                        <p166:spPr xmlns:p166="http://schemas.microsoft.com/office/powerpoint/2016/6/main">
                          <a:xfrm>
                            <a:off x="0" y="0"/>
                            <a:ext cx="1992084" cy="541021"/>
                          </a:xfrm>
                          <a:prstGeom prst="rect">
                            <a:avLst/>
                          </a:prstGeom>
                          <a:ln w="3175">
                            <a:solidFill>
                              <a:prstClr val="ltGray"/>
                            </a:solidFill>
                          </a:ln>
                        </p166:spPr>
                      </pslz:zmPr>
                    </pslz:sldZmObj>
                  </pslz:sldZm>
                </a:graphicData>
              </a:graphic>
            </p:graphicFrame>
          </mc:Choice>
          <mc:Fallback xmlns="">
            <p:pic>
              <p:nvPicPr>
                <p:cNvPr id="72" name="Slide Zoom 71">
                  <a:hlinkClick r:id="rId22" action="ppaction://hlinksldjump"/>
                  <a:extLst>
                    <a:ext uri="{FF2B5EF4-FFF2-40B4-BE49-F238E27FC236}">
                      <a16:creationId xmlns:a16="http://schemas.microsoft.com/office/drawing/2014/main" id="{1456C6AC-1EA6-4870-A299-5A070D2BB42C}"/>
                    </a:ext>
                  </a:extLst>
                </p:cNvPr>
                <p:cNvPicPr>
                  <a:picLocks noGrp="1" noRot="1" noChangeAspect="1" noMove="1" noResize="1" noEditPoints="1" noAdjustHandles="1" noChangeArrowheads="1" noChangeShapeType="1"/>
                </p:cNvPicPr>
                <p:nvPr/>
              </p:nvPicPr>
              <p:blipFill>
                <a:blip r:embed="rId23">
                  <a:extLst>
                    <a:ext uri="{28A0092B-C50C-407E-A947-70E740481C1C}">
                      <a14:useLocalDpi xmlns:a14="http://schemas.microsoft.com/office/drawing/2010/main" val="0"/>
                    </a:ext>
                  </a:extLst>
                </a:blip>
                <a:stretch>
                  <a:fillRect/>
                </a:stretch>
              </p:blipFill>
              <p:spPr>
                <a:xfrm>
                  <a:off x="10087671" y="4773788"/>
                  <a:ext cx="1992084" cy="541021"/>
                </a:xfrm>
                <a:prstGeom prst="rect">
                  <a:avLst/>
                </a:prstGeom>
                <a:ln w="3175">
                  <a:solidFill>
                    <a:prstClr val="ltGray"/>
                  </a:solidFill>
                </a:ln>
              </p:spPr>
            </p:pic>
          </mc:Fallback>
        </mc:AlternateContent>
      </p:grpSp>
      <p:grpSp>
        <p:nvGrpSpPr>
          <p:cNvPr id="85" name="Group 84">
            <a:extLst>
              <a:ext uri="{FF2B5EF4-FFF2-40B4-BE49-F238E27FC236}">
                <a16:creationId xmlns:a16="http://schemas.microsoft.com/office/drawing/2014/main" id="{AE16BAA4-251B-44B6-B6DD-955A9F299C86}"/>
              </a:ext>
            </a:extLst>
          </p:cNvPr>
          <p:cNvGrpSpPr/>
          <p:nvPr/>
        </p:nvGrpSpPr>
        <p:grpSpPr>
          <a:xfrm>
            <a:off x="10094004" y="5778920"/>
            <a:ext cx="2028625" cy="868761"/>
            <a:chOff x="9753388" y="5660651"/>
            <a:chExt cx="2028625" cy="868761"/>
          </a:xfrm>
        </p:grpSpPr>
        <p:sp>
          <p:nvSpPr>
            <p:cNvPr id="78" name="TextBox 77">
              <a:extLst>
                <a:ext uri="{FF2B5EF4-FFF2-40B4-BE49-F238E27FC236}">
                  <a16:creationId xmlns:a16="http://schemas.microsoft.com/office/drawing/2014/main" id="{754E8E85-D6F3-42B2-8DFF-DE0CCC9A9D3C}"/>
                </a:ext>
              </a:extLst>
            </p:cNvPr>
            <p:cNvSpPr txBox="1"/>
            <p:nvPr/>
          </p:nvSpPr>
          <p:spPr>
            <a:xfrm>
              <a:off x="9753388" y="5660651"/>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74" name="Slide Zoom 73">
                  <a:extLst>
                    <a:ext uri="{FF2B5EF4-FFF2-40B4-BE49-F238E27FC236}">
                      <a16:creationId xmlns:a16="http://schemas.microsoft.com/office/drawing/2014/main" id="{B3C6198E-4613-4838-BF18-C3D5B3641212}"/>
                    </a:ext>
                  </a:extLst>
                </p:cNvPr>
                <p:cNvGraphicFramePr>
                  <a:graphicFrameLocks noChangeAspect="1"/>
                </p:cNvGraphicFramePr>
                <p:nvPr/>
              </p:nvGraphicFramePr>
              <p:xfrm>
                <a:off x="9822236" y="5749245"/>
                <a:ext cx="1959777" cy="749326"/>
              </p:xfrm>
              <a:graphic>
                <a:graphicData uri="http://schemas.microsoft.com/office/powerpoint/2016/slidezoom">
                  <pslz:sldZm>
                    <pslz:sldZmObj sldId="348" cId="777847066">
                      <pslz:zmPr id="{228D8E80-5403-4734-8A5D-6AC47B47B065}" imageType="cover" transitionDur="1000">
                        <p166:blipFill xmlns:p166="http://schemas.microsoft.com/office/powerpoint/2016/6/main">
                          <a:blip r:embed="rId24">
                            <a:extLst>
                              <a:ext uri="{28A0092B-C50C-407E-A947-70E740481C1C}">
                                <a14:useLocalDpi xmlns:a14="http://schemas.microsoft.com/office/drawing/2010/main" val="0"/>
                              </a:ext>
                            </a:extLst>
                          </a:blip>
                          <a:stretch>
                            <a:fillRect/>
                          </a:stretch>
                        </p166:blipFill>
                        <p166:spPr xmlns:p166="http://schemas.microsoft.com/office/powerpoint/2016/6/main">
                          <a:xfrm>
                            <a:off x="0" y="0"/>
                            <a:ext cx="1959777" cy="749326"/>
                          </a:xfrm>
                          <a:prstGeom prst="rect">
                            <a:avLst/>
                          </a:prstGeom>
                          <a:ln w="3175">
                            <a:solidFill>
                              <a:prstClr val="ltGray"/>
                            </a:solidFill>
                          </a:ln>
                        </p166:spPr>
                      </pslz:zmPr>
                    </pslz:sldZmObj>
                  </pslz:sldZm>
                </a:graphicData>
              </a:graphic>
            </p:graphicFrame>
          </mc:Choice>
          <mc:Fallback xmlns="">
            <p:pic>
              <p:nvPicPr>
                <p:cNvPr id="74" name="Slide Zoom 73">
                  <a:hlinkClick r:id="rId25" action="ppaction://hlinksldjump"/>
                  <a:extLst>
                    <a:ext uri="{FF2B5EF4-FFF2-40B4-BE49-F238E27FC236}">
                      <a16:creationId xmlns:a16="http://schemas.microsoft.com/office/drawing/2014/main" id="{B3C6198E-4613-4838-BF18-C3D5B3641212}"/>
                    </a:ext>
                  </a:extLst>
                </p:cNvPr>
                <p:cNvPicPr>
                  <a:picLocks noGrp="1" noRot="1" noChangeAspect="1" noMove="1" noResize="1" noEditPoints="1" noAdjustHandles="1" noChangeArrowheads="1" noChangeShapeType="1"/>
                </p:cNvPicPr>
                <p:nvPr/>
              </p:nvPicPr>
              <p:blipFill>
                <a:blip r:embed="rId26">
                  <a:extLst>
                    <a:ext uri="{28A0092B-C50C-407E-A947-70E740481C1C}">
                      <a14:useLocalDpi xmlns:a14="http://schemas.microsoft.com/office/drawing/2010/main" val="0"/>
                    </a:ext>
                  </a:extLst>
                </a:blip>
                <a:stretch>
                  <a:fillRect/>
                </a:stretch>
              </p:blipFill>
              <p:spPr>
                <a:xfrm>
                  <a:off x="10119978" y="5884332"/>
                  <a:ext cx="1959777" cy="749326"/>
                </a:xfrm>
                <a:prstGeom prst="rect">
                  <a:avLst/>
                </a:prstGeom>
                <a:ln w="3175">
                  <a:solidFill>
                    <a:prstClr val="ltGray"/>
                  </a:solidFill>
                </a:ln>
              </p:spPr>
            </p:pic>
          </mc:Fallback>
        </mc:AlternateContent>
      </p:grpSp>
      <p:grpSp>
        <p:nvGrpSpPr>
          <p:cNvPr id="3" name="Group 2">
            <a:extLst>
              <a:ext uri="{FF2B5EF4-FFF2-40B4-BE49-F238E27FC236}">
                <a16:creationId xmlns:a16="http://schemas.microsoft.com/office/drawing/2014/main" id="{A8694556-7255-4296-B21E-C81941C22A4F}"/>
              </a:ext>
            </a:extLst>
          </p:cNvPr>
          <p:cNvGrpSpPr/>
          <p:nvPr/>
        </p:nvGrpSpPr>
        <p:grpSpPr>
          <a:xfrm>
            <a:off x="268943" y="2381063"/>
            <a:ext cx="11791060" cy="883296"/>
            <a:chOff x="288695" y="2194858"/>
            <a:chExt cx="11791060" cy="883296"/>
          </a:xfrm>
        </p:grpSpPr>
        <p:grpSp>
          <p:nvGrpSpPr>
            <p:cNvPr id="16" name="Group 15">
              <a:extLst>
                <a:ext uri="{FF2B5EF4-FFF2-40B4-BE49-F238E27FC236}">
                  <a16:creationId xmlns:a16="http://schemas.microsoft.com/office/drawing/2014/main" id="{C4C49AA0-FF97-4658-A61C-0A4F9D39206C}"/>
                </a:ext>
              </a:extLst>
            </p:cNvPr>
            <p:cNvGrpSpPr/>
            <p:nvPr/>
          </p:nvGrpSpPr>
          <p:grpSpPr>
            <a:xfrm>
              <a:off x="288695" y="2194858"/>
              <a:ext cx="2067029" cy="868761"/>
              <a:chOff x="593706" y="2596326"/>
              <a:chExt cx="2067029" cy="868761"/>
            </a:xfrm>
          </p:grpSpPr>
          <p:sp>
            <p:nvSpPr>
              <p:cNvPr id="45" name="TextBox 44">
                <a:extLst>
                  <a:ext uri="{FF2B5EF4-FFF2-40B4-BE49-F238E27FC236}">
                    <a16:creationId xmlns:a16="http://schemas.microsoft.com/office/drawing/2014/main" id="{79054022-9C10-439E-916A-FA66F3C37930}"/>
                  </a:ext>
                </a:extLst>
              </p:cNvPr>
              <p:cNvSpPr txBox="1"/>
              <p:nvPr/>
            </p:nvSpPr>
            <p:spPr>
              <a:xfrm>
                <a:off x="593706" y="2596326"/>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F6DE39D8-75FB-46A4-A9B2-38464DDC7284}"/>
                      </a:ext>
                    </a:extLst>
                  </p:cNvPr>
                  <p:cNvGraphicFramePr>
                    <a:graphicFrameLocks noChangeAspect="1"/>
                  </p:cNvGraphicFramePr>
                  <p:nvPr>
                    <p:extLst>
                      <p:ext uri="{D42A27DB-BD31-4B8C-83A1-F6EECF244321}">
                        <p14:modId xmlns:p14="http://schemas.microsoft.com/office/powerpoint/2010/main" val="2425388325"/>
                      </p:ext>
                    </p:extLst>
                  </p:nvPr>
                </p:nvGraphicFramePr>
                <p:xfrm>
                  <a:off x="820955" y="2715687"/>
                  <a:ext cx="1839780" cy="591455"/>
                </p:xfrm>
                <a:graphic>
                  <a:graphicData uri="http://schemas.microsoft.com/office/powerpoint/2016/slidezoom">
                    <pslz:sldZm>
                      <pslz:sldZmObj sldId="274" cId="2014332444">
                        <pslz:zmPr id="{903BD9BA-9EFD-4D2E-AE65-0D5421182D99}" imageType="cover" transitionDur="1000">
                          <p166:blipFill xmlns:p166="http://schemas.microsoft.com/office/powerpoint/2016/6/main">
                            <a:blip r:embed="rId27">
                              <a:extLst>
                                <a:ext uri="{28A0092B-C50C-407E-A947-70E740481C1C}">
                                  <a14:useLocalDpi xmlns:a14="http://schemas.microsoft.com/office/drawing/2010/main" val="0"/>
                                </a:ext>
                              </a:extLst>
                            </a:blip>
                            <a:stretch>
                              <a:fillRect/>
                            </a:stretch>
                          </p166:blipFill>
                          <p166:spPr xmlns:p166="http://schemas.microsoft.com/office/powerpoint/2016/6/main">
                            <a:xfrm>
                              <a:off x="0" y="0"/>
                              <a:ext cx="1839780" cy="591455"/>
                            </a:xfrm>
                            <a:prstGeom prst="rect">
                              <a:avLst/>
                            </a:prstGeom>
                            <a:ln w="3175">
                              <a:solidFill>
                                <a:prstClr val="ltGray"/>
                              </a:solidFill>
                            </a:ln>
                          </p166:spPr>
                        </pslz:zmPr>
                      </pslz:sldZmObj>
                    </pslz:sldZm>
                  </a:graphicData>
                </a:graphic>
              </p:graphicFrame>
            </mc:Choice>
            <mc:Fallback xmlns="">
              <p:pic>
                <p:nvPicPr>
                  <p:cNvPr id="34" name="Slide Zoom 33">
                    <a:hlinkClick r:id="rId28" action="ppaction://hlinksldjump"/>
                    <a:extLst>
                      <a:ext uri="{FF2B5EF4-FFF2-40B4-BE49-F238E27FC236}">
                        <a16:creationId xmlns:a16="http://schemas.microsoft.com/office/drawing/2014/main" id="{F6DE39D8-75FB-46A4-A9B2-38464DDC7284}"/>
                      </a:ext>
                    </a:extLst>
                  </p:cNvPr>
                  <p:cNvPicPr>
                    <a:picLocks noGrp="1" noRot="1" noChangeAspect="1" noMove="1" noResize="1" noEditPoints="1" noAdjustHandles="1" noChangeArrowheads="1" noChangeShapeType="1"/>
                  </p:cNvPicPr>
                  <p:nvPr/>
                </p:nvPicPr>
                <p:blipFill>
                  <a:blip r:embed="rId29">
                    <a:extLst>
                      <a:ext uri="{28A0092B-C50C-407E-A947-70E740481C1C}">
                        <a14:useLocalDpi xmlns:a14="http://schemas.microsoft.com/office/drawing/2010/main" val="0"/>
                      </a:ext>
                    </a:extLst>
                  </a:blip>
                  <a:stretch>
                    <a:fillRect/>
                  </a:stretch>
                </p:blipFill>
                <p:spPr>
                  <a:xfrm>
                    <a:off x="515944" y="2499473"/>
                    <a:ext cx="1839780" cy="591455"/>
                  </a:xfrm>
                  <a:prstGeom prst="rect">
                    <a:avLst/>
                  </a:prstGeom>
                  <a:ln w="3175">
                    <a:solidFill>
                      <a:prstClr val="ltGray"/>
                    </a:solidFill>
                  </a:ln>
                </p:spPr>
              </p:pic>
            </mc:Fallback>
          </mc:AlternateContent>
        </p:grpSp>
        <p:grpSp>
          <p:nvGrpSpPr>
            <p:cNvPr id="91" name="Group 90">
              <a:extLst>
                <a:ext uri="{FF2B5EF4-FFF2-40B4-BE49-F238E27FC236}">
                  <a16:creationId xmlns:a16="http://schemas.microsoft.com/office/drawing/2014/main" id="{EC0A794C-C345-4ED6-93B6-06CD2E46397A}"/>
                </a:ext>
              </a:extLst>
            </p:cNvPr>
            <p:cNvGrpSpPr/>
            <p:nvPr/>
          </p:nvGrpSpPr>
          <p:grpSpPr>
            <a:xfrm>
              <a:off x="3614918" y="2194858"/>
              <a:ext cx="2005691" cy="868761"/>
              <a:chOff x="3490488" y="2470207"/>
              <a:chExt cx="2005691" cy="868761"/>
            </a:xfrm>
          </p:grpSpPr>
          <p:sp>
            <p:nvSpPr>
              <p:cNvPr id="61" name="TextBox 60">
                <a:extLst>
                  <a:ext uri="{FF2B5EF4-FFF2-40B4-BE49-F238E27FC236}">
                    <a16:creationId xmlns:a16="http://schemas.microsoft.com/office/drawing/2014/main" id="{18D9A183-EAB1-431F-8428-A60F8FFF81DF}"/>
                  </a:ext>
                </a:extLst>
              </p:cNvPr>
              <p:cNvSpPr txBox="1"/>
              <p:nvPr/>
            </p:nvSpPr>
            <p:spPr>
              <a:xfrm>
                <a:off x="3499086" y="2470207"/>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9783988E-6F68-41D9-8B5E-209073E9ED42}"/>
                      </a:ext>
                    </a:extLst>
                  </p:cNvPr>
                  <p:cNvGraphicFramePr>
                    <a:graphicFrameLocks noChangeAspect="1"/>
                  </p:cNvGraphicFramePr>
                  <p:nvPr/>
                </p:nvGraphicFramePr>
                <p:xfrm>
                  <a:off x="3490488" y="2545754"/>
                  <a:ext cx="1955658" cy="749325"/>
                </p:xfrm>
                <a:graphic>
                  <a:graphicData uri="http://schemas.microsoft.com/office/powerpoint/2016/slidezoom">
                    <pslz:sldZm>
                      <pslz:sldZmObj sldId="333" cId="670827796">
                        <pslz:zmPr id="{A012D8D9-EF60-4ABF-A329-BCC6EFDE3CBC}" imageType="cover" transitionDur="1000">
                          <p166:blipFill xmlns:p166="http://schemas.microsoft.com/office/powerpoint/2016/6/main">
                            <a:blip r:embed="rId30">
                              <a:extLst>
                                <a:ext uri="{28A0092B-C50C-407E-A947-70E740481C1C}">
                                  <a14:useLocalDpi xmlns:a14="http://schemas.microsoft.com/office/drawing/2010/main" val="0"/>
                                </a:ext>
                              </a:extLst>
                            </a:blip>
                            <a:stretch>
                              <a:fillRect/>
                            </a:stretch>
                          </p166:blipFill>
                          <p166:spPr xmlns:p166="http://schemas.microsoft.com/office/powerpoint/2016/6/main">
                            <a:xfrm>
                              <a:off x="0" y="0"/>
                              <a:ext cx="1955658" cy="749325"/>
                            </a:xfrm>
                            <a:prstGeom prst="rect">
                              <a:avLst/>
                            </a:prstGeom>
                            <a:ln w="3175">
                              <a:solidFill>
                                <a:prstClr val="ltGray"/>
                              </a:solidFill>
                            </a:ln>
                          </p166:spPr>
                        </pslz:zmPr>
                      </pslz:sldZmObj>
                    </pslz:sldZm>
                  </a:graphicData>
                </a:graphic>
              </p:graphicFrame>
            </mc:Choice>
            <mc:Fallback xmlns="">
              <p:pic>
                <p:nvPicPr>
                  <p:cNvPr id="46" name="Slide Zoom 45">
                    <a:hlinkClick r:id="rId31" action="ppaction://hlinksldjump"/>
                    <a:extLst>
                      <a:ext uri="{FF2B5EF4-FFF2-40B4-BE49-F238E27FC236}">
                        <a16:creationId xmlns:a16="http://schemas.microsoft.com/office/drawing/2014/main" id="{9783988E-6F68-41D9-8B5E-209073E9ED42}"/>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3614918" y="2455659"/>
                    <a:ext cx="1955658" cy="749325"/>
                  </a:xfrm>
                  <a:prstGeom prst="rect">
                    <a:avLst/>
                  </a:prstGeom>
                  <a:ln w="3175">
                    <a:solidFill>
                      <a:prstClr val="ltGray"/>
                    </a:solidFill>
                  </a:ln>
                </p:spPr>
              </p:pic>
            </mc:Fallback>
          </mc:AlternateContent>
        </p:grpSp>
        <p:grpSp>
          <p:nvGrpSpPr>
            <p:cNvPr id="31" name="Group 30">
              <a:extLst>
                <a:ext uri="{FF2B5EF4-FFF2-40B4-BE49-F238E27FC236}">
                  <a16:creationId xmlns:a16="http://schemas.microsoft.com/office/drawing/2014/main" id="{0C255E59-32FD-4ECF-BCF5-496BB0AE8DB1}"/>
                </a:ext>
              </a:extLst>
            </p:cNvPr>
            <p:cNvGrpSpPr/>
            <p:nvPr/>
          </p:nvGrpSpPr>
          <p:grpSpPr>
            <a:xfrm>
              <a:off x="6718576" y="2194858"/>
              <a:ext cx="1997093" cy="883296"/>
              <a:chOff x="6834258" y="2247155"/>
              <a:chExt cx="1997093" cy="883296"/>
            </a:xfrm>
          </p:grpSpPr>
          <p:sp>
            <p:nvSpPr>
              <p:cNvPr id="73" name="TextBox 72">
                <a:extLst>
                  <a:ext uri="{FF2B5EF4-FFF2-40B4-BE49-F238E27FC236}">
                    <a16:creationId xmlns:a16="http://schemas.microsoft.com/office/drawing/2014/main" id="{1AF5F2A8-A513-495B-9AF9-1D36F7BF735A}"/>
                  </a:ext>
                </a:extLst>
              </p:cNvPr>
              <p:cNvSpPr txBox="1"/>
              <p:nvPr/>
            </p:nvSpPr>
            <p:spPr>
              <a:xfrm>
                <a:off x="6834258" y="2247155"/>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mc:AlternateContent xmlns:mc="http://schemas.openxmlformats.org/markup-compatibility/2006" xmlns:pslz="http://schemas.microsoft.com/office/powerpoint/2016/slidezoom">
            <mc:Choice Requires="pslz">
              <p:graphicFrame>
                <p:nvGraphicFramePr>
                  <p:cNvPr id="56" name="Slide Zoom 55">
                    <a:extLst>
                      <a:ext uri="{FF2B5EF4-FFF2-40B4-BE49-F238E27FC236}">
                        <a16:creationId xmlns:a16="http://schemas.microsoft.com/office/drawing/2014/main" id="{FB5D316F-1D42-4CF1-A8BB-FE417E44D19C}"/>
                      </a:ext>
                    </a:extLst>
                  </p:cNvPr>
                  <p:cNvGraphicFramePr>
                    <a:graphicFrameLocks noChangeAspect="1"/>
                  </p:cNvGraphicFramePr>
                  <p:nvPr/>
                </p:nvGraphicFramePr>
                <p:xfrm>
                  <a:off x="6939538" y="2417185"/>
                  <a:ext cx="1851374" cy="713266"/>
                </p:xfrm>
                <a:graphic>
                  <a:graphicData uri="http://schemas.microsoft.com/office/powerpoint/2016/slidezoom">
                    <pslz:sldZm>
                      <pslz:sldZmObj sldId="340" cId="3299777850">
                        <pslz:zmPr id="{F511323B-3027-4E6A-B62B-4F2D1AF4327C}" imageType="cover" transitionDur="1000">
                          <p166:blipFill xmlns:p166="http://schemas.microsoft.com/office/powerpoint/2016/6/main">
                            <a:blip r:embed="rId33">
                              <a:extLst>
                                <a:ext uri="{28A0092B-C50C-407E-A947-70E740481C1C}">
                                  <a14:useLocalDpi xmlns:a14="http://schemas.microsoft.com/office/drawing/2010/main" val="0"/>
                                </a:ext>
                              </a:extLst>
                            </a:blip>
                            <a:stretch>
                              <a:fillRect/>
                            </a:stretch>
                          </p166:blipFill>
                          <p166:spPr xmlns:p166="http://schemas.microsoft.com/office/powerpoint/2016/6/main">
                            <a:xfrm>
                              <a:off x="0" y="0"/>
                              <a:ext cx="1851374" cy="713266"/>
                            </a:xfrm>
                            <a:prstGeom prst="rect">
                              <a:avLst/>
                            </a:prstGeom>
                            <a:ln w="3175">
                              <a:solidFill>
                                <a:prstClr val="ltGray"/>
                              </a:solidFill>
                            </a:ln>
                          </p166:spPr>
                        </pslz:zmPr>
                      </pslz:sldZmObj>
                    </pslz:sldZm>
                  </a:graphicData>
                </a:graphic>
              </p:graphicFrame>
            </mc:Choice>
            <mc:Fallback xmlns="">
              <p:pic>
                <p:nvPicPr>
                  <p:cNvPr id="56" name="Slide Zoom 55">
                    <a:hlinkClick r:id="rId34" action="ppaction://hlinksldjump"/>
                    <a:extLst>
                      <a:ext uri="{FF2B5EF4-FFF2-40B4-BE49-F238E27FC236}">
                        <a16:creationId xmlns:a16="http://schemas.microsoft.com/office/drawing/2014/main" id="{FB5D316F-1D42-4CF1-A8BB-FE417E44D19C}"/>
                      </a:ext>
                    </a:extLst>
                  </p:cNvPr>
                  <p:cNvPicPr>
                    <a:picLocks noGrp="1" noRot="1" noChangeAspect="1" noMove="1" noResize="1" noEditPoints="1" noAdjustHandles="1" noChangeArrowheads="1" noChangeShapeType="1"/>
                  </p:cNvPicPr>
                  <p:nvPr/>
                </p:nvPicPr>
                <p:blipFill>
                  <a:blip r:embed="rId35">
                    <a:extLst>
                      <a:ext uri="{28A0092B-C50C-407E-A947-70E740481C1C}">
                        <a14:useLocalDpi xmlns:a14="http://schemas.microsoft.com/office/drawing/2010/main" val="0"/>
                      </a:ext>
                    </a:extLst>
                  </a:blip>
                  <a:stretch>
                    <a:fillRect/>
                  </a:stretch>
                </p:blipFill>
                <p:spPr>
                  <a:xfrm>
                    <a:off x="6823856" y="2550142"/>
                    <a:ext cx="1851374" cy="713266"/>
                  </a:xfrm>
                  <a:prstGeom prst="rect">
                    <a:avLst/>
                  </a:prstGeom>
                  <a:ln w="3175">
                    <a:solidFill>
                      <a:prstClr val="ltGray"/>
                    </a:solidFill>
                  </a:ln>
                </p:spPr>
              </p:pic>
            </mc:Fallback>
          </mc:AlternateContent>
        </p:grpSp>
        <p:sp>
          <p:nvSpPr>
            <p:cNvPr id="75" name="TextBox 74">
              <a:extLst>
                <a:ext uri="{FF2B5EF4-FFF2-40B4-BE49-F238E27FC236}">
                  <a16:creationId xmlns:a16="http://schemas.microsoft.com/office/drawing/2014/main" id="{E42C6728-4C9E-430A-B7AB-0C2B6E327DED}"/>
                </a:ext>
              </a:extLst>
            </p:cNvPr>
            <p:cNvSpPr txBox="1"/>
            <p:nvPr/>
          </p:nvSpPr>
          <p:spPr>
            <a:xfrm>
              <a:off x="10082662" y="2194858"/>
              <a:ext cx="1997093" cy="868761"/>
            </a:xfrm>
            <a:prstGeom prst="rect">
              <a:avLst/>
            </a:prstGeom>
            <a:solidFill>
              <a:schemeClr val="bg2"/>
            </a:solidFill>
            <a:ln>
              <a:solidFill>
                <a:schemeClr val="accent2">
                  <a:lumMod val="20000"/>
                  <a:lumOff val="80000"/>
                </a:schemeClr>
              </a:solidFill>
            </a:ln>
            <a:effectLst>
              <a:glow rad="101600">
                <a:schemeClr val="accent5">
                  <a:lumMod val="60000"/>
                  <a:lumOff val="40000"/>
                  <a:alpha val="60000"/>
                </a:schemeClr>
              </a:glow>
            </a:effectLst>
          </p:spPr>
          <p:txBody>
            <a:bodyPr wrap="square" rtlCol="0">
              <a:spAutoFit/>
            </a:bodyPr>
            <a:lstStyle/>
            <a:p>
              <a:endParaRPr lang="en-GB"/>
            </a:p>
          </p:txBody>
        </p:sp>
      </p:grpSp>
      <p:pic>
        <p:nvPicPr>
          <p:cNvPr id="8" name="Picture 7" descr="Shape&#10;&#10;Description automatically generated">
            <a:hlinkClick r:id="" action="ppaction://noaction"/>
            <a:extLst>
              <a:ext uri="{FF2B5EF4-FFF2-40B4-BE49-F238E27FC236}">
                <a16:creationId xmlns:a16="http://schemas.microsoft.com/office/drawing/2014/main" id="{76E08047-C27B-46DA-9C09-E77B7F768B3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464913" y="15594"/>
            <a:ext cx="717672" cy="1144397"/>
          </a:xfrm>
          <a:prstGeom prst="rect">
            <a:avLst/>
          </a:prstGeom>
        </p:spPr>
      </p:pic>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7FBFE96-57B4-4BB4-8E4E-C5B38DC6A2E3}"/>
                  </a:ext>
                </a:extLst>
              </p:cNvPr>
              <p:cNvGraphicFramePr>
                <a:graphicFrameLocks noChangeAspect="1"/>
              </p:cNvGraphicFramePr>
              <p:nvPr>
                <p:extLst>
                  <p:ext uri="{D42A27DB-BD31-4B8C-83A1-F6EECF244321}">
                    <p14:modId xmlns:p14="http://schemas.microsoft.com/office/powerpoint/2010/main" val="4040426951"/>
                  </p:ext>
                </p:extLst>
              </p:nvPr>
            </p:nvGraphicFramePr>
            <p:xfrm>
              <a:off x="308434" y="3570631"/>
              <a:ext cx="1921193" cy="822567"/>
            </p:xfrm>
            <a:graphic>
              <a:graphicData uri="http://schemas.microsoft.com/office/powerpoint/2016/slidezoom">
                <pslz:sldZm>
                  <pslz:sldZmObj sldId="327" cId="2119799091">
                    <pslz:zmPr id="{68DD60B3-367A-4DBA-A43D-3694DE47BC7F}" imageType="cover" transitionDur="1000">
                      <p166:blipFill xmlns:p166="http://schemas.microsoft.com/office/powerpoint/2016/6/main">
                        <a:blip r:embed="rId37">
                          <a:extLst>
                            <a:ext uri="{28A0092B-C50C-407E-A947-70E740481C1C}">
                              <a14:useLocalDpi xmlns:a14="http://schemas.microsoft.com/office/drawing/2010/main" val="0"/>
                            </a:ext>
                          </a:extLst>
                        </a:blip>
                        <a:stretch>
                          <a:fillRect/>
                        </a:stretch>
                      </p166:blipFill>
                      <p166:spPr xmlns:p166="http://schemas.microsoft.com/office/powerpoint/2016/6/main">
                        <a:xfrm>
                          <a:off x="0" y="0"/>
                          <a:ext cx="1921193" cy="822567"/>
                        </a:xfrm>
                        <a:prstGeom prst="rect">
                          <a:avLst/>
                        </a:prstGeom>
                        <a:ln w="3175">
                          <a:solidFill>
                            <a:prstClr val="ltGray"/>
                          </a:solidFill>
                        </a:ln>
                      </p166:spPr>
                    </pslz:zmPr>
                  </pslz:sldZmObj>
                </pslz:sldZm>
              </a:graphicData>
            </a:graphic>
          </p:graphicFrame>
        </mc:Choice>
        <mc:Fallback xmlns="">
          <p:pic>
            <p:nvPicPr>
              <p:cNvPr id="15" name="Slide Zoom 14">
                <a:hlinkClick r:id="rId38" action="ppaction://hlinksldjump"/>
                <a:extLst>
                  <a:ext uri="{FF2B5EF4-FFF2-40B4-BE49-F238E27FC236}">
                    <a16:creationId xmlns:a16="http://schemas.microsoft.com/office/drawing/2014/main" id="{47FBFE96-57B4-4BB4-8E4E-C5B38DC6A2E3}"/>
                  </a:ext>
                </a:extLst>
              </p:cNvPr>
              <p:cNvPicPr>
                <a:picLocks noGrp="1" noRot="1" noChangeAspect="1" noMove="1" noResize="1" noEditPoints="1" noAdjustHandles="1" noChangeArrowheads="1" noChangeShapeType="1"/>
              </p:cNvPicPr>
              <p:nvPr/>
            </p:nvPicPr>
            <p:blipFill>
              <a:blip r:embed="rId39">
                <a:extLst>
                  <a:ext uri="{28A0092B-C50C-407E-A947-70E740481C1C}">
                    <a14:useLocalDpi xmlns:a14="http://schemas.microsoft.com/office/drawing/2010/main" val="0"/>
                  </a:ext>
                </a:extLst>
              </a:blip>
              <a:stretch>
                <a:fillRect/>
              </a:stretch>
            </p:blipFill>
            <p:spPr>
              <a:xfrm>
                <a:off x="308434" y="3570631"/>
                <a:ext cx="1921193" cy="82256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BCC422C-61F6-4AC1-8EA9-03AD1C7A045D}"/>
                  </a:ext>
                </a:extLst>
              </p:cNvPr>
              <p:cNvGraphicFramePr>
                <a:graphicFrameLocks noChangeAspect="1"/>
              </p:cNvGraphicFramePr>
              <p:nvPr>
                <p:extLst>
                  <p:ext uri="{D42A27DB-BD31-4B8C-83A1-F6EECF244321}">
                    <p14:modId xmlns:p14="http://schemas.microsoft.com/office/powerpoint/2010/main" val="2978313446"/>
                  </p:ext>
                </p:extLst>
              </p:nvPr>
            </p:nvGraphicFramePr>
            <p:xfrm>
              <a:off x="291356" y="1750630"/>
              <a:ext cx="1994432" cy="572868"/>
            </p:xfrm>
            <a:graphic>
              <a:graphicData uri="http://schemas.microsoft.com/office/powerpoint/2016/slidezoom">
                <pslz:sldZm>
                  <pslz:sldZmObj sldId="366" cId="3907941500">
                    <pslz:zmPr id="{C4024244-06A7-4B62-A678-CE84C7C8647A}" imageType="cover" transitionDur="1000">
                      <p166:blipFill xmlns:p166="http://schemas.microsoft.com/office/powerpoint/2016/6/main">
                        <a:blip r:embed="rId40">
                          <a:extLst>
                            <a:ext uri="{28A0092B-C50C-407E-A947-70E740481C1C}">
                              <a14:useLocalDpi xmlns:a14="http://schemas.microsoft.com/office/drawing/2010/main" val="0"/>
                            </a:ext>
                          </a:extLst>
                        </a:blip>
                        <a:stretch>
                          <a:fillRect/>
                        </a:stretch>
                      </p166:blipFill>
                      <p166:spPr xmlns:p166="http://schemas.microsoft.com/office/powerpoint/2016/6/main">
                        <a:xfrm>
                          <a:off x="0" y="0"/>
                          <a:ext cx="1994432" cy="572868"/>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7BCC422C-61F6-4AC1-8EA9-03AD1C7A045D}"/>
                  </a:ext>
                </a:extLst>
              </p:cNvPr>
              <p:cNvPicPr>
                <a:picLocks noGrp="1" noRot="1" noChangeAspect="1" noMove="1" noResize="1" noEditPoints="1" noAdjustHandles="1" noChangeArrowheads="1" noChangeShapeType="1"/>
              </p:cNvPicPr>
              <p:nvPr/>
            </p:nvPicPr>
            <p:blipFill>
              <a:blip r:embed="rId41">
                <a:extLst>
                  <a:ext uri="{28A0092B-C50C-407E-A947-70E740481C1C}">
                    <a14:useLocalDpi xmlns:a14="http://schemas.microsoft.com/office/drawing/2010/main" val="0"/>
                  </a:ext>
                </a:extLst>
              </a:blip>
              <a:stretch>
                <a:fillRect/>
              </a:stretch>
            </p:blipFill>
            <p:spPr>
              <a:xfrm>
                <a:off x="291356" y="1750630"/>
                <a:ext cx="1994432" cy="572868"/>
              </a:xfrm>
              <a:prstGeom prst="rect">
                <a:avLst/>
              </a:prstGeom>
              <a:ln w="3175">
                <a:solidFill>
                  <a:prstClr val="ltGray"/>
                </a:solidFill>
              </a:ln>
            </p:spPr>
          </p:pic>
        </mc:Fallback>
      </mc:AlternateContent>
      <p:sp>
        <p:nvSpPr>
          <p:cNvPr id="12" name="TextBox 11">
            <a:extLst>
              <a:ext uri="{FF2B5EF4-FFF2-40B4-BE49-F238E27FC236}">
                <a16:creationId xmlns:a16="http://schemas.microsoft.com/office/drawing/2014/main" id="{6A93A01C-BB8D-44C1-80B3-10C590E5529B}"/>
              </a:ext>
            </a:extLst>
          </p:cNvPr>
          <p:cNvSpPr txBox="1"/>
          <p:nvPr/>
        </p:nvSpPr>
        <p:spPr>
          <a:xfrm>
            <a:off x="2442985" y="5735738"/>
            <a:ext cx="1616432" cy="369332"/>
          </a:xfrm>
          <a:prstGeom prst="rect">
            <a:avLst/>
          </a:prstGeom>
          <a:noFill/>
        </p:spPr>
        <p:txBody>
          <a:bodyPr wrap="square" rtlCol="0">
            <a:spAutoFit/>
          </a:bodyPr>
          <a:lstStyle/>
          <a:p>
            <a:r>
              <a:rPr lang="en-US" dirty="0"/>
              <a:t>Introduction</a:t>
            </a:r>
            <a:endParaRPr lang="en-GB" dirty="0"/>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9D7E37E9-0EAD-4986-B130-A8F2AB4090C0}"/>
                  </a:ext>
                </a:extLst>
              </p:cNvPr>
              <p:cNvGraphicFramePr>
                <a:graphicFrameLocks noChangeAspect="1"/>
              </p:cNvGraphicFramePr>
              <p:nvPr>
                <p:extLst>
                  <p:ext uri="{D42A27DB-BD31-4B8C-83A1-F6EECF244321}">
                    <p14:modId xmlns:p14="http://schemas.microsoft.com/office/powerpoint/2010/main" val="2232654412"/>
                  </p:ext>
                </p:extLst>
              </p:nvPr>
            </p:nvGraphicFramePr>
            <p:xfrm>
              <a:off x="240139" y="4625090"/>
              <a:ext cx="2084688" cy="798764"/>
            </p:xfrm>
            <a:graphic>
              <a:graphicData uri="http://schemas.microsoft.com/office/powerpoint/2016/slidezoom">
                <pslz:sldZm>
                  <pslz:sldZmObj sldId="275" cId="754852127">
                    <pslz:zmPr id="{A0BA14F0-B301-41DB-B2B2-94631E1298F9}" imageType="cover" transitionDur="1000">
                      <p166:blipFill xmlns:p166="http://schemas.microsoft.com/office/powerpoint/2016/6/main">
                        <a:blip r:embed="rId42">
                          <a:extLst>
                            <a:ext uri="{28A0092B-C50C-407E-A947-70E740481C1C}">
                              <a14:useLocalDpi xmlns:a14="http://schemas.microsoft.com/office/drawing/2010/main" val="0"/>
                            </a:ext>
                          </a:extLst>
                        </a:blip>
                        <a:stretch>
                          <a:fillRect/>
                        </a:stretch>
                      </p166:blipFill>
                      <p166:spPr xmlns:p166="http://schemas.microsoft.com/office/powerpoint/2016/6/main">
                        <a:xfrm>
                          <a:off x="0" y="0"/>
                          <a:ext cx="2084688" cy="798764"/>
                        </a:xfrm>
                        <a:prstGeom prst="rect">
                          <a:avLst/>
                        </a:prstGeom>
                        <a:ln w="3175">
                          <a:solidFill>
                            <a:prstClr val="ltGray"/>
                          </a:solidFill>
                        </a:ln>
                      </p166:spPr>
                    </pslz:zmPr>
                  </pslz:sldZmObj>
                </pslz:sldZm>
              </a:graphicData>
            </a:graphic>
          </p:graphicFrame>
        </mc:Choice>
        <mc:Fallback xmlns="">
          <p:pic>
            <p:nvPicPr>
              <p:cNvPr id="17" name="Slide Zoom 16">
                <a:extLst>
                  <a:ext uri="{FF2B5EF4-FFF2-40B4-BE49-F238E27FC236}">
                    <a16:creationId xmlns:a16="http://schemas.microsoft.com/office/drawing/2014/main" id="{9D7E37E9-0EAD-4986-B130-A8F2AB4090C0}"/>
                  </a:ext>
                </a:extLst>
              </p:cNvPr>
              <p:cNvPicPr>
                <a:picLocks noGrp="1" noRot="1" noChangeAspect="1" noMove="1" noResize="1" noEditPoints="1" noAdjustHandles="1" noChangeArrowheads="1" noChangeShapeType="1"/>
              </p:cNvPicPr>
              <p:nvPr/>
            </p:nvPicPr>
            <p:blipFill>
              <a:blip r:embed="rId43">
                <a:extLst>
                  <a:ext uri="{28A0092B-C50C-407E-A947-70E740481C1C}">
                    <a14:useLocalDpi xmlns:a14="http://schemas.microsoft.com/office/drawing/2010/main" val="0"/>
                  </a:ext>
                </a:extLst>
              </a:blip>
              <a:stretch>
                <a:fillRect/>
              </a:stretch>
            </p:blipFill>
            <p:spPr>
              <a:xfrm>
                <a:off x="240139" y="4625090"/>
                <a:ext cx="2084688" cy="79876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928CC220-39EA-4412-9275-2D91349C1186}"/>
                  </a:ext>
                </a:extLst>
              </p:cNvPr>
              <p:cNvGraphicFramePr>
                <a:graphicFrameLocks noChangeAspect="1"/>
              </p:cNvGraphicFramePr>
              <p:nvPr>
                <p:extLst>
                  <p:ext uri="{D42A27DB-BD31-4B8C-83A1-F6EECF244321}">
                    <p14:modId xmlns:p14="http://schemas.microsoft.com/office/powerpoint/2010/main" val="974986937"/>
                  </p:ext>
                </p:extLst>
              </p:nvPr>
            </p:nvGraphicFramePr>
            <p:xfrm>
              <a:off x="3658447" y="3485996"/>
              <a:ext cx="1949066" cy="749325"/>
            </p:xfrm>
            <a:graphic>
              <a:graphicData uri="http://schemas.microsoft.com/office/powerpoint/2016/slidezoom">
                <pslz:sldZm>
                  <pslz:sldZmObj sldId="367" cId="3732737403">
                    <pslz:zmPr id="{11EEBD12-F6F7-4828-B78A-6151967468C0}" imageType="cover" transitionDur="1000">
                      <p166:blipFill xmlns:p166="http://schemas.microsoft.com/office/powerpoint/2016/6/main">
                        <a:blip r:embed="rId44">
                          <a:extLst>
                            <a:ext uri="{28A0092B-C50C-407E-A947-70E740481C1C}">
                              <a14:useLocalDpi xmlns:a14="http://schemas.microsoft.com/office/drawing/2010/main" val="0"/>
                            </a:ext>
                          </a:extLst>
                        </a:blip>
                        <a:stretch>
                          <a:fillRect/>
                        </a:stretch>
                      </p166:blipFill>
                      <p166:spPr xmlns:p166="http://schemas.microsoft.com/office/powerpoint/2016/6/main">
                        <a:xfrm>
                          <a:off x="0" y="0"/>
                          <a:ext cx="1949066" cy="749325"/>
                        </a:xfrm>
                        <a:prstGeom prst="rect">
                          <a:avLst/>
                        </a:prstGeom>
                        <a:ln w="3175">
                          <a:solidFill>
                            <a:prstClr val="ltGray"/>
                          </a:solidFill>
                        </a:ln>
                      </p166:spPr>
                    </pslz:zmPr>
                  </pslz:sldZmObj>
                </pslz:sldZm>
              </a:graphicData>
            </a:graphic>
          </p:graphicFrame>
        </mc:Choice>
        <mc:Fallback xmlns="">
          <p:pic>
            <p:nvPicPr>
              <p:cNvPr id="20" name="Slide Zoom 19">
                <a:extLst>
                  <a:ext uri="{FF2B5EF4-FFF2-40B4-BE49-F238E27FC236}">
                    <a16:creationId xmlns:a16="http://schemas.microsoft.com/office/drawing/2014/main" id="{928CC220-39EA-4412-9275-2D91349C118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3658447" y="3485996"/>
                <a:ext cx="1949066" cy="7493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CB592DF6-B882-468B-AACC-C457F79BE018}"/>
                  </a:ext>
                </a:extLst>
              </p:cNvPr>
              <p:cNvGraphicFramePr>
                <a:graphicFrameLocks noChangeAspect="1"/>
              </p:cNvGraphicFramePr>
              <p:nvPr>
                <p:extLst>
                  <p:ext uri="{D42A27DB-BD31-4B8C-83A1-F6EECF244321}">
                    <p14:modId xmlns:p14="http://schemas.microsoft.com/office/powerpoint/2010/main" val="1643653250"/>
                  </p:ext>
                </p:extLst>
              </p:nvPr>
            </p:nvGraphicFramePr>
            <p:xfrm>
              <a:off x="6715606" y="5754135"/>
              <a:ext cx="1961419" cy="1078268"/>
            </p:xfrm>
            <a:graphic>
              <a:graphicData uri="http://schemas.microsoft.com/office/powerpoint/2016/slidezoom">
                <pslz:sldZm>
                  <pslz:sldZmObj sldId="368" cId="2998423545">
                    <pslz:zmPr id="{C56980CE-58C1-40BF-88E7-EDC36383ED5C}" imageType="cover" transitionDur="1000">
                      <p166:blipFill xmlns:p166="http://schemas.microsoft.com/office/powerpoint/2016/6/main">
                        <a:blip r:embed="rId46">
                          <a:extLst>
                            <a:ext uri="{28A0092B-C50C-407E-A947-70E740481C1C}">
                              <a14:useLocalDpi xmlns:a14="http://schemas.microsoft.com/office/drawing/2010/main" val="0"/>
                            </a:ext>
                          </a:extLst>
                        </a:blip>
                        <a:stretch>
                          <a:fillRect/>
                        </a:stretch>
                      </p166:blipFill>
                      <p166:spPr xmlns:p166="http://schemas.microsoft.com/office/powerpoint/2016/6/main">
                        <a:xfrm>
                          <a:off x="0" y="0"/>
                          <a:ext cx="1961419" cy="1078268"/>
                        </a:xfrm>
                        <a:prstGeom prst="rect">
                          <a:avLst/>
                        </a:prstGeom>
                        <a:ln w="3175">
                          <a:solidFill>
                            <a:prstClr val="ltGray"/>
                          </a:solidFill>
                        </a:ln>
                      </p166:spPr>
                    </pslz:zmPr>
                  </pslz:sldZmObj>
                </pslz:sldZm>
              </a:graphicData>
            </a:graphic>
          </p:graphicFrame>
        </mc:Choice>
        <mc:Fallback xmlns="">
          <p:pic>
            <p:nvPicPr>
              <p:cNvPr id="29" name="Slide Zoom 28">
                <a:extLst>
                  <a:ext uri="{FF2B5EF4-FFF2-40B4-BE49-F238E27FC236}">
                    <a16:creationId xmlns:a16="http://schemas.microsoft.com/office/drawing/2014/main" id="{CB592DF6-B882-468B-AACC-C457F79BE018}"/>
                  </a:ext>
                </a:extLst>
              </p:cNvPr>
              <p:cNvPicPr>
                <a:picLocks noGrp="1" noRot="1" noChangeAspect="1" noMove="1" noResize="1" noEditPoints="1" noAdjustHandles="1" noChangeArrowheads="1" noChangeShapeType="1"/>
              </p:cNvPicPr>
              <p:nvPr/>
            </p:nvPicPr>
            <p:blipFill>
              <a:blip r:embed="rId47">
                <a:extLst>
                  <a:ext uri="{28A0092B-C50C-407E-A947-70E740481C1C}">
                    <a14:useLocalDpi xmlns:a14="http://schemas.microsoft.com/office/drawing/2010/main" val="0"/>
                  </a:ext>
                </a:extLst>
              </a:blip>
              <a:stretch>
                <a:fillRect/>
              </a:stretch>
            </p:blipFill>
            <p:spPr>
              <a:xfrm>
                <a:off x="6715606" y="5754135"/>
                <a:ext cx="1961419" cy="107826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58AE6F0E-152E-4EC9-8ED1-7F46A918EEAA}"/>
                  </a:ext>
                </a:extLst>
              </p:cNvPr>
              <p:cNvGraphicFramePr>
                <a:graphicFrameLocks noChangeAspect="1"/>
              </p:cNvGraphicFramePr>
              <p:nvPr>
                <p:extLst>
                  <p:ext uri="{D42A27DB-BD31-4B8C-83A1-F6EECF244321}">
                    <p14:modId xmlns:p14="http://schemas.microsoft.com/office/powerpoint/2010/main" val="1875415378"/>
                  </p:ext>
                </p:extLst>
              </p:nvPr>
            </p:nvGraphicFramePr>
            <p:xfrm>
              <a:off x="10221354" y="2279542"/>
              <a:ext cx="1971311" cy="1104068"/>
            </p:xfrm>
            <a:graphic>
              <a:graphicData uri="http://schemas.microsoft.com/office/powerpoint/2016/slidezoom">
                <pslz:sldZm>
                  <pslz:sldZmObj sldId="345" cId="4038287546">
                    <pslz:zmPr id="{7170DB46-39F4-4DD6-A0C5-055461F8C69F}" imageType="cover" transitionDur="1000">
                      <p166:blipFill xmlns:p166="http://schemas.microsoft.com/office/powerpoint/2016/6/main">
                        <a:blip r:embed="rId48">
                          <a:extLst>
                            <a:ext uri="{28A0092B-C50C-407E-A947-70E740481C1C}">
                              <a14:useLocalDpi xmlns:a14="http://schemas.microsoft.com/office/drawing/2010/main" val="0"/>
                            </a:ext>
                          </a:extLst>
                        </a:blip>
                        <a:stretch>
                          <a:fillRect/>
                        </a:stretch>
                      </p166:blipFill>
                      <p166:spPr xmlns:p166="http://schemas.microsoft.com/office/powerpoint/2016/6/main">
                        <a:xfrm>
                          <a:off x="0" y="0"/>
                          <a:ext cx="1971311" cy="1104068"/>
                        </a:xfrm>
                        <a:prstGeom prst="rect">
                          <a:avLst/>
                        </a:prstGeom>
                        <a:ln w="3175">
                          <a:solidFill>
                            <a:prstClr val="ltGray"/>
                          </a:solidFill>
                        </a:ln>
                      </p166:spPr>
                    </pslz:zmPr>
                  </pslz:sldZmObj>
                </pslz:sldZm>
              </a:graphicData>
            </a:graphic>
          </p:graphicFrame>
        </mc:Choice>
        <mc:Fallback xmlns="">
          <p:pic>
            <p:nvPicPr>
              <p:cNvPr id="33" name="Slide Zoom 32">
                <a:extLst>
                  <a:ext uri="{FF2B5EF4-FFF2-40B4-BE49-F238E27FC236}">
                    <a16:creationId xmlns:a16="http://schemas.microsoft.com/office/drawing/2014/main" id="{58AE6F0E-152E-4EC9-8ED1-7F46A918EEAA}"/>
                  </a:ext>
                </a:extLst>
              </p:cNvPr>
              <p:cNvPicPr>
                <a:picLocks noGrp="1" noRot="1" noChangeAspect="1" noMove="1" noResize="1" noEditPoints="1" noAdjustHandles="1" noChangeArrowheads="1" noChangeShapeType="1"/>
              </p:cNvPicPr>
              <p:nvPr/>
            </p:nvPicPr>
            <p:blipFill>
              <a:blip r:embed="rId49">
                <a:extLst>
                  <a:ext uri="{28A0092B-C50C-407E-A947-70E740481C1C}">
                    <a14:useLocalDpi xmlns:a14="http://schemas.microsoft.com/office/drawing/2010/main" val="0"/>
                  </a:ext>
                </a:extLst>
              </a:blip>
              <a:stretch>
                <a:fillRect/>
              </a:stretch>
            </p:blipFill>
            <p:spPr>
              <a:xfrm>
                <a:off x="10221354" y="2279542"/>
                <a:ext cx="1971311" cy="1104068"/>
              </a:xfrm>
              <a:prstGeom prst="rect">
                <a:avLst/>
              </a:prstGeom>
              <a:ln w="3175">
                <a:solidFill>
                  <a:prstClr val="ltGray"/>
                </a:solidFill>
              </a:ln>
            </p:spPr>
          </p:pic>
        </mc:Fallback>
      </mc:AlternateContent>
    </p:spTree>
    <p:extLst>
      <p:ext uri="{BB962C8B-B14F-4D97-AF65-F5344CB8AC3E}">
        <p14:creationId xmlns:p14="http://schemas.microsoft.com/office/powerpoint/2010/main" val="3608385310"/>
      </p:ext>
    </p:extLst>
  </p:cSld>
  <p:clrMapOvr>
    <a:masterClrMapping/>
  </p:clrMapOvr>
  <mc:AlternateContent xmlns:mc="http://schemas.openxmlformats.org/markup-compatibility/2006" xmlns:p14="http://schemas.microsoft.com/office/powerpoint/2010/main">
    <mc:Choice Requires="p14">
      <p:transition spd="slow" p14:dur="2000" advTm="10901"/>
    </mc:Choice>
    <mc:Fallback xmlns="">
      <p:transition spd="slow" advTm="109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DBEB-F1F7-4F88-A01B-48799D49EDB1}"/>
              </a:ext>
            </a:extLst>
          </p:cNvPr>
          <p:cNvSpPr>
            <a:spLocks noGrp="1"/>
          </p:cNvSpPr>
          <p:nvPr>
            <p:ph type="title"/>
          </p:nvPr>
        </p:nvSpPr>
        <p:spPr/>
        <p:txBody>
          <a:bodyPr/>
          <a:lstStyle/>
          <a:p>
            <a:r>
              <a:rPr lang="en-US" dirty="0"/>
              <a:t>NWPA sections Introduction 1of 3</a:t>
            </a:r>
            <a:endParaRPr lang="en-GB" dirty="0"/>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B4777BE1-60F9-4082-80FC-FCD11E24F1FE}"/>
                  </a:ext>
                </a:extLst>
              </p:cNvPr>
              <p:cNvGraphicFramePr>
                <a:graphicFrameLocks noChangeAspect="1"/>
              </p:cNvGraphicFramePr>
              <p:nvPr>
                <p:extLst>
                  <p:ext uri="{D42A27DB-BD31-4B8C-83A1-F6EECF244321}">
                    <p14:modId xmlns:p14="http://schemas.microsoft.com/office/powerpoint/2010/main" val="2363287060"/>
                  </p:ext>
                </p:extLst>
              </p:nvPr>
            </p:nvGraphicFramePr>
            <p:xfrm>
              <a:off x="1212980" y="2674387"/>
              <a:ext cx="3048000" cy="1714500"/>
            </p:xfrm>
            <a:graphic>
              <a:graphicData uri="http://schemas.microsoft.com/office/powerpoint/2016/slidezoom">
                <pslz:sldZm>
                  <pslz:sldZmObj sldId="361" cId="68611419">
                    <pslz:zmPr id="{DAECED55-4BC9-490F-916A-AE154A4345BC}"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B4777BE1-60F9-4082-80FC-FCD11E24F1FE}"/>
                  </a:ext>
                </a:extLst>
              </p:cNvPr>
              <p:cNvPicPr>
                <a:picLocks noGrp="1" noRot="1" noChangeAspect="1" noMove="1" noResize="1" noEditPoints="1" noAdjustHandles="1" noChangeArrowheads="1" noChangeShapeType="1"/>
              </p:cNvPicPr>
              <p:nvPr/>
            </p:nvPicPr>
            <p:blipFill>
              <a:blip r:embed="rId4"/>
              <a:stretch>
                <a:fillRect/>
              </a:stretch>
            </p:blipFill>
            <p:spPr>
              <a:xfrm>
                <a:off x="1212980" y="2674387"/>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6CA494A-14BC-4D53-A58C-8D6276B83E0A}"/>
                  </a:ext>
                </a:extLst>
              </p:cNvPr>
              <p:cNvGraphicFramePr>
                <a:graphicFrameLocks noChangeAspect="1"/>
              </p:cNvGraphicFramePr>
              <p:nvPr>
                <p:extLst>
                  <p:ext uri="{D42A27DB-BD31-4B8C-83A1-F6EECF244321}">
                    <p14:modId xmlns:p14="http://schemas.microsoft.com/office/powerpoint/2010/main" val="109992944"/>
                  </p:ext>
                </p:extLst>
              </p:nvPr>
            </p:nvGraphicFramePr>
            <p:xfrm>
              <a:off x="4781939" y="2763028"/>
              <a:ext cx="3048000" cy="1714500"/>
            </p:xfrm>
            <a:graphic>
              <a:graphicData uri="http://schemas.microsoft.com/office/powerpoint/2016/slidezoom">
                <pslz:sldZm>
                  <pslz:sldZmObj sldId="363" cId="3605621614">
                    <pslz:zmPr id="{C0EAA6C3-814E-42EF-90FA-D5DA6399989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E6CA494A-14BC-4D53-A58C-8D6276B83E0A}"/>
                  </a:ext>
                </a:extLst>
              </p:cNvPr>
              <p:cNvPicPr>
                <a:picLocks noGrp="1" noRot="1" noChangeAspect="1" noMove="1" noResize="1" noEditPoints="1" noAdjustHandles="1" noChangeArrowheads="1" noChangeShapeType="1"/>
              </p:cNvPicPr>
              <p:nvPr/>
            </p:nvPicPr>
            <p:blipFill>
              <a:blip r:embed="rId6"/>
              <a:stretch>
                <a:fillRect/>
              </a:stretch>
            </p:blipFill>
            <p:spPr>
              <a:xfrm>
                <a:off x="4781939" y="276302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F25CF75C-BDF0-46AF-9D9A-434741D1651D}"/>
                  </a:ext>
                </a:extLst>
              </p:cNvPr>
              <p:cNvGraphicFramePr>
                <a:graphicFrameLocks noChangeAspect="1"/>
              </p:cNvGraphicFramePr>
              <p:nvPr>
                <p:extLst>
                  <p:ext uri="{D42A27DB-BD31-4B8C-83A1-F6EECF244321}">
                    <p14:modId xmlns:p14="http://schemas.microsoft.com/office/powerpoint/2010/main" val="235228881"/>
                  </p:ext>
                </p:extLst>
              </p:nvPr>
            </p:nvGraphicFramePr>
            <p:xfrm>
              <a:off x="8257592" y="2763028"/>
              <a:ext cx="3048000" cy="1714500"/>
            </p:xfrm>
            <a:graphic>
              <a:graphicData uri="http://schemas.microsoft.com/office/powerpoint/2016/slidezoom">
                <pslz:sldZm>
                  <pslz:sldZmObj sldId="362" cId="3682999214">
                    <pslz:zmPr id="{B78D3CDC-471D-401E-BB0B-FA6A89006C72}"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F25CF75C-BDF0-46AF-9D9A-434741D1651D}"/>
                  </a:ext>
                </a:extLst>
              </p:cNvPr>
              <p:cNvPicPr>
                <a:picLocks noGrp="1" noRot="1" noChangeAspect="1" noMove="1" noResize="1" noEditPoints="1" noAdjustHandles="1" noChangeArrowheads="1" noChangeShapeType="1"/>
              </p:cNvPicPr>
              <p:nvPr/>
            </p:nvPicPr>
            <p:blipFill>
              <a:blip r:embed="rId8"/>
              <a:stretch>
                <a:fillRect/>
              </a:stretch>
            </p:blipFill>
            <p:spPr>
              <a:xfrm>
                <a:off x="8257592" y="276302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0794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631C-041F-4C69-AC76-01FA0D97A5B4}"/>
              </a:ext>
            </a:extLst>
          </p:cNvPr>
          <p:cNvSpPr>
            <a:spLocks noGrp="1"/>
          </p:cNvSpPr>
          <p:nvPr>
            <p:ph type="title"/>
          </p:nvPr>
        </p:nvSpPr>
        <p:spPr/>
        <p:txBody>
          <a:bodyPr/>
          <a:lstStyle/>
          <a:p>
            <a:r>
              <a:rPr lang="en-US" dirty="0"/>
              <a:t>NWPA sections Introduction 1of 3</a:t>
            </a:r>
            <a:endParaRPr lang="en-GB" dirty="0"/>
          </a:p>
        </p:txBody>
      </p:sp>
      <p:sp>
        <p:nvSpPr>
          <p:cNvPr id="8" name="TextBox 7">
            <a:extLst>
              <a:ext uri="{FF2B5EF4-FFF2-40B4-BE49-F238E27FC236}">
                <a16:creationId xmlns:a16="http://schemas.microsoft.com/office/drawing/2014/main" id="{42E8EFEF-7595-4118-A5EF-55FE2A379526}"/>
              </a:ext>
            </a:extLst>
          </p:cNvPr>
          <p:cNvSpPr txBox="1"/>
          <p:nvPr/>
        </p:nvSpPr>
        <p:spPr>
          <a:xfrm>
            <a:off x="993752" y="5327605"/>
            <a:ext cx="9962856" cy="1015663"/>
          </a:xfrm>
          <a:prstGeom prst="rect">
            <a:avLst/>
          </a:prstGeom>
          <a:gradFill flip="none" rotWithShape="1">
            <a:gsLst>
              <a:gs pos="0">
                <a:srgbClr val="C7D9A9">
                  <a:tint val="66000"/>
                  <a:satMod val="160000"/>
                  <a:alpha val="25000"/>
                </a:srgbClr>
              </a:gs>
              <a:gs pos="100000">
                <a:srgbClr val="C7D9A9">
                  <a:tint val="23500"/>
                  <a:satMod val="160000"/>
                </a:srgbClr>
              </a:gs>
            </a:gsLst>
            <a:lin ang="16200000" scaled="1"/>
            <a:tileRect/>
          </a:gradFill>
        </p:spPr>
        <p:txBody>
          <a:bodyPr wrap="square">
            <a:spAutoFit/>
          </a:bodyPr>
          <a:lstStyle/>
          <a:p>
            <a:r>
              <a:rPr lang="en-US" sz="1600">
                <a:latin typeface="Arial" panose="020B0604020202020204" pitchFamily="34" charset="0"/>
                <a:cs typeface="Arial" panose="020B0604020202020204" pitchFamily="34" charset="0"/>
              </a:rPr>
              <a:t>This National Working Practices Agreement – Staff Terms and Conditions (Lecturing) (‘the NWPA’) applies to the lecturing staff of all the Scottish colleges that have signed the NRPA. Jointly agreed Circulars are referenced within the document and hyperlinks to these are provided.</a:t>
            </a:r>
            <a:endParaRPr lang="en-GB" sz="16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E5AF73E-60D4-43CD-B5A4-E694121E5CD7}"/>
              </a:ext>
            </a:extLst>
          </p:cNvPr>
          <p:cNvSpPr txBox="1"/>
          <p:nvPr/>
        </p:nvSpPr>
        <p:spPr>
          <a:xfrm>
            <a:off x="937146" y="3846029"/>
            <a:ext cx="9926472" cy="1077218"/>
          </a:xfrm>
          <a:prstGeom prst="rect">
            <a:avLst/>
          </a:prstGeom>
          <a:gradFill flip="none" rotWithShape="1">
            <a:gsLst>
              <a:gs pos="0">
                <a:srgbClr val="C7D9A9">
                  <a:tint val="66000"/>
                  <a:satMod val="160000"/>
                  <a:alpha val="25000"/>
                </a:srgbClr>
              </a:gs>
              <a:gs pos="100000">
                <a:srgbClr val="C7D9A9">
                  <a:tint val="23500"/>
                  <a:satMod val="160000"/>
                </a:srgbClr>
              </a:gs>
            </a:gsLst>
            <a:lin ang="16200000" scaled="1"/>
            <a:tileRect/>
          </a:gradFill>
        </p:spPr>
        <p:txBody>
          <a:bodyPr wrap="square">
            <a:spAutoFit/>
          </a:bodyPr>
          <a:lstStyle/>
          <a:p>
            <a:r>
              <a:rPr lang="en-US" sz="1600">
                <a:latin typeface="Arial" panose="020B0604020202020204" pitchFamily="34" charset="0"/>
                <a:cs typeface="Arial" panose="020B0604020202020204" pitchFamily="34" charset="0"/>
              </a:rPr>
              <a:t>Any dispute over the interpretation of any aspect of the NWPA should be referred to the NJNC Joint Secretaries for resolution. A joint response will be issued to all points of clarification. If no agreement can be reached by the NJNC Joint Secretaries, then the matter will be referred to the NJNC Side Table (Lecturing Staff) for resolution.</a:t>
            </a:r>
            <a:endParaRPr lang="en-GB"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6727782-B859-49C9-82C1-107424000FAD}"/>
              </a:ext>
            </a:extLst>
          </p:cNvPr>
          <p:cNvSpPr txBox="1"/>
          <p:nvPr/>
        </p:nvSpPr>
        <p:spPr>
          <a:xfrm>
            <a:off x="993752" y="2494026"/>
            <a:ext cx="9869866" cy="1077218"/>
          </a:xfrm>
          <a:prstGeom prst="rect">
            <a:avLst/>
          </a:prstGeom>
          <a:gradFill flip="none" rotWithShape="1">
            <a:gsLst>
              <a:gs pos="0">
                <a:srgbClr val="C7D9A9">
                  <a:tint val="66000"/>
                  <a:satMod val="160000"/>
                  <a:alpha val="25000"/>
                </a:srgbClr>
              </a:gs>
              <a:gs pos="100000">
                <a:srgbClr val="C7D9A9">
                  <a:tint val="23500"/>
                  <a:satMod val="160000"/>
                </a:srgbClr>
              </a:gs>
            </a:gsLst>
            <a:lin ang="16200000" scaled="1"/>
            <a:tileRect/>
          </a:gradFill>
        </p:spPr>
        <p:txBody>
          <a:bodyPr wrap="square">
            <a:spAutoFit/>
          </a:bodyPr>
          <a:lstStyle/>
          <a:p>
            <a:r>
              <a:rPr lang="en-US" sz="1600" dirty="0">
                <a:latin typeface="Arial" panose="020B0604020202020204" pitchFamily="34" charset="0"/>
                <a:cs typeface="Arial" panose="020B0604020202020204" pitchFamily="34" charset="0"/>
              </a:rPr>
              <a:t>Introduction: The National Recognition and Procedures Agreement (NRPA) between the EIS, GMB, UNITE, and UNISON and Scottish Colleges sets the areas of college staff’s contracts that are negotiated nationally. The EIS is the </a:t>
            </a:r>
            <a:r>
              <a:rPr lang="en-US" sz="1600" dirty="0" err="1">
                <a:latin typeface="Arial" panose="020B0604020202020204" pitchFamily="34" charset="0"/>
                <a:cs typeface="Arial" panose="020B0604020202020204" pitchFamily="34" charset="0"/>
              </a:rPr>
              <a:t>recognised</a:t>
            </a:r>
            <a:r>
              <a:rPr lang="en-US" sz="1600" dirty="0">
                <a:latin typeface="Arial" panose="020B0604020202020204" pitchFamily="34" charset="0"/>
                <a:cs typeface="Arial" panose="020B0604020202020204" pitchFamily="34" charset="0"/>
              </a:rPr>
              <a:t> trade union by colleges for lecturing staff, for national bargaining at the NJNC and at colleges for the purposes of local bargaining. An extract of the NRPA is copied below: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11419"/>
      </p:ext>
    </p:extLst>
  </p:cSld>
  <p:clrMapOvr>
    <a:masterClrMapping/>
  </p:clrMapOvr>
  <mc:AlternateContent xmlns:mc="http://schemas.openxmlformats.org/markup-compatibility/2006" xmlns:p14="http://schemas.microsoft.com/office/powerpoint/2010/main">
    <mc:Choice Requires="p14">
      <p:transition spd="slow" p14:dur="2000" advTm="14302"/>
    </mc:Choice>
    <mc:Fallback xmlns="">
      <p:transition spd="slow" advTm="1430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D5E6-5EB1-4C5A-8878-DF6BBCBB86D7}"/>
              </a:ext>
            </a:extLst>
          </p:cNvPr>
          <p:cNvSpPr>
            <a:spLocks noGrp="1"/>
          </p:cNvSpPr>
          <p:nvPr>
            <p:ph type="title"/>
          </p:nvPr>
        </p:nvSpPr>
        <p:spPr/>
        <p:txBody>
          <a:bodyPr/>
          <a:lstStyle/>
          <a:p>
            <a:r>
              <a:rPr lang="en-US"/>
              <a:t>NWPA sections Introduction 2of 3</a:t>
            </a:r>
            <a:endParaRPr lang="en-GB"/>
          </a:p>
        </p:txBody>
      </p:sp>
      <p:sp>
        <p:nvSpPr>
          <p:cNvPr id="8" name="TextBox 7">
            <a:extLst>
              <a:ext uri="{FF2B5EF4-FFF2-40B4-BE49-F238E27FC236}">
                <a16:creationId xmlns:a16="http://schemas.microsoft.com/office/drawing/2014/main" id="{663A0ED2-5F3F-4F34-AD38-FBDA979E4297}"/>
              </a:ext>
            </a:extLst>
          </p:cNvPr>
          <p:cNvSpPr txBox="1"/>
          <p:nvPr/>
        </p:nvSpPr>
        <p:spPr>
          <a:xfrm>
            <a:off x="796120" y="2932652"/>
            <a:ext cx="10918208" cy="954107"/>
          </a:xfrm>
          <a:prstGeom prst="rect">
            <a:avLst/>
          </a:prstGeom>
          <a:gradFill flip="none" rotWithShape="1">
            <a:gsLst>
              <a:gs pos="0">
                <a:srgbClr val="C7D9A9">
                  <a:tint val="66000"/>
                  <a:satMod val="160000"/>
                  <a:alpha val="25000"/>
                </a:srgbClr>
              </a:gs>
              <a:gs pos="100000">
                <a:srgbClr val="C7D9A9">
                  <a:tint val="23500"/>
                  <a:satMod val="160000"/>
                </a:srgbClr>
              </a:gs>
            </a:gsLst>
            <a:lin ang="16200000" scaled="1"/>
            <a:tileRect/>
          </a:gradFill>
        </p:spPr>
        <p:txBody>
          <a:bodyPr wrap="square">
            <a:spAutoFit/>
          </a:bodyPr>
          <a:lstStyle/>
          <a:p>
            <a:r>
              <a:rPr lang="en-US" sz="1600">
                <a:latin typeface="Arial" panose="020B0604020202020204" pitchFamily="34" charset="0"/>
                <a:cs typeface="Arial" panose="020B0604020202020204" pitchFamily="34" charset="0"/>
              </a:rPr>
              <a:t>Until such times as contractual terms and conditions of employment referred to above under the NRPA have been agreed and incorporated in the NWPA (Lecturing National Collective Agreements and Circulars, local terms and conditions will remain extant</a:t>
            </a:r>
            <a:r>
              <a:rPr lang="en-US" sz="2400">
                <a:latin typeface="Arial" panose="020B0604020202020204" pitchFamily="34" charset="0"/>
                <a:cs typeface="Arial" panose="020B0604020202020204" pitchFamily="34" charset="0"/>
              </a:rPr>
              <a:t>.</a:t>
            </a:r>
            <a:endParaRPr lang="en-GB" sz="2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D404DF-1CF8-405E-B1E2-27F2E5805A44}"/>
              </a:ext>
            </a:extLst>
          </p:cNvPr>
          <p:cNvSpPr txBox="1"/>
          <p:nvPr/>
        </p:nvSpPr>
        <p:spPr>
          <a:xfrm>
            <a:off x="796120" y="4162110"/>
            <a:ext cx="10577014" cy="830997"/>
          </a:xfrm>
          <a:prstGeom prst="rect">
            <a:avLst/>
          </a:prstGeom>
          <a:gradFill flip="none" rotWithShape="1">
            <a:gsLst>
              <a:gs pos="0">
                <a:srgbClr val="C7D9A9">
                  <a:tint val="66000"/>
                  <a:satMod val="160000"/>
                  <a:alpha val="25000"/>
                </a:srgbClr>
              </a:gs>
              <a:gs pos="100000">
                <a:srgbClr val="C7D9A9">
                  <a:tint val="23500"/>
                  <a:satMod val="160000"/>
                </a:srgbClr>
              </a:gs>
            </a:gsLst>
            <a:lin ang="16200000" scaled="1"/>
            <a:tileRect/>
          </a:gradFill>
          <a:ln>
            <a:noFill/>
          </a:ln>
        </p:spPr>
        <p:txBody>
          <a:bodyPr wrap="square">
            <a:spAutoFit/>
          </a:bodyPr>
          <a:lstStyle/>
          <a:p>
            <a:r>
              <a:rPr lang="en-US" sz="1600">
                <a:latin typeface="Arial" panose="020B0604020202020204" pitchFamily="34" charset="0"/>
                <a:cs typeface="Arial" panose="020B0604020202020204" pitchFamily="34" charset="0"/>
              </a:rPr>
              <a:t>The scope of this agreement will be reviewed annually. The Colleges agree to consult with the Unions at the NJNC on other matters on national policy, and both Sides agree to provide guidance for implementation locally, appropriate to the need of each particular college. </a:t>
            </a:r>
            <a:endParaRPr lang="en-GB"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0016642-0CCD-4D7C-876A-4B8DC3A1D876}"/>
              </a:ext>
            </a:extLst>
          </p:cNvPr>
          <p:cNvSpPr txBox="1"/>
          <p:nvPr/>
        </p:nvSpPr>
        <p:spPr>
          <a:xfrm>
            <a:off x="923499" y="5353040"/>
            <a:ext cx="10790829" cy="830997"/>
          </a:xfrm>
          <a:prstGeom prst="rect">
            <a:avLst/>
          </a:prstGeom>
          <a:solidFill>
            <a:srgbClr val="F4FAEC"/>
          </a:solidFill>
        </p:spPr>
        <p:txBody>
          <a:bodyPr wrap="square">
            <a:spAutoFit/>
          </a:bodyPr>
          <a:lstStyle/>
          <a:p>
            <a:r>
              <a:rPr lang="en-US" sz="1600">
                <a:latin typeface="Arial" panose="020B0604020202020204" pitchFamily="34" charset="0"/>
                <a:cs typeface="Arial" panose="020B0604020202020204" pitchFamily="34" charset="0"/>
              </a:rPr>
              <a:t>The NJNC may issue national policy advice and may share best practice for Colleges or local collective bargaining arrangements.” This National Working Practices Agreement – Staff Terms and Conditions (Lecturing) (‘the NWPA’) applies to the lecturing staff of all the Scottish colleges that have signed the NRPA. </a:t>
            </a:r>
            <a:endParaRPr lang="en-GB" sz="1600"/>
          </a:p>
        </p:txBody>
      </p:sp>
    </p:spTree>
    <p:extLst>
      <p:ext uri="{BB962C8B-B14F-4D97-AF65-F5344CB8AC3E}">
        <p14:creationId xmlns:p14="http://schemas.microsoft.com/office/powerpoint/2010/main" val="360562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A111-EDD2-41B1-AA2C-8504E89B5A28}"/>
              </a:ext>
            </a:extLst>
          </p:cNvPr>
          <p:cNvSpPr>
            <a:spLocks noGrp="1"/>
          </p:cNvSpPr>
          <p:nvPr>
            <p:ph type="title"/>
          </p:nvPr>
        </p:nvSpPr>
        <p:spPr/>
        <p:txBody>
          <a:bodyPr/>
          <a:lstStyle/>
          <a:p>
            <a:r>
              <a:rPr lang="en-US"/>
              <a:t>NWPA sections Introduction 3 of 3</a:t>
            </a:r>
            <a:endParaRPr lang="en-GB"/>
          </a:p>
        </p:txBody>
      </p:sp>
      <p:sp>
        <p:nvSpPr>
          <p:cNvPr id="5" name="Hexagon 4">
            <a:extLst>
              <a:ext uri="{FF2B5EF4-FFF2-40B4-BE49-F238E27FC236}">
                <a16:creationId xmlns:a16="http://schemas.microsoft.com/office/drawing/2014/main" id="{B97D8120-46E5-4F0F-8E1F-026A161D5D69}"/>
              </a:ext>
            </a:extLst>
          </p:cNvPr>
          <p:cNvSpPr/>
          <p:nvPr/>
        </p:nvSpPr>
        <p:spPr>
          <a:xfrm>
            <a:off x="2499186" y="5668339"/>
            <a:ext cx="1304946" cy="1068698"/>
          </a:xfrm>
          <a:prstGeom prst="hexagon">
            <a:avLst/>
          </a:prstGeom>
          <a:noFill/>
          <a:ln w="152400">
            <a:solidFill>
              <a:srgbClr val="4B2F65"/>
            </a:solidFill>
          </a:ln>
          <a:effectLst>
            <a:glow rad="63500">
              <a:schemeClr val="accent2">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426EDEA2-0000-4251-A985-D72D3BF1B02D}"/>
              </a:ext>
            </a:extLst>
          </p:cNvPr>
          <p:cNvSpPr/>
          <p:nvPr/>
        </p:nvSpPr>
        <p:spPr>
          <a:xfrm>
            <a:off x="4977017" y="3241975"/>
            <a:ext cx="1304946" cy="1068698"/>
          </a:xfrm>
          <a:prstGeom prst="hexagon">
            <a:avLst/>
          </a:prstGeom>
          <a:noFill/>
          <a:ln w="152400">
            <a:solidFill>
              <a:srgbClr val="4B2F65"/>
            </a:solidFill>
          </a:ln>
          <a:effectLst>
            <a:glow rad="63500">
              <a:srgbClr val="CC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E23FF3AB-928E-4403-BD1C-C2DD7F52BB8C}"/>
              </a:ext>
            </a:extLst>
          </p:cNvPr>
          <p:cNvSpPr/>
          <p:nvPr/>
        </p:nvSpPr>
        <p:spPr>
          <a:xfrm>
            <a:off x="3755780" y="2588157"/>
            <a:ext cx="1304946" cy="1068698"/>
          </a:xfrm>
          <a:prstGeom prst="hexagon">
            <a:avLst/>
          </a:prstGeom>
          <a:noFill/>
          <a:ln w="152400">
            <a:solidFill>
              <a:srgbClr val="4B2F65"/>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a:extLst>
              <a:ext uri="{FF2B5EF4-FFF2-40B4-BE49-F238E27FC236}">
                <a16:creationId xmlns:a16="http://schemas.microsoft.com/office/drawing/2014/main" id="{62C567D5-00D2-4A7D-8A6C-B0194C5D1D8C}"/>
              </a:ext>
            </a:extLst>
          </p:cNvPr>
          <p:cNvSpPr/>
          <p:nvPr/>
        </p:nvSpPr>
        <p:spPr>
          <a:xfrm>
            <a:off x="4977017" y="4378550"/>
            <a:ext cx="1304946" cy="1068698"/>
          </a:xfrm>
          <a:prstGeom prst="hexagon">
            <a:avLst/>
          </a:prstGeom>
          <a:noFill/>
          <a:ln w="152400">
            <a:solidFill>
              <a:srgbClr val="4B2F65"/>
            </a:solidFill>
          </a:ln>
          <a:effectLst>
            <a:glow rad="63500">
              <a:srgbClr val="9CE6E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a:extLst>
              <a:ext uri="{FF2B5EF4-FFF2-40B4-BE49-F238E27FC236}">
                <a16:creationId xmlns:a16="http://schemas.microsoft.com/office/drawing/2014/main" id="{5F8E2170-0750-434C-A56F-945FAD86C1A4}"/>
              </a:ext>
            </a:extLst>
          </p:cNvPr>
          <p:cNvSpPr/>
          <p:nvPr/>
        </p:nvSpPr>
        <p:spPr>
          <a:xfrm>
            <a:off x="1345999" y="5118035"/>
            <a:ext cx="1304946" cy="1068698"/>
          </a:xfrm>
          <a:prstGeom prst="hexagon">
            <a:avLst/>
          </a:prstGeom>
          <a:noFill/>
          <a:ln w="152400">
            <a:solidFill>
              <a:srgbClr val="4B2F65"/>
            </a:solidFill>
          </a:ln>
          <a:effectLst>
            <a:glow rad="63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Hexagon 3">
            <a:extLst>
              <a:ext uri="{FF2B5EF4-FFF2-40B4-BE49-F238E27FC236}">
                <a16:creationId xmlns:a16="http://schemas.microsoft.com/office/drawing/2014/main" id="{BBB529FC-3DD0-4F94-9F65-FD07F78D6CBD}"/>
              </a:ext>
            </a:extLst>
          </p:cNvPr>
          <p:cNvSpPr/>
          <p:nvPr/>
        </p:nvSpPr>
        <p:spPr>
          <a:xfrm>
            <a:off x="1387129" y="3776324"/>
            <a:ext cx="1304946" cy="1068698"/>
          </a:xfrm>
          <a:prstGeom prst="hexagon">
            <a:avLst/>
          </a:prstGeom>
          <a:noFill/>
          <a:ln w="152400">
            <a:solidFill>
              <a:srgbClr val="4B2F65"/>
            </a:solidFill>
          </a:ln>
          <a:effectLst>
            <a:glow rad="635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a:extLst>
              <a:ext uri="{FF2B5EF4-FFF2-40B4-BE49-F238E27FC236}">
                <a16:creationId xmlns:a16="http://schemas.microsoft.com/office/drawing/2014/main" id="{182F174B-6DEB-4256-A22A-6F4E58FEE4B5}"/>
              </a:ext>
            </a:extLst>
          </p:cNvPr>
          <p:cNvSpPr/>
          <p:nvPr/>
        </p:nvSpPr>
        <p:spPr>
          <a:xfrm>
            <a:off x="4999860" y="5476712"/>
            <a:ext cx="1304946" cy="1068698"/>
          </a:xfrm>
          <a:prstGeom prst="hexagon">
            <a:avLst/>
          </a:prstGeom>
          <a:noFill/>
          <a:ln w="152400">
            <a:solidFill>
              <a:srgbClr val="4B2F65"/>
            </a:solidFill>
          </a:ln>
          <a:effectLst>
            <a:glow rad="635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a:extLst>
              <a:ext uri="{FF2B5EF4-FFF2-40B4-BE49-F238E27FC236}">
                <a16:creationId xmlns:a16="http://schemas.microsoft.com/office/drawing/2014/main" id="{A8943D31-F32D-4E57-A9ED-6E89EA0BED56}"/>
              </a:ext>
            </a:extLst>
          </p:cNvPr>
          <p:cNvSpPr/>
          <p:nvPr/>
        </p:nvSpPr>
        <p:spPr>
          <a:xfrm>
            <a:off x="3755780" y="4990048"/>
            <a:ext cx="1304946" cy="1068698"/>
          </a:xfrm>
          <a:prstGeom prst="hexagon">
            <a:avLst/>
          </a:prstGeom>
          <a:noFill/>
          <a:ln w="152400">
            <a:solidFill>
              <a:srgbClr val="4B2F65"/>
            </a:solidFill>
          </a:ln>
          <a:effectLst>
            <a:glow rad="63500">
              <a:srgbClr val="FF33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B94E5137-2F13-4E54-ADBE-9A6003F412ED}"/>
              </a:ext>
            </a:extLst>
          </p:cNvPr>
          <p:cNvSpPr/>
          <p:nvPr/>
        </p:nvSpPr>
        <p:spPr>
          <a:xfrm>
            <a:off x="3722297" y="3792609"/>
            <a:ext cx="1304946" cy="1068698"/>
          </a:xfrm>
          <a:prstGeom prst="hexagon">
            <a:avLst/>
          </a:prstGeom>
          <a:noFill/>
          <a:ln w="152400">
            <a:solidFill>
              <a:srgbClr val="4B2F65"/>
            </a:solidFill>
          </a:ln>
          <a:effectLst>
            <a:glow rad="63500">
              <a:schemeClr val="accent5">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57231365-7038-482C-BA6A-88419B1C028D}"/>
              </a:ext>
            </a:extLst>
          </p:cNvPr>
          <p:cNvSpPr/>
          <p:nvPr/>
        </p:nvSpPr>
        <p:spPr>
          <a:xfrm>
            <a:off x="2499186" y="4406414"/>
            <a:ext cx="1304946" cy="1068698"/>
          </a:xfrm>
          <a:prstGeom prst="hexagon">
            <a:avLst/>
          </a:prstGeom>
          <a:noFill/>
          <a:ln w="152400">
            <a:solidFill>
              <a:srgbClr val="4B2F65"/>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FE83334-D53E-4643-BF55-8D4D282B93C8}"/>
              </a:ext>
            </a:extLst>
          </p:cNvPr>
          <p:cNvSpPr txBox="1"/>
          <p:nvPr/>
        </p:nvSpPr>
        <p:spPr>
          <a:xfrm>
            <a:off x="4095516" y="2937840"/>
            <a:ext cx="588936" cy="369332"/>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Pay </a:t>
            </a:r>
          </a:p>
        </p:txBody>
      </p:sp>
      <p:sp>
        <p:nvSpPr>
          <p:cNvPr id="17" name="TextBox 16">
            <a:extLst>
              <a:ext uri="{FF2B5EF4-FFF2-40B4-BE49-F238E27FC236}">
                <a16:creationId xmlns:a16="http://schemas.microsoft.com/office/drawing/2014/main" id="{CEB46DFC-D83E-459E-B047-F51B20FCF1AD}"/>
              </a:ext>
            </a:extLst>
          </p:cNvPr>
          <p:cNvSpPr txBox="1"/>
          <p:nvPr/>
        </p:nvSpPr>
        <p:spPr>
          <a:xfrm>
            <a:off x="2709164" y="4623247"/>
            <a:ext cx="1063358" cy="646331"/>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Working hours </a:t>
            </a:r>
          </a:p>
        </p:txBody>
      </p:sp>
      <p:sp>
        <p:nvSpPr>
          <p:cNvPr id="19" name="TextBox 18">
            <a:extLst>
              <a:ext uri="{FF2B5EF4-FFF2-40B4-BE49-F238E27FC236}">
                <a16:creationId xmlns:a16="http://schemas.microsoft.com/office/drawing/2014/main" id="{D29EF0D7-0A94-40F0-B8CC-26397A0DFD36}"/>
              </a:ext>
            </a:extLst>
          </p:cNvPr>
          <p:cNvSpPr txBox="1"/>
          <p:nvPr/>
        </p:nvSpPr>
        <p:spPr>
          <a:xfrm>
            <a:off x="5231167" y="3356429"/>
            <a:ext cx="1084279" cy="923330"/>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Class contact hours </a:t>
            </a:r>
          </a:p>
        </p:txBody>
      </p:sp>
      <p:sp>
        <p:nvSpPr>
          <p:cNvPr id="21" name="TextBox 20">
            <a:extLst>
              <a:ext uri="{FF2B5EF4-FFF2-40B4-BE49-F238E27FC236}">
                <a16:creationId xmlns:a16="http://schemas.microsoft.com/office/drawing/2014/main" id="{0591EA43-058D-4F36-8BC5-E717503483C7}"/>
              </a:ext>
            </a:extLst>
          </p:cNvPr>
          <p:cNvSpPr txBox="1"/>
          <p:nvPr/>
        </p:nvSpPr>
        <p:spPr>
          <a:xfrm>
            <a:off x="4026672" y="3922276"/>
            <a:ext cx="949496" cy="646331"/>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Sick pay </a:t>
            </a:r>
          </a:p>
        </p:txBody>
      </p:sp>
      <p:sp>
        <p:nvSpPr>
          <p:cNvPr id="23" name="TextBox 22">
            <a:extLst>
              <a:ext uri="{FF2B5EF4-FFF2-40B4-BE49-F238E27FC236}">
                <a16:creationId xmlns:a16="http://schemas.microsoft.com/office/drawing/2014/main" id="{00658F31-81DD-421D-BE01-59735F190F0A}"/>
              </a:ext>
            </a:extLst>
          </p:cNvPr>
          <p:cNvSpPr txBox="1"/>
          <p:nvPr/>
        </p:nvSpPr>
        <p:spPr>
          <a:xfrm>
            <a:off x="1490537" y="3963024"/>
            <a:ext cx="1436864" cy="646331"/>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Annual Leave</a:t>
            </a:r>
          </a:p>
        </p:txBody>
      </p:sp>
      <p:sp>
        <p:nvSpPr>
          <p:cNvPr id="27" name="TextBox 26">
            <a:extLst>
              <a:ext uri="{FF2B5EF4-FFF2-40B4-BE49-F238E27FC236}">
                <a16:creationId xmlns:a16="http://schemas.microsoft.com/office/drawing/2014/main" id="{D7ADE665-A051-4DC9-A337-702E30F08B28}"/>
              </a:ext>
            </a:extLst>
          </p:cNvPr>
          <p:cNvSpPr txBox="1"/>
          <p:nvPr/>
        </p:nvSpPr>
        <p:spPr>
          <a:xfrm>
            <a:off x="5157329" y="5518971"/>
            <a:ext cx="1158117" cy="830997"/>
          </a:xfrm>
          <a:prstGeom prst="rect">
            <a:avLst/>
          </a:prstGeom>
          <a:noFill/>
          <a:effectLst>
            <a:glow rad="63500">
              <a:srgbClr val="CCFFCC">
                <a:alpha val="40000"/>
              </a:srgbClr>
            </a:glow>
          </a:effectLst>
        </p:spPr>
        <p:txBody>
          <a:bodyPr wrap="square">
            <a:spAutoFit/>
          </a:bodyPr>
          <a:lstStyle/>
          <a:p>
            <a:r>
              <a:rPr lang="en-US" sz="1600">
                <a:latin typeface="Arial" panose="020B0604020202020204" pitchFamily="34" charset="0"/>
                <a:cs typeface="Arial" panose="020B0604020202020204" pitchFamily="34" charset="0"/>
              </a:rPr>
              <a:t>Maternity/Paternity Policy </a:t>
            </a:r>
            <a:endParaRPr lang="en-GB" sz="1600"/>
          </a:p>
        </p:txBody>
      </p:sp>
      <p:sp>
        <p:nvSpPr>
          <p:cNvPr id="52" name="TextBox 51">
            <a:extLst>
              <a:ext uri="{FF2B5EF4-FFF2-40B4-BE49-F238E27FC236}">
                <a16:creationId xmlns:a16="http://schemas.microsoft.com/office/drawing/2014/main" id="{0AA90D37-65BE-4F7B-A03B-664F51A86583}"/>
              </a:ext>
            </a:extLst>
          </p:cNvPr>
          <p:cNvSpPr txBox="1"/>
          <p:nvPr/>
        </p:nvSpPr>
        <p:spPr>
          <a:xfrm>
            <a:off x="24" y="1739965"/>
            <a:ext cx="3539743" cy="1879044"/>
          </a:xfrm>
          <a:prstGeom prst="roundRect">
            <a:avLst>
              <a:gd name="adj" fmla="val 26355"/>
            </a:avLst>
          </a:prstGeom>
          <a:gradFill flip="none" rotWithShape="1">
            <a:gsLst>
              <a:gs pos="25000">
                <a:srgbClr val="EDCEAD"/>
              </a:gs>
              <a:gs pos="0">
                <a:srgbClr val="FFC1B2"/>
              </a:gs>
              <a:gs pos="60000">
                <a:schemeClr val="accent3">
                  <a:lumMod val="20000"/>
                  <a:lumOff val="80000"/>
                </a:schemeClr>
              </a:gs>
            </a:gsLst>
            <a:path path="circle">
              <a:fillToRect l="100000" t="100000"/>
            </a:path>
            <a:tileRect r="-100000" b="-100000"/>
          </a:gradFill>
          <a:effectLst>
            <a:outerShdw blurRad="50800" dist="38100" dir="2700000" algn="tl" rotWithShape="0">
              <a:prstClr val="black">
                <a:alpha val="40000"/>
              </a:prstClr>
            </a:outerShdw>
          </a:effectLst>
        </p:spPr>
        <p:txBody>
          <a:bodyPr wrap="square">
            <a:spAutoFit/>
          </a:bodyPr>
          <a:lstStyle/>
          <a:p>
            <a:r>
              <a:rPr lang="en-US" sz="1200">
                <a:latin typeface="Arial" panose="020B0604020202020204" pitchFamily="34" charset="0"/>
                <a:cs typeface="Arial" panose="020B0604020202020204" pitchFamily="34" charset="0"/>
              </a:rPr>
              <a:t>“</a:t>
            </a:r>
            <a:r>
              <a:rPr lang="en-US" sz="1400">
                <a:latin typeface="Arial" panose="020B0604020202020204" pitchFamily="34" charset="0"/>
                <a:cs typeface="Arial" panose="020B0604020202020204" pitchFamily="34" charset="0"/>
              </a:rPr>
              <a:t>The Colleges agree to negotiate with the Unions at the National Joint Negotiating Committee (NJNC) on the undernoted Contractual Terms and Conditions of employment applying to members of the Colleges’ Defined Staff”. </a:t>
            </a:r>
            <a:endParaRPr lang="en-US" sz="12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C4B7D71-CC7E-4056-A052-1CAA057FD1DC}"/>
              </a:ext>
            </a:extLst>
          </p:cNvPr>
          <p:cNvSpPr txBox="1"/>
          <p:nvPr/>
        </p:nvSpPr>
        <p:spPr>
          <a:xfrm>
            <a:off x="5212156" y="4399642"/>
            <a:ext cx="1019582" cy="923330"/>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Family friendly policies </a:t>
            </a:r>
          </a:p>
        </p:txBody>
      </p:sp>
      <p:sp>
        <p:nvSpPr>
          <p:cNvPr id="31" name="TextBox 30">
            <a:extLst>
              <a:ext uri="{FF2B5EF4-FFF2-40B4-BE49-F238E27FC236}">
                <a16:creationId xmlns:a16="http://schemas.microsoft.com/office/drawing/2014/main" id="{529A4C88-B3C0-4FD0-80B2-56E1FE36670F}"/>
              </a:ext>
            </a:extLst>
          </p:cNvPr>
          <p:cNvSpPr txBox="1"/>
          <p:nvPr/>
        </p:nvSpPr>
        <p:spPr>
          <a:xfrm>
            <a:off x="3890469" y="5123251"/>
            <a:ext cx="1321687" cy="738664"/>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Transfer to permanent status </a:t>
            </a:r>
          </a:p>
        </p:txBody>
      </p:sp>
      <p:sp>
        <p:nvSpPr>
          <p:cNvPr id="33" name="TextBox 32">
            <a:extLst>
              <a:ext uri="{FF2B5EF4-FFF2-40B4-BE49-F238E27FC236}">
                <a16:creationId xmlns:a16="http://schemas.microsoft.com/office/drawing/2014/main" id="{8FC6CE81-4861-4691-866D-0E685A72519E}"/>
              </a:ext>
            </a:extLst>
          </p:cNvPr>
          <p:cNvSpPr txBox="1"/>
          <p:nvPr/>
        </p:nvSpPr>
        <p:spPr>
          <a:xfrm>
            <a:off x="1459786" y="5288405"/>
            <a:ext cx="1414552" cy="738664"/>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Grievance and Disciplinary Policies </a:t>
            </a:r>
          </a:p>
        </p:txBody>
      </p:sp>
      <p:sp>
        <p:nvSpPr>
          <p:cNvPr id="35" name="TextBox 34">
            <a:extLst>
              <a:ext uri="{FF2B5EF4-FFF2-40B4-BE49-F238E27FC236}">
                <a16:creationId xmlns:a16="http://schemas.microsoft.com/office/drawing/2014/main" id="{C1B3E57E-5405-4DFE-9248-C2099A7DB626}"/>
              </a:ext>
            </a:extLst>
          </p:cNvPr>
          <p:cNvSpPr txBox="1"/>
          <p:nvPr/>
        </p:nvSpPr>
        <p:spPr>
          <a:xfrm>
            <a:off x="2709164" y="5743560"/>
            <a:ext cx="1234613" cy="954107"/>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Additional terms and conditions as agreed </a:t>
            </a:r>
            <a:endParaRPr lang="en-GB" sz="1400"/>
          </a:p>
        </p:txBody>
      </p:sp>
      <p:sp>
        <p:nvSpPr>
          <p:cNvPr id="53" name="Freeform: Shape 52">
            <a:extLst>
              <a:ext uri="{FF2B5EF4-FFF2-40B4-BE49-F238E27FC236}">
                <a16:creationId xmlns:a16="http://schemas.microsoft.com/office/drawing/2014/main" id="{3C04DCAB-3920-40C8-86B3-D029AC75EBAE}"/>
              </a:ext>
            </a:extLst>
          </p:cNvPr>
          <p:cNvSpPr/>
          <p:nvPr/>
        </p:nvSpPr>
        <p:spPr>
          <a:xfrm>
            <a:off x="6462070" y="2373849"/>
            <a:ext cx="5729930" cy="857112"/>
          </a:xfrm>
          <a:custGeom>
            <a:avLst/>
            <a:gdLst>
              <a:gd name="connsiteX0" fmla="*/ 0 w 6096740"/>
              <a:gd name="connsiteY0" fmla="*/ 203726 h 1222329"/>
              <a:gd name="connsiteX1" fmla="*/ 203726 w 6096740"/>
              <a:gd name="connsiteY1" fmla="*/ 0 h 1222329"/>
              <a:gd name="connsiteX2" fmla="*/ 5893014 w 6096740"/>
              <a:gd name="connsiteY2" fmla="*/ 0 h 1222329"/>
              <a:gd name="connsiteX3" fmla="*/ 6096740 w 6096740"/>
              <a:gd name="connsiteY3" fmla="*/ 203726 h 1222329"/>
              <a:gd name="connsiteX4" fmla="*/ 6096740 w 6096740"/>
              <a:gd name="connsiteY4" fmla="*/ 1018603 h 1222329"/>
              <a:gd name="connsiteX5" fmla="*/ 5893014 w 6096740"/>
              <a:gd name="connsiteY5" fmla="*/ 1222329 h 1222329"/>
              <a:gd name="connsiteX6" fmla="*/ 203726 w 6096740"/>
              <a:gd name="connsiteY6" fmla="*/ 1222329 h 1222329"/>
              <a:gd name="connsiteX7" fmla="*/ 0 w 6096740"/>
              <a:gd name="connsiteY7" fmla="*/ 1018603 h 1222329"/>
              <a:gd name="connsiteX8" fmla="*/ 0 w 6096740"/>
              <a:gd name="connsiteY8" fmla="*/ 203726 h 122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740" h="1222329">
                <a:moveTo>
                  <a:pt x="0" y="203726"/>
                </a:moveTo>
                <a:cubicBezTo>
                  <a:pt x="0" y="91211"/>
                  <a:pt x="91211" y="0"/>
                  <a:pt x="203726" y="0"/>
                </a:cubicBezTo>
                <a:lnTo>
                  <a:pt x="5893014" y="0"/>
                </a:lnTo>
                <a:cubicBezTo>
                  <a:pt x="6005529" y="0"/>
                  <a:pt x="6096740" y="91211"/>
                  <a:pt x="6096740" y="203726"/>
                </a:cubicBezTo>
                <a:lnTo>
                  <a:pt x="6096740" y="1018603"/>
                </a:lnTo>
                <a:cubicBezTo>
                  <a:pt x="6096740" y="1131118"/>
                  <a:pt x="6005529" y="1222329"/>
                  <a:pt x="5893014" y="1222329"/>
                </a:cubicBezTo>
                <a:lnTo>
                  <a:pt x="203726" y="1222329"/>
                </a:lnTo>
                <a:cubicBezTo>
                  <a:pt x="91211" y="1222329"/>
                  <a:pt x="0" y="1131118"/>
                  <a:pt x="0" y="1018603"/>
                </a:cubicBezTo>
                <a:lnTo>
                  <a:pt x="0" y="203726"/>
                </a:lnTo>
                <a:close/>
              </a:path>
            </a:pathLst>
          </a:custGeom>
          <a:gradFill flip="none" rotWithShape="1">
            <a:gsLst>
              <a:gs pos="25000">
                <a:srgbClr val="EDCEAD"/>
              </a:gs>
              <a:gs pos="0">
                <a:srgbClr val="FFC1B2"/>
              </a:gs>
              <a:gs pos="60000">
                <a:schemeClr val="accent3">
                  <a:lumMod val="20000"/>
                  <a:lumOff val="80000"/>
                </a:schemeClr>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29" tIns="120629" rIns="120629" bIns="120629"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latin typeface="Arial" panose="020B0604020202020204" pitchFamily="34" charset="0"/>
                <a:cs typeface="Arial" panose="020B0604020202020204" pitchFamily="34" charset="0"/>
              </a:rPr>
              <a:t>Notes (from Circular 01/18 incorporated into the NWPA)</a:t>
            </a:r>
            <a:endParaRPr lang="en-GB" sz="1600" b="1" kern="1200">
              <a:solidFill>
                <a:schemeClr val="tx1"/>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8458453C-A275-435B-8704-A980F9A98547}"/>
              </a:ext>
            </a:extLst>
          </p:cNvPr>
          <p:cNvSpPr/>
          <p:nvPr/>
        </p:nvSpPr>
        <p:spPr>
          <a:xfrm>
            <a:off x="6462070" y="3689032"/>
            <a:ext cx="5729930" cy="1068698"/>
          </a:xfrm>
          <a:custGeom>
            <a:avLst/>
            <a:gdLst>
              <a:gd name="connsiteX0" fmla="*/ 0 w 6096740"/>
              <a:gd name="connsiteY0" fmla="*/ 203726 h 1222329"/>
              <a:gd name="connsiteX1" fmla="*/ 203726 w 6096740"/>
              <a:gd name="connsiteY1" fmla="*/ 0 h 1222329"/>
              <a:gd name="connsiteX2" fmla="*/ 5893014 w 6096740"/>
              <a:gd name="connsiteY2" fmla="*/ 0 h 1222329"/>
              <a:gd name="connsiteX3" fmla="*/ 6096740 w 6096740"/>
              <a:gd name="connsiteY3" fmla="*/ 203726 h 1222329"/>
              <a:gd name="connsiteX4" fmla="*/ 6096740 w 6096740"/>
              <a:gd name="connsiteY4" fmla="*/ 1018603 h 1222329"/>
              <a:gd name="connsiteX5" fmla="*/ 5893014 w 6096740"/>
              <a:gd name="connsiteY5" fmla="*/ 1222329 h 1222329"/>
              <a:gd name="connsiteX6" fmla="*/ 203726 w 6096740"/>
              <a:gd name="connsiteY6" fmla="*/ 1222329 h 1222329"/>
              <a:gd name="connsiteX7" fmla="*/ 0 w 6096740"/>
              <a:gd name="connsiteY7" fmla="*/ 1018603 h 1222329"/>
              <a:gd name="connsiteX8" fmla="*/ 0 w 6096740"/>
              <a:gd name="connsiteY8" fmla="*/ 203726 h 122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740" h="1222329">
                <a:moveTo>
                  <a:pt x="0" y="203726"/>
                </a:moveTo>
                <a:cubicBezTo>
                  <a:pt x="0" y="91211"/>
                  <a:pt x="91211" y="0"/>
                  <a:pt x="203726" y="0"/>
                </a:cubicBezTo>
                <a:lnTo>
                  <a:pt x="5893014" y="0"/>
                </a:lnTo>
                <a:cubicBezTo>
                  <a:pt x="6005529" y="0"/>
                  <a:pt x="6096740" y="91211"/>
                  <a:pt x="6096740" y="203726"/>
                </a:cubicBezTo>
                <a:lnTo>
                  <a:pt x="6096740" y="1018603"/>
                </a:lnTo>
                <a:cubicBezTo>
                  <a:pt x="6096740" y="1131118"/>
                  <a:pt x="6005529" y="1222329"/>
                  <a:pt x="5893014" y="1222329"/>
                </a:cubicBezTo>
                <a:lnTo>
                  <a:pt x="203726" y="1222329"/>
                </a:lnTo>
                <a:cubicBezTo>
                  <a:pt x="91211" y="1222329"/>
                  <a:pt x="0" y="1131118"/>
                  <a:pt x="0" y="1018603"/>
                </a:cubicBezTo>
                <a:lnTo>
                  <a:pt x="0" y="203726"/>
                </a:lnTo>
                <a:close/>
              </a:path>
            </a:pathLst>
          </a:custGeom>
          <a:gradFill flip="none" rotWithShape="1">
            <a:gsLst>
              <a:gs pos="25000">
                <a:srgbClr val="EDCEAD"/>
              </a:gs>
              <a:gs pos="0">
                <a:srgbClr val="FFC1B2"/>
              </a:gs>
              <a:gs pos="60000">
                <a:schemeClr val="accent3">
                  <a:lumMod val="20000"/>
                  <a:lumOff val="80000"/>
                </a:schemeClr>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009" tIns="113009" rIns="113009" bIns="113009"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lumMod val="85000"/>
                    <a:lumOff val="15000"/>
                  </a:schemeClr>
                </a:solidFill>
                <a:latin typeface="Arial" panose="020B0604020202020204" pitchFamily="34" charset="0"/>
                <a:cs typeface="Arial" panose="020B0604020202020204" pitchFamily="34" charset="0"/>
              </a:rPr>
              <a:t>1. Any voluntary contractual move to another post and/or employer means that existing local arrangements would cease. Colleges will comply with all relevant employment legislation. </a:t>
            </a:r>
            <a:endParaRPr lang="en-GB" sz="1400" kern="1200">
              <a:solidFill>
                <a:schemeClr val="tx1">
                  <a:lumMod val="85000"/>
                  <a:lumOff val="15000"/>
                </a:schemeClr>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3C6B4AB-367F-4306-9C58-C48669699BFE}"/>
              </a:ext>
            </a:extLst>
          </p:cNvPr>
          <p:cNvSpPr/>
          <p:nvPr/>
        </p:nvSpPr>
        <p:spPr>
          <a:xfrm>
            <a:off x="6360469" y="5135233"/>
            <a:ext cx="5831531" cy="1222329"/>
          </a:xfrm>
          <a:custGeom>
            <a:avLst/>
            <a:gdLst>
              <a:gd name="connsiteX0" fmla="*/ 0 w 6096740"/>
              <a:gd name="connsiteY0" fmla="*/ 203726 h 1222329"/>
              <a:gd name="connsiteX1" fmla="*/ 203726 w 6096740"/>
              <a:gd name="connsiteY1" fmla="*/ 0 h 1222329"/>
              <a:gd name="connsiteX2" fmla="*/ 5893014 w 6096740"/>
              <a:gd name="connsiteY2" fmla="*/ 0 h 1222329"/>
              <a:gd name="connsiteX3" fmla="*/ 6096740 w 6096740"/>
              <a:gd name="connsiteY3" fmla="*/ 203726 h 1222329"/>
              <a:gd name="connsiteX4" fmla="*/ 6096740 w 6096740"/>
              <a:gd name="connsiteY4" fmla="*/ 1018603 h 1222329"/>
              <a:gd name="connsiteX5" fmla="*/ 5893014 w 6096740"/>
              <a:gd name="connsiteY5" fmla="*/ 1222329 h 1222329"/>
              <a:gd name="connsiteX6" fmla="*/ 203726 w 6096740"/>
              <a:gd name="connsiteY6" fmla="*/ 1222329 h 1222329"/>
              <a:gd name="connsiteX7" fmla="*/ 0 w 6096740"/>
              <a:gd name="connsiteY7" fmla="*/ 1018603 h 1222329"/>
              <a:gd name="connsiteX8" fmla="*/ 0 w 6096740"/>
              <a:gd name="connsiteY8" fmla="*/ 203726 h 122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740" h="1222329">
                <a:moveTo>
                  <a:pt x="0" y="203726"/>
                </a:moveTo>
                <a:cubicBezTo>
                  <a:pt x="0" y="91211"/>
                  <a:pt x="91211" y="0"/>
                  <a:pt x="203726" y="0"/>
                </a:cubicBezTo>
                <a:lnTo>
                  <a:pt x="5893014" y="0"/>
                </a:lnTo>
                <a:cubicBezTo>
                  <a:pt x="6005529" y="0"/>
                  <a:pt x="6096740" y="91211"/>
                  <a:pt x="6096740" y="203726"/>
                </a:cubicBezTo>
                <a:lnTo>
                  <a:pt x="6096740" y="1018603"/>
                </a:lnTo>
                <a:cubicBezTo>
                  <a:pt x="6096740" y="1131118"/>
                  <a:pt x="6005529" y="1222329"/>
                  <a:pt x="5893014" y="1222329"/>
                </a:cubicBezTo>
                <a:lnTo>
                  <a:pt x="203726" y="1222329"/>
                </a:lnTo>
                <a:cubicBezTo>
                  <a:pt x="91211" y="1222329"/>
                  <a:pt x="0" y="1131118"/>
                  <a:pt x="0" y="1018603"/>
                </a:cubicBezTo>
                <a:lnTo>
                  <a:pt x="0" y="203726"/>
                </a:lnTo>
                <a:close/>
              </a:path>
            </a:pathLst>
          </a:custGeom>
          <a:gradFill flip="none" rotWithShape="1">
            <a:gsLst>
              <a:gs pos="25000">
                <a:srgbClr val="EDCEAD"/>
              </a:gs>
              <a:gs pos="0">
                <a:srgbClr val="FFC1B2"/>
              </a:gs>
              <a:gs pos="60000">
                <a:schemeClr val="accent3">
                  <a:lumMod val="20000"/>
                  <a:lumOff val="80000"/>
                </a:schemeClr>
              </a:gs>
            </a:gsLst>
            <a:path path="circle">
              <a:fillToRect l="100000" t="100000"/>
            </a:path>
            <a:tileRect r="-100000" b="-100000"/>
          </a:gra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009" tIns="113009" rIns="113009" bIns="113009"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lumMod val="85000"/>
                    <a:lumOff val="15000"/>
                  </a:schemeClr>
                </a:solidFill>
                <a:latin typeface="Arial" panose="020B0604020202020204" pitchFamily="34" charset="0"/>
                <a:cs typeface="Arial" panose="020B0604020202020204" pitchFamily="34" charset="0"/>
              </a:rPr>
              <a:t>2. Anyone currently working in the sector on a temporary, fixed term or other non-permanent contract will retain existing local arrangements on renewal of their existing contract or transfer to an equivalent permanent post. Where there is agreement within the college to amend an employee’s existing hours or otherwise amends an existing contract, existing local arrangements will be retained</a:t>
            </a:r>
            <a:endParaRPr lang="en-GB" sz="1400" kern="120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999214"/>
      </p:ext>
    </p:extLst>
  </p:cSld>
  <p:clrMapOvr>
    <a:masterClrMapping/>
  </p:clrMapOvr>
  <mc:AlternateContent xmlns:mc="http://schemas.openxmlformats.org/markup-compatibility/2006" xmlns:p14="http://schemas.microsoft.com/office/powerpoint/2010/main">
    <mc:Choice Requires="p14">
      <p:transition spd="slow" p14:dur="2000" advTm="10652"/>
    </mc:Choice>
    <mc:Fallback xmlns="">
      <p:transition spd="slow" advTm="1065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751DA44-E1E1-442E-8F45-95FC70307FD2}"/>
              </a:ext>
            </a:extLst>
          </p:cNvPr>
          <p:cNvSpPr>
            <a:spLocks noGrp="1"/>
          </p:cNvSpPr>
          <p:nvPr>
            <p:ph type="title"/>
          </p:nvPr>
        </p:nvSpPr>
        <p:spPr/>
        <p:txBody>
          <a:bodyPr>
            <a:normAutofit/>
          </a:bodyPr>
          <a:lstStyle/>
          <a:p>
            <a:r>
              <a:rPr lang="en-US"/>
              <a:t>NWPA sections Equality in Employment</a:t>
            </a:r>
            <a:endParaRPr lang="en-GB"/>
          </a:p>
        </p:txBody>
      </p:sp>
      <p:graphicFrame>
        <p:nvGraphicFramePr>
          <p:cNvPr id="2" name="Diagram 1">
            <a:extLst>
              <a:ext uri="{FF2B5EF4-FFF2-40B4-BE49-F238E27FC236}">
                <a16:creationId xmlns:a16="http://schemas.microsoft.com/office/drawing/2014/main" id="{733148DB-9356-4627-84AA-A8B9F3B9C636}"/>
              </a:ext>
            </a:extLst>
          </p:cNvPr>
          <p:cNvGraphicFramePr/>
          <p:nvPr/>
        </p:nvGraphicFramePr>
        <p:xfrm>
          <a:off x="541177" y="2542592"/>
          <a:ext cx="3755656" cy="3624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B5D9B62-3F56-400F-94D1-ADAD440998FB}"/>
              </a:ext>
            </a:extLst>
          </p:cNvPr>
          <p:cNvGraphicFramePr/>
          <p:nvPr/>
        </p:nvGraphicFramePr>
        <p:xfrm>
          <a:off x="4206240" y="2484631"/>
          <a:ext cx="3688929" cy="37942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 3">
            <a:extLst>
              <a:ext uri="{FF2B5EF4-FFF2-40B4-BE49-F238E27FC236}">
                <a16:creationId xmlns:a16="http://schemas.microsoft.com/office/drawing/2014/main" id="{A24C17AB-22AA-4C61-98AE-635A378A8A4F}"/>
              </a:ext>
            </a:extLst>
          </p:cNvPr>
          <p:cNvGraphicFramePr/>
          <p:nvPr/>
        </p:nvGraphicFramePr>
        <p:xfrm>
          <a:off x="8093602" y="2484631"/>
          <a:ext cx="3145536" cy="35709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793697029"/>
      </p:ext>
    </p:extLst>
  </p:cSld>
  <p:clrMapOvr>
    <a:masterClrMapping/>
  </p:clrMapOvr>
  <mc:AlternateContent xmlns:mc="http://schemas.openxmlformats.org/markup-compatibility/2006" xmlns:p14="http://schemas.microsoft.com/office/powerpoint/2010/main">
    <mc:Choice Requires="p14">
      <p:transition spd="slow" p14:dur="2000" advTm="15532"/>
    </mc:Choice>
    <mc:Fallback xmlns="">
      <p:transition spd="slow" advTm="1553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5797D425-B01F-4729-ACC8-CA3FE0155A0D}"/>
              </a:ext>
            </a:extLst>
          </p:cNvPr>
          <p:cNvSpPr>
            <a:spLocks noGrp="1"/>
          </p:cNvSpPr>
          <p:nvPr>
            <p:ph type="title"/>
          </p:nvPr>
        </p:nvSpPr>
        <p:spPr>
          <a:xfrm>
            <a:off x="1154954" y="973667"/>
            <a:ext cx="8825659" cy="824987"/>
          </a:xfrm>
        </p:spPr>
        <p:txBody>
          <a:bodyPr>
            <a:normAutofit fontScale="90000"/>
          </a:bodyPr>
          <a:lstStyle/>
          <a:p>
            <a:r>
              <a:rPr lang="en-US"/>
              <a:t>NWPA sections Pay- awarding salary points for Teaching Service</a:t>
            </a:r>
            <a:endParaRPr lang="en-GB"/>
          </a:p>
        </p:txBody>
      </p:sp>
      <p:sp>
        <p:nvSpPr>
          <p:cNvPr id="11" name="TextBox 10">
            <a:extLst>
              <a:ext uri="{FF2B5EF4-FFF2-40B4-BE49-F238E27FC236}">
                <a16:creationId xmlns:a16="http://schemas.microsoft.com/office/drawing/2014/main" id="{E989DBC3-1EAC-4578-8EA3-E38B1D86A92A}"/>
              </a:ext>
            </a:extLst>
          </p:cNvPr>
          <p:cNvSpPr txBox="1"/>
          <p:nvPr/>
        </p:nvSpPr>
        <p:spPr>
          <a:xfrm>
            <a:off x="24282" y="4009898"/>
            <a:ext cx="5543500" cy="738664"/>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sz="1400">
                <a:latin typeface="Arial" panose="020B0604020202020204" pitchFamily="34" charset="0"/>
                <a:cs typeface="Arial" panose="020B0604020202020204" pitchFamily="34" charset="0"/>
              </a:rPr>
              <a:t>A qualifying period of teaching service comprises 32 weeks or more of teaching service obtained within a salary year. A salary point will be awarded for each qualifying period of teaching service.</a:t>
            </a:r>
            <a:endParaRPr lang="en-GB" sz="14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CCEC974-B81E-44C0-83F6-FCD82EFE17FF}"/>
              </a:ext>
            </a:extLst>
          </p:cNvPr>
          <p:cNvSpPr txBox="1"/>
          <p:nvPr/>
        </p:nvSpPr>
        <p:spPr>
          <a:xfrm>
            <a:off x="24282" y="5024144"/>
            <a:ext cx="5543501" cy="1600438"/>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A salary year in which less than 32 weeks of teaching service has been obtained is described as a partial salary year. Where a lecturer’s record of service contains more than one partial salary year, the teaching service from the first partial salary year will be added to teaching service from the following such year(s), whether consecutive or not, until it equates or exceeds 32 weeks. Where this total is achieved, a salary point will be awarded</a:t>
            </a:r>
            <a:endParaRPr lang="en-GB" sz="1400"/>
          </a:p>
        </p:txBody>
      </p:sp>
      <p:sp>
        <p:nvSpPr>
          <p:cNvPr id="15" name="TextBox 14">
            <a:extLst>
              <a:ext uri="{FF2B5EF4-FFF2-40B4-BE49-F238E27FC236}">
                <a16:creationId xmlns:a16="http://schemas.microsoft.com/office/drawing/2014/main" id="{1D88FC66-B530-4DE6-A81D-C94ACD1BAE18}"/>
              </a:ext>
            </a:extLst>
          </p:cNvPr>
          <p:cNvSpPr txBox="1"/>
          <p:nvPr/>
        </p:nvSpPr>
        <p:spPr>
          <a:xfrm>
            <a:off x="5938778" y="3798071"/>
            <a:ext cx="5984842" cy="1169551"/>
          </a:xfrm>
          <a:prstGeom prst="rect">
            <a:avLst/>
          </a:prstGeom>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US" sz="1400">
                <a:latin typeface="Arial" panose="020B0604020202020204" pitchFamily="34" charset="0"/>
                <a:cs typeface="Arial" panose="020B0604020202020204" pitchFamily="34" charset="0"/>
              </a:rPr>
              <a:t>This process will be repeated, as necessary, for any remaining salary years in the lecturer’s record of service. It is, however, subject to the condition that teaching service cannot be carried forward beyond the salary year in which service has contributed to a salary point being awarded.</a:t>
            </a:r>
            <a:endParaRPr lang="en-GB" sz="14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AD5A10-B918-4822-A815-A361FE7083D6}"/>
              </a:ext>
            </a:extLst>
          </p:cNvPr>
          <p:cNvSpPr txBox="1"/>
          <p:nvPr/>
        </p:nvSpPr>
        <p:spPr>
          <a:xfrm>
            <a:off x="5989020" y="5272882"/>
            <a:ext cx="5934600" cy="738664"/>
          </a:xfrm>
          <a:prstGeom prst="rect">
            <a:avLst/>
          </a:prstGeom>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sz="1400">
                <a:latin typeface="Arial" panose="020B0604020202020204" pitchFamily="34" charset="0"/>
                <a:cs typeface="Arial" panose="020B0604020202020204" pitchFamily="34" charset="0"/>
              </a:rPr>
              <a:t>Teaching service includes employment in a teaching role in a school, college, polytechnic or university or having relevant experience in education.</a:t>
            </a:r>
            <a:endParaRPr lang="en-GB" sz="14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1DD343E-4CD1-41E1-8480-C88895BCA566}"/>
              </a:ext>
            </a:extLst>
          </p:cNvPr>
          <p:cNvSpPr txBox="1"/>
          <p:nvPr/>
        </p:nvSpPr>
        <p:spPr>
          <a:xfrm>
            <a:off x="6003873" y="6316805"/>
            <a:ext cx="5919747" cy="307777"/>
          </a:xfrm>
          <a:prstGeom prst="rect">
            <a:avLst/>
          </a:prstGeom>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This advice on teaching service is solely in relation to salary </a:t>
            </a:r>
            <a:endParaRPr lang="en-GB" sz="1400"/>
          </a:p>
        </p:txBody>
      </p:sp>
      <p:sp>
        <p:nvSpPr>
          <p:cNvPr id="22" name="TextBox 21">
            <a:extLst>
              <a:ext uri="{FF2B5EF4-FFF2-40B4-BE49-F238E27FC236}">
                <a16:creationId xmlns:a16="http://schemas.microsoft.com/office/drawing/2014/main" id="{DA5B055A-4D7F-4EE1-B1DD-E2E5DE602B51}"/>
              </a:ext>
            </a:extLst>
          </p:cNvPr>
          <p:cNvSpPr txBox="1"/>
          <p:nvPr/>
        </p:nvSpPr>
        <p:spPr>
          <a:xfrm>
            <a:off x="24281" y="2412295"/>
            <a:ext cx="5543499" cy="307777"/>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a:latin typeface="Arial" panose="020B0604020202020204" pitchFamily="34" charset="0"/>
                <a:cs typeface="Arial" panose="020B0604020202020204" pitchFamily="34" charset="0"/>
              </a:rPr>
              <a:t>Awarding Additional Salary Points for Teaching Service</a:t>
            </a:r>
          </a:p>
        </p:txBody>
      </p:sp>
      <p:sp>
        <p:nvSpPr>
          <p:cNvPr id="25" name="TextBox 24">
            <a:extLst>
              <a:ext uri="{FF2B5EF4-FFF2-40B4-BE49-F238E27FC236}">
                <a16:creationId xmlns:a16="http://schemas.microsoft.com/office/drawing/2014/main" id="{3E412B2D-595C-4112-B414-90F13A84F609}"/>
              </a:ext>
            </a:extLst>
          </p:cNvPr>
          <p:cNvSpPr txBox="1"/>
          <p:nvPr/>
        </p:nvSpPr>
        <p:spPr>
          <a:xfrm>
            <a:off x="24282" y="2995653"/>
            <a:ext cx="5543500" cy="738664"/>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A new entrant to the profession may be placed on a higher point on the NSP if additional salary points are awarded for teaching service in accordance with the undernoted paragraphs.</a:t>
            </a:r>
          </a:p>
        </p:txBody>
      </p:sp>
      <p:sp>
        <p:nvSpPr>
          <p:cNvPr id="26" name="TextBox 25">
            <a:extLst>
              <a:ext uri="{FF2B5EF4-FFF2-40B4-BE49-F238E27FC236}">
                <a16:creationId xmlns:a16="http://schemas.microsoft.com/office/drawing/2014/main" id="{7DD6CEC5-851D-4A43-A159-52D3EA857CC1}"/>
              </a:ext>
            </a:extLst>
          </p:cNvPr>
          <p:cNvSpPr txBox="1"/>
          <p:nvPr/>
        </p:nvSpPr>
        <p:spPr>
          <a:xfrm>
            <a:off x="5968721" y="2477148"/>
            <a:ext cx="5954899"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A week of teaching service comprises any week in which a lecturer is employed, as a lecturer by a college regardless of the numbers of hours worked. This includes periods of annual leave, public holidays, sickness absence, family leave or other special leave</a:t>
            </a:r>
            <a:r>
              <a:rPr lang="en-US" sz="18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14332444"/>
      </p:ext>
    </p:extLst>
  </p:cSld>
  <p:clrMapOvr>
    <a:masterClrMapping/>
  </p:clrMapOvr>
  <mc:AlternateContent xmlns:mc="http://schemas.openxmlformats.org/markup-compatibility/2006" xmlns:p14="http://schemas.microsoft.com/office/powerpoint/2010/main">
    <mc:Choice Requires="p14">
      <p:transition spd="slow" p14:dur="2000" advTm="13719"/>
    </mc:Choice>
    <mc:Fallback xmlns="">
      <p:transition spd="slow" advTm="137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710C-B985-4319-BC2F-D73441A1E9E7}"/>
              </a:ext>
            </a:extLst>
          </p:cNvPr>
          <p:cNvSpPr>
            <a:spLocks noGrp="1"/>
          </p:cNvSpPr>
          <p:nvPr>
            <p:ph type="title"/>
          </p:nvPr>
        </p:nvSpPr>
        <p:spPr/>
        <p:txBody>
          <a:bodyPr/>
          <a:lstStyle/>
          <a:p>
            <a:r>
              <a:rPr lang="en-US">
                <a:latin typeface="Avenir Next LT Pro Demi" panose="020B0704020202020204" pitchFamily="34" charset="0"/>
              </a:rPr>
              <a:t>What is EIS-FELA</a:t>
            </a:r>
            <a:endParaRPr lang="en-GB">
              <a:latin typeface="Avenir Next LT Pro Demi" panose="020B0704020202020204" pitchFamily="34" charset="0"/>
            </a:endParaRPr>
          </a:p>
        </p:txBody>
      </p:sp>
      <p:sp>
        <p:nvSpPr>
          <p:cNvPr id="3" name="Content Placeholder 2">
            <a:extLst>
              <a:ext uri="{FF2B5EF4-FFF2-40B4-BE49-F238E27FC236}">
                <a16:creationId xmlns:a16="http://schemas.microsoft.com/office/drawing/2014/main" id="{B290EF47-460E-4DE7-8265-A4B114DD9D71}"/>
              </a:ext>
            </a:extLst>
          </p:cNvPr>
          <p:cNvSpPr>
            <a:spLocks noGrp="1"/>
          </p:cNvSpPr>
          <p:nvPr>
            <p:ph idx="1"/>
          </p:nvPr>
        </p:nvSpPr>
        <p:spPr>
          <a:xfrm>
            <a:off x="6501984" y="2483579"/>
            <a:ext cx="4504546" cy="3737340"/>
          </a:xfrm>
        </p:spPr>
        <p:txBody>
          <a:bodyPr>
            <a:normAutofit lnSpcReduction="10000"/>
          </a:bodyPr>
          <a:lstStyle/>
          <a:p>
            <a:r>
              <a:rPr lang="en-US" b="0" i="0" dirty="0">
                <a:solidFill>
                  <a:srgbClr val="333333"/>
                </a:solidFill>
                <a:effectLst/>
                <a:cs typeface="Arial" panose="020B0604020202020204" pitchFamily="34" charset="0"/>
              </a:rPr>
              <a:t>The Further Education Lecturers' Association (EIS-FELA) is a self-governing </a:t>
            </a:r>
            <a:r>
              <a:rPr lang="en-US" b="0" i="0" dirty="0" err="1">
                <a:solidFill>
                  <a:srgbClr val="333333"/>
                </a:solidFill>
                <a:effectLst/>
                <a:cs typeface="Arial" panose="020B0604020202020204" pitchFamily="34" charset="0"/>
              </a:rPr>
              <a:t>organisation</a:t>
            </a:r>
            <a:r>
              <a:rPr lang="en-US" b="0" i="0" dirty="0">
                <a:solidFill>
                  <a:srgbClr val="333333"/>
                </a:solidFill>
                <a:effectLst/>
                <a:cs typeface="Arial" panose="020B0604020202020204" pitchFamily="34" charset="0"/>
              </a:rPr>
              <a:t> within the EIS </a:t>
            </a:r>
          </a:p>
          <a:p>
            <a:r>
              <a:rPr lang="en-US" dirty="0">
                <a:solidFill>
                  <a:srgbClr val="333333"/>
                </a:solidFill>
                <a:cs typeface="Arial" panose="020B0604020202020204" pitchFamily="34" charset="0"/>
              </a:rPr>
              <a:t>It</a:t>
            </a:r>
            <a:r>
              <a:rPr lang="en-US" b="0" i="0" dirty="0">
                <a:solidFill>
                  <a:srgbClr val="333333"/>
                </a:solidFill>
                <a:effectLst/>
                <a:cs typeface="Arial" panose="020B0604020202020204" pitchFamily="34" charset="0"/>
              </a:rPr>
              <a:t> is constitutionally autonomous in respect of the distinct interests of </a:t>
            </a:r>
            <a:r>
              <a:rPr lang="en-US" dirty="0">
                <a:solidFill>
                  <a:srgbClr val="333333"/>
                </a:solidFill>
                <a:cs typeface="Arial" panose="020B0604020202020204" pitchFamily="34" charset="0"/>
              </a:rPr>
              <a:t>its</a:t>
            </a:r>
            <a:r>
              <a:rPr lang="en-US" b="0" i="0" dirty="0">
                <a:solidFill>
                  <a:srgbClr val="333333"/>
                </a:solidFill>
                <a:effectLst/>
                <a:cs typeface="Arial" panose="020B0604020202020204" pitchFamily="34" charset="0"/>
              </a:rPr>
              <a:t> members, in the further education sector, in Scotland</a:t>
            </a:r>
          </a:p>
          <a:p>
            <a:r>
              <a:rPr lang="en-US" dirty="0">
                <a:solidFill>
                  <a:srgbClr val="333333"/>
                </a:solidFill>
                <a:cs typeface="Arial" panose="020B0604020202020204" pitchFamily="34" charset="0"/>
              </a:rPr>
              <a:t>Policy is developed by motions passed at Conference</a:t>
            </a:r>
          </a:p>
          <a:p>
            <a:r>
              <a:rPr lang="en-US" b="0" i="0" dirty="0">
                <a:solidFill>
                  <a:srgbClr val="333333"/>
                </a:solidFill>
                <a:effectLst/>
                <a:cs typeface="Arial" panose="020B0604020202020204" pitchFamily="34" charset="0"/>
              </a:rPr>
              <a:t>These motions are ac</a:t>
            </a:r>
            <a:r>
              <a:rPr lang="en-US" dirty="0">
                <a:solidFill>
                  <a:srgbClr val="333333"/>
                </a:solidFill>
                <a:cs typeface="Arial" panose="020B0604020202020204" pitchFamily="34" charset="0"/>
              </a:rPr>
              <a:t>tioned by the annually elected FELA  Executive Committee</a:t>
            </a:r>
            <a:endParaRPr lang="en-US" b="0" i="0" dirty="0">
              <a:solidFill>
                <a:srgbClr val="333333"/>
              </a:solidFill>
              <a:effectLst/>
              <a:cs typeface="Arial" panose="020B0604020202020204" pitchFamily="34" charset="0"/>
            </a:endParaRPr>
          </a:p>
          <a:p>
            <a:endParaRPr lang="en-US" b="0" i="0" dirty="0">
              <a:solidFill>
                <a:srgbClr val="333333"/>
              </a:solidFill>
              <a:effectLst/>
              <a:latin typeface="Arial" panose="020B0604020202020204" pitchFamily="34" charset="0"/>
              <a:cs typeface="Arial" panose="020B0604020202020204" pitchFamily="34" charset="0"/>
            </a:endParaRPr>
          </a:p>
          <a:p>
            <a:endParaRPr lang="en-GB" dirty="0"/>
          </a:p>
        </p:txBody>
      </p:sp>
      <p:grpSp>
        <p:nvGrpSpPr>
          <p:cNvPr id="26" name="Group 25">
            <a:extLst>
              <a:ext uri="{FF2B5EF4-FFF2-40B4-BE49-F238E27FC236}">
                <a16:creationId xmlns:a16="http://schemas.microsoft.com/office/drawing/2014/main" id="{12067EA7-C010-4FDA-92AB-C7C23823EA26}"/>
              </a:ext>
            </a:extLst>
          </p:cNvPr>
          <p:cNvGrpSpPr/>
          <p:nvPr/>
        </p:nvGrpSpPr>
        <p:grpSpPr>
          <a:xfrm rot="2297071">
            <a:off x="1188132" y="2328572"/>
            <a:ext cx="4077656" cy="3976429"/>
            <a:chOff x="1326382" y="2939787"/>
            <a:chExt cx="3878661" cy="3737341"/>
          </a:xfrm>
          <a:blipFill dpi="0" rotWithShape="0">
            <a:blip r:embed="rId3"/>
            <a:srcRect/>
            <a:stretch>
              <a:fillRect/>
            </a:stretch>
          </a:blipFill>
        </p:grpSpPr>
        <p:sp>
          <p:nvSpPr>
            <p:cNvPr id="19" name="Flowchart: Alternate Process 18">
              <a:extLst>
                <a:ext uri="{FF2B5EF4-FFF2-40B4-BE49-F238E27FC236}">
                  <a16:creationId xmlns:a16="http://schemas.microsoft.com/office/drawing/2014/main" id="{042D0481-0D8F-4AA2-8BEC-C89CEBA2A56F}"/>
                </a:ext>
              </a:extLst>
            </p:cNvPr>
            <p:cNvSpPr/>
            <p:nvPr/>
          </p:nvSpPr>
          <p:spPr>
            <a:xfrm>
              <a:off x="1326382" y="3893736"/>
              <a:ext cx="462225" cy="1990595"/>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Alternate Process 19">
              <a:extLst>
                <a:ext uri="{FF2B5EF4-FFF2-40B4-BE49-F238E27FC236}">
                  <a16:creationId xmlns:a16="http://schemas.microsoft.com/office/drawing/2014/main" id="{239CC41D-7C20-4184-B747-285D9A4C1506}"/>
                </a:ext>
              </a:extLst>
            </p:cNvPr>
            <p:cNvSpPr/>
            <p:nvPr/>
          </p:nvSpPr>
          <p:spPr>
            <a:xfrm>
              <a:off x="1895788" y="3637503"/>
              <a:ext cx="462225" cy="2471895"/>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Alternate Process 20">
              <a:extLst>
                <a:ext uri="{FF2B5EF4-FFF2-40B4-BE49-F238E27FC236}">
                  <a16:creationId xmlns:a16="http://schemas.microsoft.com/office/drawing/2014/main" id="{EF3A4025-BAC1-4EA3-9C54-8765CEE155CA}"/>
                </a:ext>
              </a:extLst>
            </p:cNvPr>
            <p:cNvSpPr/>
            <p:nvPr/>
          </p:nvSpPr>
          <p:spPr>
            <a:xfrm>
              <a:off x="2465194" y="3336054"/>
              <a:ext cx="462225" cy="2974311"/>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Alternate Process 21">
              <a:extLst>
                <a:ext uri="{FF2B5EF4-FFF2-40B4-BE49-F238E27FC236}">
                  <a16:creationId xmlns:a16="http://schemas.microsoft.com/office/drawing/2014/main" id="{78B5E490-F8D3-48B0-99A1-FE7D367E670B}"/>
                </a:ext>
              </a:extLst>
            </p:cNvPr>
            <p:cNvSpPr/>
            <p:nvPr/>
          </p:nvSpPr>
          <p:spPr>
            <a:xfrm>
              <a:off x="3034600" y="2939787"/>
              <a:ext cx="462225" cy="3737341"/>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Alternate Process 22">
              <a:extLst>
                <a:ext uri="{FF2B5EF4-FFF2-40B4-BE49-F238E27FC236}">
                  <a16:creationId xmlns:a16="http://schemas.microsoft.com/office/drawing/2014/main" id="{6BC42D20-F34E-4497-9C64-44CFAF02BC31}"/>
                </a:ext>
              </a:extLst>
            </p:cNvPr>
            <p:cNvSpPr/>
            <p:nvPr/>
          </p:nvSpPr>
          <p:spPr>
            <a:xfrm>
              <a:off x="3604006" y="3336054"/>
              <a:ext cx="462225" cy="2974312"/>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D6588AF-CCC3-4302-8B5A-3056B9ECE7B9}"/>
                </a:ext>
              </a:extLst>
            </p:cNvPr>
            <p:cNvSpPr/>
            <p:nvPr/>
          </p:nvSpPr>
          <p:spPr>
            <a:xfrm>
              <a:off x="4173412" y="3637503"/>
              <a:ext cx="462225" cy="2471895"/>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Alternate Process 24">
              <a:extLst>
                <a:ext uri="{FF2B5EF4-FFF2-40B4-BE49-F238E27FC236}">
                  <a16:creationId xmlns:a16="http://schemas.microsoft.com/office/drawing/2014/main" id="{81F30DC5-1951-47A8-9316-A9BA81BB7D93}"/>
                </a:ext>
              </a:extLst>
            </p:cNvPr>
            <p:cNvSpPr/>
            <p:nvPr/>
          </p:nvSpPr>
          <p:spPr>
            <a:xfrm>
              <a:off x="4742818" y="3828423"/>
              <a:ext cx="462225" cy="2055908"/>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42175603"/>
      </p:ext>
    </p:extLst>
  </p:cSld>
  <p:clrMapOvr>
    <a:masterClrMapping/>
  </p:clrMapOvr>
  <mc:AlternateContent xmlns:mc="http://schemas.openxmlformats.org/markup-compatibility/2006" xmlns:p14="http://schemas.microsoft.com/office/powerpoint/2010/main">
    <mc:Choice Requires="p14">
      <p:transition spd="slow" p14:dur="2500" advTm="13939">
        <p:checker/>
      </p:transition>
    </mc:Choice>
    <mc:Fallback xmlns="">
      <p:transition spd="slow" advTm="1393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0"/>
                                        <p:tgtEl>
                                          <p:spTgt spid="3">
                                            <p:txEl>
                                              <p:pRg st="2" end="2"/>
                                            </p:txEl>
                                          </p:spTgt>
                                        </p:tgtEl>
                                      </p:cBhvr>
                                    </p:animEffect>
                                    <p:anim calcmode="lin" valueType="num">
                                      <p:cBhvr>
                                        <p:cTn id="20"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3000"/>
                                        <p:tgtEl>
                                          <p:spTgt spid="3">
                                            <p:txEl>
                                              <p:pRg st="3" end="3"/>
                                            </p:txEl>
                                          </p:spTgt>
                                        </p:tgtEl>
                                      </p:cBhvr>
                                    </p:animEffect>
                                    <p:anim calcmode="lin" valueType="num">
                                      <p:cBhvr>
                                        <p:cTn id="2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15E3-B7DB-4AA9-884C-04403FA8ED04}"/>
              </a:ext>
            </a:extLst>
          </p:cNvPr>
          <p:cNvSpPr>
            <a:spLocks noGrp="1"/>
          </p:cNvSpPr>
          <p:nvPr>
            <p:ph type="title"/>
          </p:nvPr>
        </p:nvSpPr>
        <p:spPr>
          <a:xfrm rot="21540000">
            <a:off x="1154953" y="829017"/>
            <a:ext cx="8761413" cy="706964"/>
          </a:xfrm>
        </p:spPr>
        <p:txBody>
          <a:bodyPr/>
          <a:lstStyle/>
          <a:p>
            <a:r>
              <a:rPr lang="en-US"/>
              <a:t>NWPA sections Pay-</a:t>
            </a:r>
            <a:endParaRPr lang="en-GB"/>
          </a:p>
        </p:txBody>
      </p:sp>
      <p:graphicFrame>
        <p:nvGraphicFramePr>
          <p:cNvPr id="21" name="Table 20">
            <a:extLst>
              <a:ext uri="{FF2B5EF4-FFF2-40B4-BE49-F238E27FC236}">
                <a16:creationId xmlns:a16="http://schemas.microsoft.com/office/drawing/2014/main" id="{13C92CFC-9BB1-4D77-9C01-3686029FEC11}"/>
              </a:ext>
            </a:extLst>
          </p:cNvPr>
          <p:cNvGraphicFramePr>
            <a:graphicFrameLocks noGrp="1"/>
          </p:cNvGraphicFramePr>
          <p:nvPr/>
        </p:nvGraphicFramePr>
        <p:xfrm>
          <a:off x="457200" y="2244181"/>
          <a:ext cx="6475708" cy="4524587"/>
        </p:xfrm>
        <a:graphic>
          <a:graphicData uri="http://schemas.openxmlformats.org/drawingml/2006/table">
            <a:tbl>
              <a:tblPr>
                <a:tableStyleId>{5C22544A-7EE6-4342-B048-85BDC9FD1C3A}</a:tableStyleId>
              </a:tblPr>
              <a:tblGrid>
                <a:gridCol w="4738808">
                  <a:extLst>
                    <a:ext uri="{9D8B030D-6E8A-4147-A177-3AD203B41FA5}">
                      <a16:colId xmlns:a16="http://schemas.microsoft.com/office/drawing/2014/main" val="13449295"/>
                    </a:ext>
                  </a:extLst>
                </a:gridCol>
                <a:gridCol w="1736900">
                  <a:extLst>
                    <a:ext uri="{9D8B030D-6E8A-4147-A177-3AD203B41FA5}">
                      <a16:colId xmlns:a16="http://schemas.microsoft.com/office/drawing/2014/main" val="2586281960"/>
                    </a:ext>
                  </a:extLst>
                </a:gridCol>
              </a:tblGrid>
              <a:tr h="256494">
                <a:tc>
                  <a:txBody>
                    <a:bodyPr/>
                    <a:lstStyle/>
                    <a:p>
                      <a:pPr algn="l" rtl="0" fontAlgn="ctr"/>
                      <a:r>
                        <a:rPr lang="en-GB" sz="1400" b="1" u="none" strike="noStrike">
                          <a:effectLst/>
                          <a:latin typeface="Avenir Next LT Pro Demi" panose="020B0704020202020204" pitchFamily="34" charset="0"/>
                          <a:cs typeface="Arial" panose="020B0604020202020204" pitchFamily="34" charset="0"/>
                        </a:rPr>
                        <a:t>Unpromoted Lecturers Scale points</a:t>
                      </a:r>
                    </a:p>
                    <a:p>
                      <a:pPr algn="l" rtl="0" fontAlgn="ctr"/>
                      <a:r>
                        <a:rPr lang="en-GB" sz="1000">
                          <a:latin typeface="Avenir Next LT Pro Demi" panose="020B0704020202020204" pitchFamily="34" charset="0"/>
                          <a:cs typeface="Arial" panose="020B0604020202020204" pitchFamily="34" charset="0"/>
                        </a:rPr>
                        <a:t>The Agreement will be applied </a:t>
                      </a:r>
                      <a:r>
                        <a:rPr lang="en-GB" sz="1000" b="1">
                          <a:latin typeface="Avenir Next LT Pro Demi" panose="020B0704020202020204" pitchFamily="34" charset="0"/>
                          <a:cs typeface="Arial" panose="020B0604020202020204" pitchFamily="34" charset="0"/>
                        </a:rPr>
                        <a:t>pro rata for part time employees</a:t>
                      </a:r>
                      <a:endParaRPr lang="en-GB" sz="10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At 1 September 2020</a:t>
                      </a:r>
                      <a:endParaRPr lang="en-GB"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2689027043"/>
                  </a:ext>
                </a:extLst>
              </a:tr>
              <a:tr h="930077">
                <a:tc>
                  <a:txBody>
                    <a:bodyPr/>
                    <a:lstStyle/>
                    <a:p>
                      <a:pPr algn="l" rtl="0" fontAlgn="ctr"/>
                      <a:r>
                        <a:rPr lang="en-US" sz="1200" u="none" strike="noStrike">
                          <a:effectLst/>
                          <a:latin typeface="Avenir Next LT Pro Demi" panose="020B0704020202020204" pitchFamily="34" charset="0"/>
                          <a:cs typeface="Arial" panose="020B0604020202020204" pitchFamily="34" charset="0"/>
                        </a:rPr>
                        <a:t>1 This scale point will be applied to a new entrant to the profession who does not hold TQFE or equivalent to a minimum SCQF level 9 and who has less than two years relevant industry experience</a:t>
                      </a:r>
                      <a:endParaRPr lang="en-US"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 £34170</a:t>
                      </a:r>
                      <a:endParaRPr lang="en-GB" sz="1200" b="0"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1426500989"/>
                  </a:ext>
                </a:extLst>
              </a:tr>
              <a:tr h="930077">
                <a:tc>
                  <a:txBody>
                    <a:bodyPr/>
                    <a:lstStyle/>
                    <a:p>
                      <a:pPr algn="l" rtl="0" fontAlgn="ctr"/>
                      <a:r>
                        <a:rPr lang="en-US" sz="1200" u="none" strike="noStrike">
                          <a:effectLst/>
                          <a:latin typeface="Avenir Next LT Pro Demi" panose="020B0704020202020204" pitchFamily="34" charset="0"/>
                          <a:cs typeface="Arial" panose="020B0604020202020204" pitchFamily="34" charset="0"/>
                        </a:rPr>
                        <a:t>2 This scale point will be applied to a new entrant to the profession who does not hold TQFE or equivalent to a minimum SCQF level 9 and who has between two and five years relevant industry experience.</a:t>
                      </a:r>
                      <a:endParaRPr lang="en-US"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 £36217</a:t>
                      </a:r>
                      <a:endParaRPr lang="en-GB" sz="1200" b="0"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2628227076"/>
                  </a:ext>
                </a:extLst>
              </a:tr>
              <a:tr h="930077">
                <a:tc>
                  <a:txBody>
                    <a:bodyPr/>
                    <a:lstStyle/>
                    <a:p>
                      <a:pPr algn="l" rtl="0" fontAlgn="ctr"/>
                      <a:r>
                        <a:rPr lang="en-US" sz="1200" u="none" strike="noStrike">
                          <a:effectLst/>
                          <a:latin typeface="Avenir Next LT Pro Demi" panose="020B0704020202020204" pitchFamily="34" charset="0"/>
                          <a:cs typeface="Arial" panose="020B0604020202020204" pitchFamily="34" charset="0"/>
                        </a:rPr>
                        <a:t>3 This scale point will be applied to a new entrant to the profession who does not hold TQFE or equivalent to a minimum SCQF level 9 and who has five years or more of relevant industry experience.</a:t>
                      </a:r>
                      <a:endParaRPr lang="en-US"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 £38264</a:t>
                      </a:r>
                      <a:endParaRPr lang="en-GB" sz="1200" b="0"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3679511323"/>
                  </a:ext>
                </a:extLst>
              </a:tr>
              <a:tr h="585506">
                <a:tc>
                  <a:txBody>
                    <a:bodyPr/>
                    <a:lstStyle/>
                    <a:p>
                      <a:pPr algn="l" rtl="0" fontAlgn="ctr"/>
                      <a:r>
                        <a:rPr lang="en-US" sz="1200" u="none" strike="noStrike">
                          <a:effectLst/>
                          <a:latin typeface="Avenir Next LT Pro Demi" panose="020B0704020202020204" pitchFamily="34" charset="0"/>
                          <a:cs typeface="Arial" panose="020B0604020202020204" pitchFamily="34" charset="0"/>
                        </a:rPr>
                        <a:t>4 This scale point will be applied to a new entrant to the profession who holds TQFE or equivalent to a minimum SCQF level 9.</a:t>
                      </a:r>
                      <a:endParaRPr lang="en-US"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 £40310</a:t>
                      </a:r>
                      <a:endParaRPr lang="en-GB" sz="1200" b="0"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372202415"/>
                  </a:ext>
                </a:extLst>
              </a:tr>
              <a:tr h="779622">
                <a:tc>
                  <a:txBody>
                    <a:bodyPr/>
                    <a:lstStyle/>
                    <a:p>
                      <a:pPr algn="l" rtl="0" fontAlgn="ctr"/>
                      <a:r>
                        <a:rPr lang="en-US" sz="1200" u="none" strike="noStrike">
                          <a:effectLst/>
                          <a:latin typeface="Avenir Next LT Pro Demi" panose="020B0704020202020204" pitchFamily="34" charset="0"/>
                          <a:cs typeface="Arial" panose="020B0604020202020204" pitchFamily="34" charset="0"/>
                        </a:rPr>
                        <a:t>5 This scale point will be applied to a new entrant to the profession who holds TQFE or equivalent to a minimum SCQF level 9 and who in addition, has two years or more relevant industry experience.</a:t>
                      </a:r>
                      <a:endParaRPr lang="en-US" sz="1200" b="1"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tc>
                  <a:txBody>
                    <a:bodyPr/>
                    <a:lstStyle/>
                    <a:p>
                      <a:pPr algn="l" rtl="0" fontAlgn="ctr"/>
                      <a:r>
                        <a:rPr lang="en-GB" sz="1200" u="none" strike="noStrike">
                          <a:effectLst/>
                          <a:latin typeface="Avenir Next LT Pro Demi" panose="020B0704020202020204" pitchFamily="34" charset="0"/>
                          <a:cs typeface="Arial" panose="020B0604020202020204" pitchFamily="34" charset="0"/>
                        </a:rPr>
                        <a:t> £42357</a:t>
                      </a:r>
                      <a:endParaRPr lang="en-GB" sz="1200" b="0" i="0" u="none" strike="noStrike">
                        <a:solidFill>
                          <a:srgbClr val="000000"/>
                        </a:solidFill>
                        <a:effectLst/>
                        <a:latin typeface="Avenir Next LT Pro Demi" panose="020B0704020202020204" pitchFamily="34" charset="0"/>
                        <a:cs typeface="Arial" panose="020B0604020202020204" pitchFamily="34" charset="0"/>
                      </a:endParaRPr>
                    </a:p>
                  </a:txBody>
                  <a:tcPr marL="3468" marR="3468" marT="3468" marB="0" anchor="ctr">
                    <a:gradFill flip="none" rotWithShape="1">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tileRect r="-100000" b="-100000"/>
                    </a:gradFill>
                  </a:tcPr>
                </a:tc>
                <a:extLst>
                  <a:ext uri="{0D108BD9-81ED-4DB2-BD59-A6C34878D82A}">
                    <a16:rowId xmlns:a16="http://schemas.microsoft.com/office/drawing/2014/main" val="2300615361"/>
                  </a:ext>
                </a:extLst>
              </a:tr>
            </a:tbl>
          </a:graphicData>
        </a:graphic>
      </p:graphicFrame>
      <p:graphicFrame>
        <p:nvGraphicFramePr>
          <p:cNvPr id="22" name="Table 21">
            <a:extLst>
              <a:ext uri="{FF2B5EF4-FFF2-40B4-BE49-F238E27FC236}">
                <a16:creationId xmlns:a16="http://schemas.microsoft.com/office/drawing/2014/main" id="{23AE876B-20A3-4B3D-B0C6-F3D6B97DA339}"/>
              </a:ext>
            </a:extLst>
          </p:cNvPr>
          <p:cNvGraphicFramePr>
            <a:graphicFrameLocks noGrp="1"/>
          </p:cNvGraphicFramePr>
          <p:nvPr/>
        </p:nvGraphicFramePr>
        <p:xfrm>
          <a:off x="7044690" y="3607314"/>
          <a:ext cx="4019550" cy="1798320"/>
        </p:xfrm>
        <a:graphic>
          <a:graphicData uri="http://schemas.openxmlformats.org/drawingml/2006/table">
            <a:tbl>
              <a:tblPr>
                <a:tableStyleId>{5C22544A-7EE6-4342-B048-85BDC9FD1C3A}</a:tableStyleId>
              </a:tblPr>
              <a:tblGrid>
                <a:gridCol w="1411095">
                  <a:extLst>
                    <a:ext uri="{9D8B030D-6E8A-4147-A177-3AD203B41FA5}">
                      <a16:colId xmlns:a16="http://schemas.microsoft.com/office/drawing/2014/main" val="940820162"/>
                    </a:ext>
                  </a:extLst>
                </a:gridCol>
                <a:gridCol w="2608455">
                  <a:extLst>
                    <a:ext uri="{9D8B030D-6E8A-4147-A177-3AD203B41FA5}">
                      <a16:colId xmlns:a16="http://schemas.microsoft.com/office/drawing/2014/main" val="1265816375"/>
                    </a:ext>
                  </a:extLst>
                </a:gridCol>
              </a:tblGrid>
              <a:tr h="878282">
                <a:tc gridSpan="2">
                  <a:txBody>
                    <a:bodyPr/>
                    <a:lstStyle/>
                    <a:p>
                      <a:pPr algn="ctr" fontAlgn="b"/>
                      <a:endParaRPr lang="en-GB" sz="1600" b="1" u="none" strike="noStrike">
                        <a:effectLst/>
                        <a:latin typeface="Avenir Next LT Pro Demi" panose="020B0704020202020204" pitchFamily="34" charset="0"/>
                        <a:cs typeface="Arial" panose="020B0604020202020204" pitchFamily="34" charset="0"/>
                      </a:endParaRPr>
                    </a:p>
                    <a:p>
                      <a:pPr algn="ctr" fontAlgn="b"/>
                      <a:r>
                        <a:rPr lang="en-GB" sz="1600" b="1" u="none" strike="noStrike">
                          <a:effectLst/>
                          <a:latin typeface="Avenir Next LT Pro Demi" panose="020B0704020202020204" pitchFamily="34" charset="0"/>
                          <a:cs typeface="Arial" panose="020B0604020202020204" pitchFamily="34" charset="0"/>
                        </a:rPr>
                        <a:t>Promoted </a:t>
                      </a:r>
                      <a:r>
                        <a:rPr lang="en-GB" sz="1800" b="1" u="none" strike="noStrike">
                          <a:effectLst/>
                          <a:latin typeface="Avenir Next LT Pro Demi" panose="020B0704020202020204" pitchFamily="34" charset="0"/>
                          <a:cs typeface="Arial" panose="020B0604020202020204" pitchFamily="34" charset="0"/>
                        </a:rPr>
                        <a:t>Lecturer</a:t>
                      </a:r>
                      <a:r>
                        <a:rPr lang="en-GB" sz="1600" b="1" u="none" strike="noStrike">
                          <a:effectLst/>
                          <a:latin typeface="Avenir Next LT Pro Demi" panose="020B0704020202020204" pitchFamily="34" charset="0"/>
                          <a:cs typeface="Arial" panose="020B0604020202020204" pitchFamily="34" charset="0"/>
                        </a:rPr>
                        <a:t> Scale points</a:t>
                      </a:r>
                    </a:p>
                    <a:p>
                      <a:pPr algn="ctr" fontAlgn="b"/>
                      <a:r>
                        <a:rPr lang="en-GB" sz="1600" b="1" i="0" u="none" strike="noStrike">
                          <a:solidFill>
                            <a:srgbClr val="000000"/>
                          </a:solidFill>
                          <a:effectLst/>
                          <a:latin typeface="Avenir Next LT Pro Demi" panose="020B0704020202020204" pitchFamily="34" charset="0"/>
                          <a:cs typeface="Arial" panose="020B0604020202020204" pitchFamily="34" charset="0"/>
                        </a:rPr>
                        <a:t>At 1 September 2020</a:t>
                      </a: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tc hMerge="1">
                  <a:txBody>
                    <a:bodyPr/>
                    <a:lstStyle/>
                    <a:p>
                      <a:endParaRPr lang="en-GB"/>
                    </a:p>
                  </a:txBody>
                  <a:tcPr/>
                </a:tc>
                <a:extLst>
                  <a:ext uri="{0D108BD9-81ED-4DB2-BD59-A6C34878D82A}">
                    <a16:rowId xmlns:a16="http://schemas.microsoft.com/office/drawing/2014/main" val="177805209"/>
                  </a:ext>
                </a:extLst>
              </a:tr>
              <a:tr h="424738">
                <a:tc>
                  <a:txBody>
                    <a:bodyPr/>
                    <a:lstStyle/>
                    <a:p>
                      <a:pPr algn="l" fontAlgn="b"/>
                      <a:r>
                        <a:rPr lang="en-GB" sz="1600" u="none" strike="noStrike">
                          <a:effectLst/>
                          <a:latin typeface="Avenir Next LT Pro Demi" panose="020B0704020202020204" pitchFamily="34" charset="0"/>
                          <a:cs typeface="Arial" panose="020B0604020202020204" pitchFamily="34" charset="0"/>
                        </a:rPr>
                        <a:t>Level  1</a:t>
                      </a:r>
                      <a:endParaRPr lang="en-GB" sz="1600" b="0" i="0" u="none" strike="noStrike">
                        <a:solidFill>
                          <a:srgbClr val="000000"/>
                        </a:solidFill>
                        <a:effectLst/>
                        <a:latin typeface="Avenir Next LT Pro Demi" panose="020B0704020202020204" pitchFamily="34" charset="0"/>
                        <a:cs typeface="Arial" panose="020B0604020202020204" pitchFamily="34" charset="0"/>
                      </a:endParaRP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tc>
                  <a:txBody>
                    <a:bodyPr/>
                    <a:lstStyle/>
                    <a:p>
                      <a:pPr algn="l" fontAlgn="b"/>
                      <a:r>
                        <a:rPr lang="en-US" sz="1100" b="0" i="0" u="none" strike="noStrike">
                          <a:solidFill>
                            <a:srgbClr val="000000"/>
                          </a:solidFill>
                          <a:effectLst/>
                          <a:latin typeface="Avenir Next LT Pro Demi" panose="020B0704020202020204" pitchFamily="34" charset="0"/>
                        </a:rPr>
                        <a:t>£46257</a:t>
                      </a:r>
                      <a:endParaRPr lang="en-GB" sz="1100" b="0" i="0" u="none" strike="noStrike">
                        <a:solidFill>
                          <a:srgbClr val="000000"/>
                        </a:solidFill>
                        <a:effectLst/>
                        <a:latin typeface="Avenir Next LT Pro Demi" panose="020B0704020202020204" pitchFamily="34" charset="0"/>
                      </a:endParaRP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extLst>
                  <a:ext uri="{0D108BD9-81ED-4DB2-BD59-A6C34878D82A}">
                    <a16:rowId xmlns:a16="http://schemas.microsoft.com/office/drawing/2014/main" val="3045898025"/>
                  </a:ext>
                </a:extLst>
              </a:tr>
              <a:tr h="222034">
                <a:tc>
                  <a:txBody>
                    <a:bodyPr/>
                    <a:lstStyle/>
                    <a:p>
                      <a:pPr algn="l" fontAlgn="b"/>
                      <a:r>
                        <a:rPr lang="en-US" sz="1600" b="0" i="0" u="none" strike="noStrike">
                          <a:solidFill>
                            <a:srgbClr val="000000"/>
                          </a:solidFill>
                          <a:effectLst/>
                          <a:latin typeface="Avenir Next LT Pro Demi" panose="020B0704020202020204" pitchFamily="34" charset="0"/>
                          <a:cs typeface="Arial" panose="020B0604020202020204" pitchFamily="34" charset="0"/>
                        </a:rPr>
                        <a:t>L</a:t>
                      </a:r>
                      <a:r>
                        <a:rPr lang="en-GB" sz="1600" b="0" i="0" u="none" strike="noStrike" err="1">
                          <a:solidFill>
                            <a:srgbClr val="000000"/>
                          </a:solidFill>
                          <a:effectLst/>
                          <a:latin typeface="Avenir Next LT Pro Demi" panose="020B0704020202020204" pitchFamily="34" charset="0"/>
                          <a:cs typeface="Arial" panose="020B0604020202020204" pitchFamily="34" charset="0"/>
                        </a:rPr>
                        <a:t>evel</a:t>
                      </a:r>
                      <a:r>
                        <a:rPr lang="en-GB" sz="1600" b="0" i="0" u="none" strike="noStrike">
                          <a:solidFill>
                            <a:srgbClr val="000000"/>
                          </a:solidFill>
                          <a:effectLst/>
                          <a:latin typeface="Avenir Next LT Pro Demi" panose="020B0704020202020204" pitchFamily="34" charset="0"/>
                          <a:cs typeface="Arial" panose="020B0604020202020204" pitchFamily="34" charset="0"/>
                        </a:rPr>
                        <a:t> 2</a:t>
                      </a: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tc>
                  <a:txBody>
                    <a:bodyPr/>
                    <a:lstStyle/>
                    <a:p>
                      <a:pPr algn="l" fontAlgn="b"/>
                      <a:r>
                        <a:rPr lang="en-US" sz="1100" b="0" i="0" u="none" strike="noStrike">
                          <a:solidFill>
                            <a:srgbClr val="000000"/>
                          </a:solidFill>
                          <a:effectLst/>
                          <a:latin typeface="Avenir Next LT Pro Demi" panose="020B0704020202020204" pitchFamily="34" charset="0"/>
                        </a:rPr>
                        <a:t>£49394</a:t>
                      </a:r>
                      <a:endParaRPr lang="en-GB" sz="1100" b="0" i="0" u="none" strike="noStrike">
                        <a:solidFill>
                          <a:srgbClr val="000000"/>
                        </a:solidFill>
                        <a:effectLst/>
                        <a:latin typeface="Avenir Next LT Pro Demi" panose="020B0704020202020204" pitchFamily="34" charset="0"/>
                      </a:endParaRP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extLst>
                  <a:ext uri="{0D108BD9-81ED-4DB2-BD59-A6C34878D82A}">
                    <a16:rowId xmlns:a16="http://schemas.microsoft.com/office/drawing/2014/main" val="252344221"/>
                  </a:ext>
                </a:extLst>
              </a:tr>
              <a:tr h="222034">
                <a:tc>
                  <a:txBody>
                    <a:bodyPr/>
                    <a:lstStyle/>
                    <a:p>
                      <a:pPr algn="l" fontAlgn="b"/>
                      <a:r>
                        <a:rPr lang="en-US" sz="1600" b="0" i="0" u="none" strike="noStrike">
                          <a:solidFill>
                            <a:srgbClr val="000000"/>
                          </a:solidFill>
                          <a:effectLst/>
                          <a:latin typeface="Avenir Next LT Pro Demi" panose="020B0704020202020204" pitchFamily="34" charset="0"/>
                          <a:cs typeface="Arial" panose="020B0604020202020204" pitchFamily="34" charset="0"/>
                        </a:rPr>
                        <a:t>L</a:t>
                      </a:r>
                      <a:r>
                        <a:rPr lang="en-GB" sz="1600" b="0" i="0" u="none" strike="noStrike" err="1">
                          <a:solidFill>
                            <a:srgbClr val="000000"/>
                          </a:solidFill>
                          <a:effectLst/>
                          <a:latin typeface="Avenir Next LT Pro Demi" panose="020B0704020202020204" pitchFamily="34" charset="0"/>
                          <a:cs typeface="Arial" panose="020B0604020202020204" pitchFamily="34" charset="0"/>
                        </a:rPr>
                        <a:t>evel</a:t>
                      </a:r>
                      <a:r>
                        <a:rPr lang="en-GB" sz="1600" b="0" i="0" u="none" strike="noStrike">
                          <a:solidFill>
                            <a:srgbClr val="000000"/>
                          </a:solidFill>
                          <a:effectLst/>
                          <a:latin typeface="Avenir Next LT Pro Demi" panose="020B0704020202020204" pitchFamily="34" charset="0"/>
                          <a:cs typeface="Arial" panose="020B0604020202020204" pitchFamily="34" charset="0"/>
                        </a:rPr>
                        <a:t> 3</a:t>
                      </a: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tc>
                  <a:txBody>
                    <a:bodyPr/>
                    <a:lstStyle/>
                    <a:p>
                      <a:pPr algn="l" fontAlgn="b"/>
                      <a:r>
                        <a:rPr lang="en-US" sz="1100" b="0" i="0" u="none" strike="noStrike">
                          <a:solidFill>
                            <a:srgbClr val="000000"/>
                          </a:solidFill>
                          <a:effectLst/>
                          <a:latin typeface="Avenir Next LT Pro Demi" panose="020B0704020202020204" pitchFamily="34" charset="0"/>
                        </a:rPr>
                        <a:t>£52530</a:t>
                      </a:r>
                      <a:endParaRPr lang="en-GB" sz="1100" b="0" i="0" u="none" strike="noStrike">
                        <a:solidFill>
                          <a:srgbClr val="000000"/>
                        </a:solidFill>
                        <a:effectLst/>
                        <a:latin typeface="Avenir Next LT Pro Demi" panose="020B0704020202020204" pitchFamily="34" charset="0"/>
                      </a:endParaRPr>
                    </a:p>
                  </a:txBody>
                  <a:tcPr marL="3810" marR="3810" marT="3810" marB="0" anchor="b">
                    <a:gradFill>
                      <a:gsLst>
                        <a:gs pos="0">
                          <a:srgbClr val="FFFFCC"/>
                        </a:gs>
                        <a:gs pos="50000">
                          <a:schemeClr val="accent1">
                            <a:tint val="20000"/>
                            <a:shade val="67500"/>
                            <a:satMod val="115000"/>
                          </a:schemeClr>
                        </a:gs>
                        <a:gs pos="100000">
                          <a:schemeClr val="accent1">
                            <a:tint val="20000"/>
                            <a:shade val="100000"/>
                            <a:satMod val="115000"/>
                          </a:schemeClr>
                        </a:gs>
                      </a:gsLst>
                      <a:path path="rect">
                        <a:fillToRect l="100000" t="100000"/>
                      </a:path>
                    </a:gradFill>
                  </a:tcPr>
                </a:tc>
                <a:extLst>
                  <a:ext uri="{0D108BD9-81ED-4DB2-BD59-A6C34878D82A}">
                    <a16:rowId xmlns:a16="http://schemas.microsoft.com/office/drawing/2014/main" val="946326574"/>
                  </a:ext>
                </a:extLst>
              </a:tr>
            </a:tbl>
          </a:graphicData>
        </a:graphic>
      </p:graphicFrame>
    </p:spTree>
    <p:extLst>
      <p:ext uri="{BB962C8B-B14F-4D97-AF65-F5344CB8AC3E}">
        <p14:creationId xmlns:p14="http://schemas.microsoft.com/office/powerpoint/2010/main" val="2199621686"/>
      </p:ext>
    </p:extLst>
  </p:cSld>
  <p:clrMapOvr>
    <a:masterClrMapping/>
  </p:clrMapOvr>
  <mc:AlternateContent xmlns:mc="http://schemas.openxmlformats.org/markup-compatibility/2006" xmlns:p14="http://schemas.microsoft.com/office/powerpoint/2010/main">
    <mc:Choice Requires="p14">
      <p:transition spd="slow" p14:dur="2000" advTm="12159"/>
    </mc:Choice>
    <mc:Fallback xmlns="">
      <p:transition spd="slow" advTm="1215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4619B2-52C9-43CB-ADDB-C6F589F0ED47}"/>
              </a:ext>
            </a:extLst>
          </p:cNvPr>
          <p:cNvSpPr>
            <a:spLocks noGrp="1"/>
          </p:cNvSpPr>
          <p:nvPr>
            <p:ph type="title"/>
          </p:nvPr>
        </p:nvSpPr>
        <p:spPr>
          <a:xfrm>
            <a:off x="1124474" y="828722"/>
            <a:ext cx="9055846" cy="992292"/>
          </a:xfrm>
        </p:spPr>
        <p:txBody>
          <a:bodyPr>
            <a:normAutofit fontScale="90000"/>
          </a:bodyPr>
          <a:lstStyle/>
          <a:p>
            <a:r>
              <a:rPr lang="en-US"/>
              <a:t>NWPA sections Working hours per week and working arrangements 1 of 3</a:t>
            </a:r>
            <a:endParaRPr lang="en-GB"/>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0CFEBF8E-4108-4202-AF31-710327E04135}"/>
                  </a:ext>
                </a:extLst>
              </p:cNvPr>
              <p:cNvGraphicFramePr>
                <a:graphicFrameLocks noChangeAspect="1"/>
              </p:cNvGraphicFramePr>
              <p:nvPr/>
            </p:nvGraphicFramePr>
            <p:xfrm>
              <a:off x="422910" y="2842260"/>
              <a:ext cx="3048000" cy="1714500"/>
            </p:xfrm>
            <a:graphic>
              <a:graphicData uri="http://schemas.microsoft.com/office/powerpoint/2016/slidezoom">
                <pslz:sldZm>
                  <pslz:sldZmObj sldId="330" cId="2230953433">
                    <pslz:zmPr id="{5B2B08CB-2EBA-4FB4-A48A-532FE3FB72AF}"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Slide Zoom 14">
                <a:hlinkClick r:id="rId3" action="ppaction://hlinksldjump"/>
                <a:extLst>
                  <a:ext uri="{FF2B5EF4-FFF2-40B4-BE49-F238E27FC236}">
                    <a16:creationId xmlns:a16="http://schemas.microsoft.com/office/drawing/2014/main" id="{0CFEBF8E-4108-4202-AF31-710327E04135}"/>
                  </a:ext>
                </a:extLst>
              </p:cNvPr>
              <p:cNvPicPr>
                <a:picLocks noGrp="1" noRot="1" noChangeAspect="1" noMove="1" noResize="1" noEditPoints="1" noAdjustHandles="1" noChangeArrowheads="1" noChangeShapeType="1"/>
              </p:cNvPicPr>
              <p:nvPr/>
            </p:nvPicPr>
            <p:blipFill>
              <a:blip r:embed="rId4"/>
              <a:stretch>
                <a:fillRect/>
              </a:stretch>
            </p:blipFill>
            <p:spPr>
              <a:xfrm>
                <a:off x="422910" y="284226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69316B4B-FBD1-4612-8A77-1433DE0356F5}"/>
                  </a:ext>
                </a:extLst>
              </p:cNvPr>
              <p:cNvGraphicFramePr>
                <a:graphicFrameLocks noChangeAspect="1"/>
              </p:cNvGraphicFramePr>
              <p:nvPr/>
            </p:nvGraphicFramePr>
            <p:xfrm>
              <a:off x="4320540" y="2842260"/>
              <a:ext cx="3048000" cy="1714500"/>
            </p:xfrm>
            <a:graphic>
              <a:graphicData uri="http://schemas.microsoft.com/office/powerpoint/2016/slidezoom">
                <pslz:sldZm>
                  <pslz:sldZmObj sldId="328" cId="286512795">
                    <pslz:zmPr id="{A4BA3924-9326-4529-B3DD-99118365AEA3}"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7" name="Slide Zoom 16">
                <a:hlinkClick r:id="rId6" action="ppaction://hlinksldjump"/>
                <a:extLst>
                  <a:ext uri="{FF2B5EF4-FFF2-40B4-BE49-F238E27FC236}">
                    <a16:creationId xmlns:a16="http://schemas.microsoft.com/office/drawing/2014/main" id="{69316B4B-FBD1-4612-8A77-1433DE0356F5}"/>
                  </a:ext>
                </a:extLst>
              </p:cNvPr>
              <p:cNvPicPr>
                <a:picLocks noGrp="1" noRot="1" noChangeAspect="1" noMove="1" noResize="1" noEditPoints="1" noAdjustHandles="1" noChangeArrowheads="1" noChangeShapeType="1"/>
              </p:cNvPicPr>
              <p:nvPr/>
            </p:nvPicPr>
            <p:blipFill>
              <a:blip r:embed="rId7"/>
              <a:stretch>
                <a:fillRect/>
              </a:stretch>
            </p:blipFill>
            <p:spPr>
              <a:xfrm>
                <a:off x="4320540" y="284226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890029EB-7948-4FE3-A33C-480D91B45070}"/>
                  </a:ext>
                </a:extLst>
              </p:cNvPr>
              <p:cNvGraphicFramePr>
                <a:graphicFrameLocks noChangeAspect="1"/>
              </p:cNvGraphicFramePr>
              <p:nvPr/>
            </p:nvGraphicFramePr>
            <p:xfrm>
              <a:off x="8218170" y="2807970"/>
              <a:ext cx="3048000" cy="1714500"/>
            </p:xfrm>
            <a:graphic>
              <a:graphicData uri="http://schemas.microsoft.com/office/powerpoint/2016/slidezoom">
                <pslz:sldZm>
                  <pslz:sldZmObj sldId="329" cId="2296306717">
                    <pslz:zmPr id="{D541E381-7786-4CF4-AB0E-00841AAFC2DF}"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9" name="Slide Zoom 18">
                <a:hlinkClick r:id="rId9" action="ppaction://hlinksldjump"/>
                <a:extLst>
                  <a:ext uri="{FF2B5EF4-FFF2-40B4-BE49-F238E27FC236}">
                    <a16:creationId xmlns:a16="http://schemas.microsoft.com/office/drawing/2014/main" id="{890029EB-7948-4FE3-A33C-480D91B45070}"/>
                  </a:ext>
                </a:extLst>
              </p:cNvPr>
              <p:cNvPicPr>
                <a:picLocks noGrp="1" noRot="1" noChangeAspect="1" noMove="1" noResize="1" noEditPoints="1" noAdjustHandles="1" noChangeArrowheads="1" noChangeShapeType="1"/>
              </p:cNvPicPr>
              <p:nvPr/>
            </p:nvPicPr>
            <p:blipFill>
              <a:blip r:embed="rId10"/>
              <a:stretch>
                <a:fillRect/>
              </a:stretch>
            </p:blipFill>
            <p:spPr>
              <a:xfrm>
                <a:off x="8218170" y="280797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19799091"/>
      </p:ext>
    </p:extLst>
  </p:cSld>
  <p:clrMapOvr>
    <a:masterClrMapping/>
  </p:clrMapOvr>
  <mc:AlternateContent xmlns:mc="http://schemas.openxmlformats.org/markup-compatibility/2006" xmlns:p14="http://schemas.microsoft.com/office/powerpoint/2010/main">
    <mc:Choice Requires="p14">
      <p:transition spd="slow" p14:dur="2000" advTm="1553"/>
    </mc:Choice>
    <mc:Fallback xmlns="">
      <p:transition spd="slow" advTm="155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4619B2-52C9-43CB-ADDB-C6F589F0ED47}"/>
              </a:ext>
            </a:extLst>
          </p:cNvPr>
          <p:cNvSpPr>
            <a:spLocks noGrp="1"/>
          </p:cNvSpPr>
          <p:nvPr>
            <p:ph type="title"/>
          </p:nvPr>
        </p:nvSpPr>
        <p:spPr>
          <a:xfrm>
            <a:off x="1124474" y="828722"/>
            <a:ext cx="9055846" cy="992292"/>
          </a:xfrm>
        </p:spPr>
        <p:txBody>
          <a:bodyPr>
            <a:normAutofit fontScale="90000"/>
          </a:bodyPr>
          <a:lstStyle/>
          <a:p>
            <a:r>
              <a:rPr lang="en-US"/>
              <a:t>NWPA sections Working hours per week and working arrangements 1 of 3</a:t>
            </a:r>
            <a:endParaRPr lang="en-GB"/>
          </a:p>
        </p:txBody>
      </p:sp>
      <p:sp>
        <p:nvSpPr>
          <p:cNvPr id="12" name="TextBox 11">
            <a:extLst>
              <a:ext uri="{FF2B5EF4-FFF2-40B4-BE49-F238E27FC236}">
                <a16:creationId xmlns:a16="http://schemas.microsoft.com/office/drawing/2014/main" id="{8FCFD689-278C-4857-8DCE-A79FD01B3436}"/>
              </a:ext>
            </a:extLst>
          </p:cNvPr>
          <p:cNvSpPr txBox="1"/>
          <p:nvPr/>
        </p:nvSpPr>
        <p:spPr>
          <a:xfrm>
            <a:off x="5473066" y="2625090"/>
            <a:ext cx="5027293" cy="1477328"/>
          </a:xfrm>
          <a:prstGeom prst="rect">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The NJNC seeks to develop a flexible, modern college workforce to deliver the educational ambitions of the Scottish Further Education sector</a:t>
            </a:r>
            <a:endParaRPr lang="en-GB">
              <a:latin typeface="Arial" panose="020B0604020202020204" pitchFamily="34" charset="0"/>
              <a:cs typeface="Arial" panose="020B0604020202020204" pitchFamily="34" charset="0"/>
            </a:endParaRPr>
          </a:p>
          <a:p>
            <a:endParaRPr lang="en-GB"/>
          </a:p>
        </p:txBody>
      </p:sp>
      <p:sp>
        <p:nvSpPr>
          <p:cNvPr id="13" name="TextBox 12">
            <a:extLst>
              <a:ext uri="{FF2B5EF4-FFF2-40B4-BE49-F238E27FC236}">
                <a16:creationId xmlns:a16="http://schemas.microsoft.com/office/drawing/2014/main" id="{EAAF10C3-07C5-4EA6-9CB2-FEEBFEF83F09}"/>
              </a:ext>
            </a:extLst>
          </p:cNvPr>
          <p:cNvSpPr txBox="1"/>
          <p:nvPr/>
        </p:nvSpPr>
        <p:spPr>
          <a:xfrm>
            <a:off x="982980" y="2625090"/>
            <a:ext cx="4073114" cy="2585323"/>
          </a:xfrm>
          <a:prstGeom prst="rect">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All lecturing staff will be expected to work such hours as are reasonably necessary for the proper performance of duties and responsibilities, within a working week of 35 hours, full time equivalent exclusive of a lunch break and inclusive of morning and afternoon breaks to be determined locally.</a:t>
            </a:r>
          </a:p>
        </p:txBody>
      </p:sp>
    </p:spTree>
    <p:extLst>
      <p:ext uri="{BB962C8B-B14F-4D97-AF65-F5344CB8AC3E}">
        <p14:creationId xmlns:p14="http://schemas.microsoft.com/office/powerpoint/2010/main" val="2230953433"/>
      </p:ext>
    </p:extLst>
  </p:cSld>
  <p:clrMapOvr>
    <a:masterClrMapping/>
  </p:clrMapOvr>
  <mc:AlternateContent xmlns:mc="http://schemas.openxmlformats.org/markup-compatibility/2006" xmlns:p14="http://schemas.microsoft.com/office/powerpoint/2010/main">
    <mc:Choice Requires="p14">
      <p:transition spd="slow" p14:dur="2000" advTm="9918"/>
    </mc:Choice>
    <mc:Fallback xmlns="">
      <p:transition spd="slow" advTm="991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4932-6FC6-44BE-8523-27F3513C817F}"/>
              </a:ext>
            </a:extLst>
          </p:cNvPr>
          <p:cNvSpPr>
            <a:spLocks noGrp="1"/>
          </p:cNvSpPr>
          <p:nvPr>
            <p:ph type="title"/>
          </p:nvPr>
        </p:nvSpPr>
        <p:spPr>
          <a:xfrm>
            <a:off x="1143524" y="790788"/>
            <a:ext cx="8903446" cy="1068492"/>
          </a:xfrm>
        </p:spPr>
        <p:txBody>
          <a:bodyPr>
            <a:normAutofit fontScale="90000"/>
          </a:bodyPr>
          <a:lstStyle/>
          <a:p>
            <a:r>
              <a:rPr lang="en-US"/>
              <a:t>NWPA sections Working hours per week and working arrangements 2 of 3</a:t>
            </a:r>
            <a:endParaRPr lang="en-GB"/>
          </a:p>
        </p:txBody>
      </p:sp>
      <p:sp>
        <p:nvSpPr>
          <p:cNvPr id="10" name="TextBox 9">
            <a:extLst>
              <a:ext uri="{FF2B5EF4-FFF2-40B4-BE49-F238E27FC236}">
                <a16:creationId xmlns:a16="http://schemas.microsoft.com/office/drawing/2014/main" id="{2FA4FB14-C33B-4917-AB2B-5784A0A55C17}"/>
              </a:ext>
            </a:extLst>
          </p:cNvPr>
          <p:cNvSpPr txBox="1"/>
          <p:nvPr/>
        </p:nvSpPr>
        <p:spPr>
          <a:xfrm>
            <a:off x="430979" y="4455626"/>
            <a:ext cx="3421380" cy="1200329"/>
          </a:xfrm>
          <a:prstGeom prst="rect">
            <a:avLst/>
          </a:prstGeom>
          <a:solidFill>
            <a:srgbClr val="D4E3D4"/>
          </a:soli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A lecturer may work </a:t>
            </a:r>
            <a:r>
              <a:rPr lang="en-US" err="1">
                <a:latin typeface="Arial" panose="020B0604020202020204" pitchFamily="34" charset="0"/>
                <a:cs typeface="Arial" panose="020B0604020202020204" pitchFamily="34" charset="0"/>
              </a:rPr>
              <a:t>outwith</a:t>
            </a:r>
            <a:r>
              <a:rPr lang="en-US">
                <a:latin typeface="Arial" panose="020B0604020202020204" pitchFamily="34" charset="0"/>
                <a:cs typeface="Arial" panose="020B0604020202020204" pitchFamily="34" charset="0"/>
              </a:rPr>
              <a:t> the college up to a maximum of seven hours per week, offered as a minimum half day block. </a:t>
            </a:r>
            <a:endParaRPr lang="en-GB">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57E81FB-FE6D-4BFC-A55F-E1DBE3D30EF5}"/>
              </a:ext>
            </a:extLst>
          </p:cNvPr>
          <p:cNvSpPr txBox="1"/>
          <p:nvPr/>
        </p:nvSpPr>
        <p:spPr>
          <a:xfrm>
            <a:off x="8681421" y="2372207"/>
            <a:ext cx="2567940" cy="2308324"/>
          </a:xfrm>
          <a:prstGeom prst="rect">
            <a:avLst/>
          </a:prstGeom>
          <a:solidFill>
            <a:srgbClr val="D4E3D4"/>
          </a:soli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The college will ensure that duties are allocated to members of staff commensurate to the grade of the post and the contractual working hours.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2108A79-BA21-4B48-BB03-615699C52D28}"/>
              </a:ext>
            </a:extLst>
          </p:cNvPr>
          <p:cNvSpPr txBox="1"/>
          <p:nvPr/>
        </p:nvSpPr>
        <p:spPr>
          <a:xfrm>
            <a:off x="4540792" y="2372207"/>
            <a:ext cx="3703320" cy="1477328"/>
          </a:xfrm>
          <a:prstGeom prst="rect">
            <a:avLst/>
          </a:prstGeom>
          <a:solidFill>
            <a:srgbClr val="D4E3D4"/>
          </a:soli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The timing of such arrangements would be determined by the line manager in consultation with the lecturer, taking </a:t>
            </a:r>
            <a:r>
              <a:rPr lang="en-US" err="1">
                <a:latin typeface="Arial" panose="020B0604020202020204" pitchFamily="34" charset="0"/>
                <a:cs typeface="Arial" panose="020B0604020202020204" pitchFamily="34" charset="0"/>
              </a:rPr>
              <a:t>cognisance</a:t>
            </a:r>
            <a:r>
              <a:rPr lang="en-US">
                <a:latin typeface="Arial" panose="020B0604020202020204" pitchFamily="34" charset="0"/>
                <a:cs typeface="Arial" panose="020B0604020202020204" pitchFamily="34" charset="0"/>
              </a:rPr>
              <a:t> of the exigencies of the service. </a:t>
            </a:r>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C9F86D7-3981-4161-9073-8E3D81F1D59A}"/>
              </a:ext>
            </a:extLst>
          </p:cNvPr>
          <p:cNvSpPr txBox="1"/>
          <p:nvPr/>
        </p:nvSpPr>
        <p:spPr>
          <a:xfrm>
            <a:off x="554691" y="2372207"/>
            <a:ext cx="3028950" cy="923330"/>
          </a:xfrm>
          <a:prstGeom prst="rect">
            <a:avLst/>
          </a:prstGeom>
          <a:solidFill>
            <a:srgbClr val="D4E3D4"/>
          </a:soli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The college will be the normal venue for working hours.</a:t>
            </a:r>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277E410-B117-4B23-85B3-999709F10FB3}"/>
              </a:ext>
            </a:extLst>
          </p:cNvPr>
          <p:cNvSpPr txBox="1"/>
          <p:nvPr/>
        </p:nvSpPr>
        <p:spPr>
          <a:xfrm>
            <a:off x="4467729" y="4455626"/>
            <a:ext cx="3256541" cy="923330"/>
          </a:xfrm>
          <a:prstGeom prst="rect">
            <a:avLst/>
          </a:prstGeom>
          <a:solidFill>
            <a:srgbClr val="D4E3D4"/>
          </a:soli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All working hours spent </a:t>
            </a:r>
            <a:r>
              <a:rPr lang="en-US" err="1">
                <a:latin typeface="Arial" panose="020B0604020202020204" pitchFamily="34" charset="0"/>
                <a:cs typeface="Arial" panose="020B0604020202020204" pitchFamily="34" charset="0"/>
              </a:rPr>
              <a:t>outwith</a:t>
            </a:r>
            <a:r>
              <a:rPr lang="en-US">
                <a:latin typeface="Arial" panose="020B0604020202020204" pitchFamily="34" charset="0"/>
                <a:cs typeface="Arial" panose="020B0604020202020204" pitchFamily="34" charset="0"/>
              </a:rPr>
              <a:t> college must be spent appropriate college activities. </a:t>
            </a:r>
          </a:p>
        </p:txBody>
      </p:sp>
    </p:spTree>
    <p:extLst>
      <p:ext uri="{BB962C8B-B14F-4D97-AF65-F5344CB8AC3E}">
        <p14:creationId xmlns:p14="http://schemas.microsoft.com/office/powerpoint/2010/main" val="286512795"/>
      </p:ext>
    </p:extLst>
  </p:cSld>
  <p:clrMapOvr>
    <a:masterClrMapping/>
  </p:clrMapOvr>
  <mc:AlternateContent xmlns:mc="http://schemas.openxmlformats.org/markup-compatibility/2006" xmlns:p14="http://schemas.microsoft.com/office/powerpoint/2010/main">
    <mc:Choice Requires="p14">
      <p:transition spd="slow" p14:dur="2000" advTm="8155"/>
    </mc:Choice>
    <mc:Fallback xmlns="">
      <p:transition spd="slow" advTm="815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4932-6FC6-44BE-8523-27F3513C817F}"/>
              </a:ext>
            </a:extLst>
          </p:cNvPr>
          <p:cNvSpPr>
            <a:spLocks noGrp="1"/>
          </p:cNvSpPr>
          <p:nvPr>
            <p:ph type="title"/>
          </p:nvPr>
        </p:nvSpPr>
        <p:spPr>
          <a:xfrm>
            <a:off x="948690" y="752688"/>
            <a:ext cx="8948627" cy="1019200"/>
          </a:xfrm>
        </p:spPr>
        <p:txBody>
          <a:bodyPr>
            <a:normAutofit fontScale="90000"/>
          </a:bodyPr>
          <a:lstStyle/>
          <a:p>
            <a:r>
              <a:rPr lang="en-US"/>
              <a:t>NWPA sections Working hours per week and working arrangements 3 of 3</a:t>
            </a:r>
            <a:endParaRPr lang="en-GB"/>
          </a:p>
        </p:txBody>
      </p:sp>
      <p:sp>
        <p:nvSpPr>
          <p:cNvPr id="4" name="TextBox 3">
            <a:extLst>
              <a:ext uri="{FF2B5EF4-FFF2-40B4-BE49-F238E27FC236}">
                <a16:creationId xmlns:a16="http://schemas.microsoft.com/office/drawing/2014/main" id="{D3B72F17-D9BD-42A4-B8D3-3EC26535CBED}"/>
              </a:ext>
            </a:extLst>
          </p:cNvPr>
          <p:cNvSpPr txBox="1"/>
          <p:nvPr/>
        </p:nvSpPr>
        <p:spPr>
          <a:xfrm>
            <a:off x="680138" y="4330063"/>
            <a:ext cx="5277748" cy="1754326"/>
          </a:xfrm>
          <a:prstGeom prst="rect">
            <a:avLst/>
          </a:prstGeom>
          <a:gradFill flip="none" rotWithShape="1">
            <a:gsLst>
              <a:gs pos="0">
                <a:srgbClr val="67DAF5">
                  <a:tint val="66000"/>
                  <a:satMod val="160000"/>
                </a:srgbClr>
              </a:gs>
              <a:gs pos="50000">
                <a:srgbClr val="67DAF5">
                  <a:tint val="44500"/>
                  <a:satMod val="160000"/>
                </a:srgbClr>
              </a:gs>
              <a:gs pos="100000">
                <a:srgbClr val="67DAF5">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Teaching should be timetabled during the day whenever possible; where there is an operational requirement for an evening class then evening work will be allocated equitably, taking </a:t>
            </a:r>
            <a:r>
              <a:rPr lang="en-US" err="1">
                <a:latin typeface="Arial" panose="020B0604020202020204" pitchFamily="34" charset="0"/>
                <a:cs typeface="Arial" panose="020B0604020202020204" pitchFamily="34" charset="0"/>
              </a:rPr>
              <a:t>cognisance</a:t>
            </a:r>
            <a:r>
              <a:rPr lang="en-US">
                <a:latin typeface="Arial" panose="020B0604020202020204" pitchFamily="34" charset="0"/>
                <a:cs typeface="Arial" panose="020B0604020202020204" pitchFamily="34" charset="0"/>
              </a:rPr>
              <a:t> of individual circumstances, contractual arrangements and local collective agreements. </a:t>
            </a:r>
            <a:endParaRPr lang="en-GB">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0EFFB1-388D-466C-83F9-0B4E1CB91810}"/>
              </a:ext>
            </a:extLst>
          </p:cNvPr>
          <p:cNvSpPr txBox="1"/>
          <p:nvPr/>
        </p:nvSpPr>
        <p:spPr>
          <a:xfrm>
            <a:off x="6575612" y="4330063"/>
            <a:ext cx="4383741" cy="1754326"/>
          </a:xfrm>
          <a:prstGeom prst="rect">
            <a:avLst/>
          </a:prstGeom>
          <a:gradFill flip="none" rotWithShape="1">
            <a:gsLst>
              <a:gs pos="0">
                <a:srgbClr val="67DAF5">
                  <a:tint val="66000"/>
                  <a:satMod val="160000"/>
                </a:srgbClr>
              </a:gs>
              <a:gs pos="50000">
                <a:srgbClr val="67DAF5">
                  <a:tint val="44500"/>
                  <a:satMod val="160000"/>
                </a:srgbClr>
              </a:gs>
              <a:gs pos="100000">
                <a:srgbClr val="67DAF5">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The college will ensure that every lecturer has at least one half day with no class contact to provide a continuous period for additional professional duties, i.e. preparation, curriculum development, marking or professional development.</a:t>
            </a:r>
            <a:endParaRPr lang="en-GB">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9C347F-5B65-489E-9EF1-EA718EB3559C}"/>
              </a:ext>
            </a:extLst>
          </p:cNvPr>
          <p:cNvSpPr txBox="1"/>
          <p:nvPr/>
        </p:nvSpPr>
        <p:spPr>
          <a:xfrm>
            <a:off x="680138" y="2468108"/>
            <a:ext cx="3398804" cy="1477328"/>
          </a:xfrm>
          <a:prstGeom prst="rect">
            <a:avLst/>
          </a:prstGeom>
          <a:gradFill flip="none" rotWithShape="1">
            <a:gsLst>
              <a:gs pos="0">
                <a:srgbClr val="67DAF5">
                  <a:tint val="66000"/>
                  <a:satMod val="160000"/>
                </a:srgbClr>
              </a:gs>
              <a:gs pos="50000">
                <a:srgbClr val="67DAF5">
                  <a:tint val="44500"/>
                  <a:satMod val="160000"/>
                </a:srgbClr>
              </a:gs>
              <a:gs pos="100000">
                <a:srgbClr val="67DAF5">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The length of college sessions and academic year will be determined locally and college timetables determined in line with such arrangements.</a:t>
            </a:r>
            <a:endParaRPr lang="en-GB">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4B92064-307C-40A5-9510-22E798BADEB3}"/>
              </a:ext>
            </a:extLst>
          </p:cNvPr>
          <p:cNvSpPr txBox="1"/>
          <p:nvPr/>
        </p:nvSpPr>
        <p:spPr>
          <a:xfrm>
            <a:off x="5573581" y="2468108"/>
            <a:ext cx="3830396" cy="1200329"/>
          </a:xfrm>
          <a:prstGeom prst="rect">
            <a:avLst/>
          </a:prstGeom>
          <a:gradFill flip="none" rotWithShape="1">
            <a:gsLst>
              <a:gs pos="0">
                <a:srgbClr val="67DAF5">
                  <a:tint val="66000"/>
                  <a:satMod val="160000"/>
                </a:srgbClr>
              </a:gs>
              <a:gs pos="50000">
                <a:srgbClr val="67DAF5">
                  <a:tint val="44500"/>
                  <a:satMod val="160000"/>
                </a:srgbClr>
              </a:gs>
              <a:gs pos="100000">
                <a:srgbClr val="67DAF5">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No lecturer will be compelled to work for the morning, afternoon and evening in the same day nor work more than two evenings per week. </a:t>
            </a:r>
          </a:p>
        </p:txBody>
      </p:sp>
    </p:spTree>
    <p:extLst>
      <p:ext uri="{BB962C8B-B14F-4D97-AF65-F5344CB8AC3E}">
        <p14:creationId xmlns:p14="http://schemas.microsoft.com/office/powerpoint/2010/main" val="2296306717"/>
      </p:ext>
    </p:extLst>
  </p:cSld>
  <p:clrMapOvr>
    <a:masterClrMapping/>
  </p:clrMapOvr>
  <mc:AlternateContent xmlns:mc="http://schemas.openxmlformats.org/markup-compatibility/2006" xmlns:p14="http://schemas.microsoft.com/office/powerpoint/2010/main">
    <mc:Choice Requires="p14">
      <p:transition spd="slow" p14:dur="2000" advTm="5982"/>
    </mc:Choice>
    <mc:Fallback xmlns="">
      <p:transition spd="slow" advTm="598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8641B5-B31E-45C2-8DD6-F811B2F575E6}"/>
              </a:ext>
            </a:extLst>
          </p:cNvPr>
          <p:cNvSpPr>
            <a:spLocks noGrp="1"/>
          </p:cNvSpPr>
          <p:nvPr>
            <p:ph type="title"/>
          </p:nvPr>
        </p:nvSpPr>
        <p:spPr/>
        <p:txBody>
          <a:bodyPr/>
          <a:lstStyle/>
          <a:p>
            <a:r>
              <a:rPr lang="en-US"/>
              <a:t>NWPA sections: Continuous service </a:t>
            </a:r>
            <a:endParaRPr lang="en-GB"/>
          </a:p>
        </p:txBody>
      </p:sp>
      <p:sp>
        <p:nvSpPr>
          <p:cNvPr id="12" name="TextBox 11">
            <a:extLst>
              <a:ext uri="{FF2B5EF4-FFF2-40B4-BE49-F238E27FC236}">
                <a16:creationId xmlns:a16="http://schemas.microsoft.com/office/drawing/2014/main" id="{25F5C877-22B5-470C-A52B-600B53F5861D}"/>
              </a:ext>
            </a:extLst>
          </p:cNvPr>
          <p:cNvSpPr txBox="1"/>
          <p:nvPr/>
        </p:nvSpPr>
        <p:spPr>
          <a:xfrm>
            <a:off x="570309" y="4724940"/>
            <a:ext cx="8477250" cy="1323439"/>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sz="1600">
                <a:latin typeface="Arial" panose="020B0604020202020204" pitchFamily="34" charset="0"/>
                <a:cs typeface="Arial" panose="020B0604020202020204" pitchFamily="34" charset="0"/>
              </a:rPr>
              <a:t>For fixed term contract holders any natural period of time between teaching assignments shall not be deemed a break in service. Any agreed secondment or agreed period of unpaid leave will not be considered a break in service. Where an employee has been in receipt of a severance/redundancy payment, this will constitute a break in service for the purposes of further redundancy rights</a:t>
            </a:r>
            <a:endParaRPr lang="en-GB"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8B479D9-D126-4A19-B6E5-7F6634AB4E42}"/>
              </a:ext>
            </a:extLst>
          </p:cNvPr>
          <p:cNvSpPr txBox="1"/>
          <p:nvPr/>
        </p:nvSpPr>
        <p:spPr>
          <a:xfrm>
            <a:off x="570309" y="2371136"/>
            <a:ext cx="7856220" cy="584775"/>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sz="1600">
                <a:latin typeface="Arial" panose="020B0604020202020204" pitchFamily="34" charset="0"/>
                <a:cs typeface="Arial" panose="020B0604020202020204" pitchFamily="34" charset="0"/>
              </a:rPr>
              <a:t>For statutory employment rights the period of continuous service dates from the date of commencement of employment with the college.</a:t>
            </a:r>
          </a:p>
        </p:txBody>
      </p:sp>
      <p:sp>
        <p:nvSpPr>
          <p:cNvPr id="14" name="TextBox 13">
            <a:extLst>
              <a:ext uri="{FF2B5EF4-FFF2-40B4-BE49-F238E27FC236}">
                <a16:creationId xmlns:a16="http://schemas.microsoft.com/office/drawing/2014/main" id="{CC6F031C-AE8C-4297-8F51-503A8EFC2CCD}"/>
              </a:ext>
            </a:extLst>
          </p:cNvPr>
          <p:cNvSpPr txBox="1"/>
          <p:nvPr/>
        </p:nvSpPr>
        <p:spPr>
          <a:xfrm>
            <a:off x="3432292" y="3055595"/>
            <a:ext cx="7818120" cy="1569660"/>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r>
              <a:rPr lang="en-US" sz="1600">
                <a:latin typeface="Arial" panose="020B0604020202020204" pitchFamily="34" charset="0"/>
                <a:cs typeface="Arial" panose="020B0604020202020204" pitchFamily="34" charset="0"/>
              </a:rPr>
              <a:t>For the purposes of calculating entitlement to redundancy payment, sickness allowance and notice periods, the period of continuous service dates from the start of continuous service with any college or other employer referred to under the Redundancy Payments (Continuity of Employment in Local Government </a:t>
            </a:r>
            <a:r>
              <a:rPr lang="en-US" sz="1600" err="1">
                <a:latin typeface="Arial" panose="020B0604020202020204" pitchFamily="34" charset="0"/>
                <a:cs typeface="Arial" panose="020B0604020202020204" pitchFamily="34" charset="0"/>
              </a:rPr>
              <a:t>etc</a:t>
            </a:r>
            <a:r>
              <a:rPr lang="en-US" sz="1600">
                <a:latin typeface="Arial" panose="020B0604020202020204" pitchFamily="34" charset="0"/>
                <a:cs typeface="Arial" panose="020B0604020202020204" pitchFamily="34" charset="0"/>
              </a:rPr>
              <a:t>) (Modification Order) 1999 as amended from time to time unless there is a break of service of four weeks or more.</a:t>
            </a:r>
          </a:p>
        </p:txBody>
      </p:sp>
    </p:spTree>
    <p:extLst>
      <p:ext uri="{BB962C8B-B14F-4D97-AF65-F5344CB8AC3E}">
        <p14:creationId xmlns:p14="http://schemas.microsoft.com/office/powerpoint/2010/main" val="754852127"/>
      </p:ext>
    </p:extLst>
  </p:cSld>
  <p:clrMapOvr>
    <a:masterClrMapping/>
  </p:clrMapOvr>
  <mc:AlternateContent xmlns:mc="http://schemas.openxmlformats.org/markup-compatibility/2006" xmlns:p14="http://schemas.microsoft.com/office/powerpoint/2010/main">
    <mc:Choice Requires="p14">
      <p:transition spd="slow" p14:dur="2000" advTm="15823"/>
    </mc:Choice>
    <mc:Fallback xmlns="">
      <p:transition spd="slow" advTm="1582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85EF4-4763-4758-B397-18575E59DAF1}"/>
              </a:ext>
            </a:extLst>
          </p:cNvPr>
          <p:cNvSpPr>
            <a:spLocks noGrp="1"/>
          </p:cNvSpPr>
          <p:nvPr>
            <p:ph type="title"/>
          </p:nvPr>
        </p:nvSpPr>
        <p:spPr/>
        <p:txBody>
          <a:bodyPr/>
          <a:lstStyle/>
          <a:p>
            <a:r>
              <a:rPr lang="en-US"/>
              <a:t>NWPA sections: Letter of appointment</a:t>
            </a:r>
            <a:endParaRPr lang="en-GB"/>
          </a:p>
        </p:txBody>
      </p:sp>
      <p:sp>
        <p:nvSpPr>
          <p:cNvPr id="5" name="TextBox 4">
            <a:extLst>
              <a:ext uri="{FF2B5EF4-FFF2-40B4-BE49-F238E27FC236}">
                <a16:creationId xmlns:a16="http://schemas.microsoft.com/office/drawing/2014/main" id="{A4019BBC-04B8-4D2D-BA4B-80AE64B6357C}"/>
              </a:ext>
            </a:extLst>
          </p:cNvPr>
          <p:cNvSpPr txBox="1"/>
          <p:nvPr/>
        </p:nvSpPr>
        <p:spPr>
          <a:xfrm>
            <a:off x="6302188" y="3963794"/>
            <a:ext cx="5506794" cy="1200329"/>
          </a:xfrm>
          <a:prstGeom prst="rect">
            <a:avLst/>
          </a:prstGeom>
          <a:gradFill flip="none" rotWithShape="1">
            <a:gsLst>
              <a:gs pos="0">
                <a:srgbClr val="CC0000">
                  <a:tint val="66000"/>
                  <a:satMod val="160000"/>
                </a:srgbClr>
              </a:gs>
              <a:gs pos="50000">
                <a:srgbClr val="CC0000">
                  <a:tint val="44500"/>
                  <a:satMod val="160000"/>
                </a:srgbClr>
              </a:gs>
              <a:gs pos="100000">
                <a:srgbClr val="CC0000">
                  <a:tint val="23500"/>
                  <a:satMod val="160000"/>
                </a:srgbClr>
              </a:gs>
            </a:gsLst>
            <a:lin ang="16200000" scaled="1"/>
            <a:tileRect/>
          </a:gradFill>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This will include reference to the effective date of commencement of employment, the relevant period of continuous service and a specific work location for those colleges with more than one campus. </a:t>
            </a:r>
          </a:p>
        </p:txBody>
      </p:sp>
      <p:sp>
        <p:nvSpPr>
          <p:cNvPr id="6" name="TextBox 5">
            <a:extLst>
              <a:ext uri="{FF2B5EF4-FFF2-40B4-BE49-F238E27FC236}">
                <a16:creationId xmlns:a16="http://schemas.microsoft.com/office/drawing/2014/main" id="{C1E40EF9-E5BF-43E6-82C9-943878BFA9B7}"/>
              </a:ext>
            </a:extLst>
          </p:cNvPr>
          <p:cNvSpPr txBox="1"/>
          <p:nvPr/>
        </p:nvSpPr>
        <p:spPr>
          <a:xfrm>
            <a:off x="1294278" y="2486466"/>
            <a:ext cx="6002992" cy="1477328"/>
          </a:xfrm>
          <a:prstGeom prst="rect">
            <a:avLst/>
          </a:prstGeom>
          <a:gradFill flip="none" rotWithShape="1">
            <a:gsLst>
              <a:gs pos="0">
                <a:srgbClr val="CC0000">
                  <a:tint val="66000"/>
                  <a:satMod val="160000"/>
                </a:srgbClr>
              </a:gs>
              <a:gs pos="50000">
                <a:srgbClr val="CC0000">
                  <a:tint val="44500"/>
                  <a:satMod val="160000"/>
                </a:srgbClr>
              </a:gs>
              <a:gs pos="100000">
                <a:srgbClr val="CC0000">
                  <a:tint val="23500"/>
                  <a:satMod val="160000"/>
                </a:srgbClr>
              </a:gs>
            </a:gsLst>
            <a:lin ang="16200000" scaled="1"/>
            <a:tileRect/>
          </a:gradFill>
          <a:effectLst>
            <a:outerShdw blurRad="50800" dist="38100" dir="2700000" algn="tl" rotWithShape="0">
              <a:prstClr val="black">
                <a:alpha val="40000"/>
              </a:prstClr>
            </a:outerShdw>
          </a:effectLst>
        </p:spPr>
        <p:txBody>
          <a:bodyPr wrap="square" rtlCol="0">
            <a:spAutoFit/>
          </a:bodyPr>
          <a:lstStyle/>
          <a:p>
            <a:r>
              <a:rPr lang="en-US">
                <a:latin typeface="Arial" panose="020B0604020202020204" pitchFamily="34" charset="0"/>
                <a:cs typeface="Arial" panose="020B0604020202020204" pitchFamily="34" charset="0"/>
              </a:rPr>
              <a:t>All staff will be issued with a letter of appointment and a statement of the terms and conditions of employment, including National Collective Agreements made in terms of the NRPA, in compliance with current employment legislation and statutory requirements.</a:t>
            </a:r>
            <a:endParaRPr lang="en-GB">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3A8DEE-0035-47B3-AA62-5F6956EA177A}"/>
              </a:ext>
            </a:extLst>
          </p:cNvPr>
          <p:cNvSpPr txBox="1"/>
          <p:nvPr/>
        </p:nvSpPr>
        <p:spPr>
          <a:xfrm>
            <a:off x="1577789" y="5207729"/>
            <a:ext cx="6096000" cy="1200329"/>
          </a:xfrm>
          <a:prstGeom prst="rect">
            <a:avLst/>
          </a:prstGeom>
          <a:gradFill flip="none" rotWithShape="1">
            <a:gsLst>
              <a:gs pos="0">
                <a:srgbClr val="CC0000">
                  <a:tint val="66000"/>
                  <a:satMod val="160000"/>
                </a:srgbClr>
              </a:gs>
              <a:gs pos="50000">
                <a:srgbClr val="CC0000">
                  <a:tint val="44500"/>
                  <a:satMod val="160000"/>
                </a:srgbClr>
              </a:gs>
              <a:gs pos="100000">
                <a:srgbClr val="CC0000">
                  <a:tint val="23500"/>
                  <a:satMod val="160000"/>
                </a:srgbClr>
              </a:gs>
            </a:gsLst>
            <a:lin ang="16200000" scaled="1"/>
            <a:tileRect/>
          </a:gradFill>
          <a:effectLst>
            <a:outerShdw blurRad="50800" dist="38100" dir="2700000" algn="tl" rotWithShape="0">
              <a:prstClr val="black">
                <a:alpha val="40000"/>
              </a:prstClr>
            </a:outerShdw>
          </a:effectLst>
        </p:spPr>
        <p:txBody>
          <a:bodyPr wrap="square">
            <a:spAutoFit/>
          </a:bodyPr>
          <a:lstStyle/>
          <a:p>
            <a:r>
              <a:rPr lang="en-US" sz="1800">
                <a:latin typeface="Arial" panose="020B0604020202020204" pitchFamily="34" charset="0"/>
                <a:cs typeface="Arial" panose="020B0604020202020204" pitchFamily="34" charset="0"/>
              </a:rPr>
              <a:t>The letter of appointment will also state that lecturing staff’s national conditions may only be changed by agreement at the NJNC and that may variation will be notified by NJNC Circular. </a:t>
            </a:r>
            <a:endParaRPr lang="en-GB" sz="1800">
              <a:latin typeface="Arial" panose="020B0604020202020204" pitchFamily="34" charset="0"/>
              <a:cs typeface="Arial" panose="020B0604020202020204" pitchFamily="34" charset="0"/>
            </a:endParaRPr>
          </a:p>
        </p:txBody>
      </p:sp>
      <p:sp>
        <p:nvSpPr>
          <p:cNvPr id="8" name="Rectangle: Rounded Corners 7">
            <a:hlinkClick r:id="rId3" action="ppaction://hlinksldjump"/>
            <a:extLst>
              <a:ext uri="{FF2B5EF4-FFF2-40B4-BE49-F238E27FC236}">
                <a16:creationId xmlns:a16="http://schemas.microsoft.com/office/drawing/2014/main" id="{B41E5D0F-4905-4068-BDE1-1616C84528E1}"/>
              </a:ext>
            </a:extLst>
          </p:cNvPr>
          <p:cNvSpPr/>
          <p:nvPr/>
        </p:nvSpPr>
        <p:spPr>
          <a:xfrm>
            <a:off x="10417628" y="1475925"/>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681492336"/>
      </p:ext>
    </p:extLst>
  </p:cSld>
  <p:clrMapOvr>
    <a:masterClrMapping/>
  </p:clrMapOvr>
  <mc:AlternateContent xmlns:mc="http://schemas.openxmlformats.org/markup-compatibility/2006" xmlns:p14="http://schemas.microsoft.com/office/powerpoint/2010/main">
    <mc:Choice Requires="p14">
      <p:transition spd="slow" p14:dur="2000" advTm="11239"/>
    </mc:Choice>
    <mc:Fallback xmlns="">
      <p:transition spd="slow" advTm="1123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2FC1-7EB3-4342-BF32-3A6777CD61CA}"/>
              </a:ext>
            </a:extLst>
          </p:cNvPr>
          <p:cNvSpPr>
            <a:spLocks noGrp="1"/>
          </p:cNvSpPr>
          <p:nvPr>
            <p:ph type="title"/>
          </p:nvPr>
        </p:nvSpPr>
        <p:spPr/>
        <p:txBody>
          <a:bodyPr/>
          <a:lstStyle/>
          <a:p>
            <a:r>
              <a:rPr lang="en-US"/>
              <a:t>NWPA sections: Class contact hours</a:t>
            </a:r>
            <a:endParaRPr lang="en-GB"/>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5CA63CF-2E9A-4E6B-ABB9-6847706B3729}"/>
                  </a:ext>
                </a:extLst>
              </p:cNvPr>
              <p:cNvGraphicFramePr>
                <a:graphicFrameLocks noChangeAspect="1"/>
              </p:cNvGraphicFramePr>
              <p:nvPr/>
            </p:nvGraphicFramePr>
            <p:xfrm>
              <a:off x="1389806" y="2504839"/>
              <a:ext cx="3661236" cy="2059445"/>
            </p:xfrm>
            <a:graphic>
              <a:graphicData uri="http://schemas.microsoft.com/office/powerpoint/2016/slidezoom">
                <pslz:sldZm>
                  <pslz:sldZmObj sldId="311" cId="4087315581">
                    <pslz:zmPr id="{AFF0AEAC-0871-4672-9C1A-A75D71A6FFE4}" transitionDur="1000">
                      <p166:blipFill xmlns:p166="http://schemas.microsoft.com/office/powerpoint/2016/6/main">
                        <a:blip r:embed="rId2"/>
                        <a:stretch>
                          <a:fillRect/>
                        </a:stretch>
                      </p166:blipFill>
                      <p166:spPr xmlns:p166="http://schemas.microsoft.com/office/powerpoint/2016/6/main">
                        <a:xfrm>
                          <a:off x="0" y="0"/>
                          <a:ext cx="3661236" cy="2059445"/>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55CA63CF-2E9A-4E6B-ABB9-6847706B3729}"/>
                  </a:ext>
                </a:extLst>
              </p:cNvPr>
              <p:cNvPicPr>
                <a:picLocks noGrp="1" noRot="1" noChangeAspect="1" noMove="1" noResize="1" noEditPoints="1" noAdjustHandles="1" noChangeArrowheads="1" noChangeShapeType="1"/>
              </p:cNvPicPr>
              <p:nvPr/>
            </p:nvPicPr>
            <p:blipFill>
              <a:blip r:embed="rId4"/>
              <a:stretch>
                <a:fillRect/>
              </a:stretch>
            </p:blipFill>
            <p:spPr>
              <a:xfrm>
                <a:off x="1389806" y="2504839"/>
                <a:ext cx="3661236" cy="20594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D53C980-DE4D-4FFD-9E4F-5E06989B8C28}"/>
                  </a:ext>
                </a:extLst>
              </p:cNvPr>
              <p:cNvGraphicFramePr>
                <a:graphicFrameLocks noChangeAspect="1"/>
              </p:cNvGraphicFramePr>
              <p:nvPr/>
            </p:nvGraphicFramePr>
            <p:xfrm>
              <a:off x="6019802" y="2504838"/>
              <a:ext cx="3736685" cy="2101885"/>
            </p:xfrm>
            <a:graphic>
              <a:graphicData uri="http://schemas.microsoft.com/office/powerpoint/2016/slidezoom">
                <pslz:sldZm>
                  <pslz:sldZmObj sldId="332" cId="2506721783">
                    <pslz:zmPr id="{BAD2C347-3CFA-4D44-9409-52DA70B17CC4}" transitionDur="1000">
                      <p166:blipFill xmlns:p166="http://schemas.microsoft.com/office/powerpoint/2016/6/main">
                        <a:blip r:embed="rId5"/>
                        <a:stretch>
                          <a:fillRect/>
                        </a:stretch>
                      </p166:blipFill>
                      <p166:spPr xmlns:p166="http://schemas.microsoft.com/office/powerpoint/2016/6/main">
                        <a:xfrm>
                          <a:off x="0" y="0"/>
                          <a:ext cx="3736685" cy="2101885"/>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AD53C980-DE4D-4FFD-9E4F-5E06989B8C28}"/>
                  </a:ext>
                </a:extLst>
              </p:cNvPr>
              <p:cNvPicPr>
                <a:picLocks noGrp="1" noRot="1" noChangeAspect="1" noMove="1" noResize="1" noEditPoints="1" noAdjustHandles="1" noChangeArrowheads="1" noChangeShapeType="1"/>
              </p:cNvPicPr>
              <p:nvPr/>
            </p:nvPicPr>
            <p:blipFill>
              <a:blip r:embed="rId7"/>
              <a:stretch>
                <a:fillRect/>
              </a:stretch>
            </p:blipFill>
            <p:spPr>
              <a:xfrm>
                <a:off x="6019802" y="2504838"/>
                <a:ext cx="3736685" cy="2101885"/>
              </a:xfrm>
              <a:prstGeom prst="rect">
                <a:avLst/>
              </a:prstGeom>
              <a:ln w="3175">
                <a:solidFill>
                  <a:prstClr val="ltGray"/>
                </a:solidFill>
              </a:ln>
            </p:spPr>
          </p:pic>
        </mc:Fallback>
      </mc:AlternateContent>
      <p:sp>
        <p:nvSpPr>
          <p:cNvPr id="5" name="Rectangle: Rounded Corners 4">
            <a:hlinkClick r:id="rId8" action="ppaction://hlinksldjump"/>
            <a:extLst>
              <a:ext uri="{FF2B5EF4-FFF2-40B4-BE49-F238E27FC236}">
                <a16:creationId xmlns:a16="http://schemas.microsoft.com/office/drawing/2014/main" id="{EE2C6D26-E311-4D64-8E30-D252C1709DC9}"/>
              </a:ext>
            </a:extLst>
          </p:cNvPr>
          <p:cNvSpPr/>
          <p:nvPr/>
        </p:nvSpPr>
        <p:spPr>
          <a:xfrm>
            <a:off x="10445620" y="14040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670827796"/>
      </p:ext>
    </p:extLst>
  </p:cSld>
  <p:clrMapOvr>
    <a:masterClrMapping/>
  </p:clrMapOvr>
  <mc:AlternateContent xmlns:mc="http://schemas.openxmlformats.org/markup-compatibility/2006" xmlns:p14="http://schemas.microsoft.com/office/powerpoint/2010/main">
    <mc:Choice Requires="p14">
      <p:transition spd="slow" p14:dur="2000" advTm="3068"/>
    </mc:Choice>
    <mc:Fallback xmlns="">
      <p:transition spd="slow" advTm="306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C6BF62-DF4F-4F84-AA78-9252B9CC35D9}"/>
              </a:ext>
            </a:extLst>
          </p:cNvPr>
          <p:cNvSpPr>
            <a:spLocks noGrp="1"/>
          </p:cNvSpPr>
          <p:nvPr>
            <p:ph type="title"/>
          </p:nvPr>
        </p:nvSpPr>
        <p:spPr>
          <a:xfrm>
            <a:off x="1147334" y="733638"/>
            <a:ext cx="8761413" cy="1123384"/>
          </a:xfrm>
        </p:spPr>
        <p:txBody>
          <a:bodyPr>
            <a:normAutofit fontScale="90000"/>
          </a:bodyPr>
          <a:lstStyle/>
          <a:p>
            <a:r>
              <a:rPr lang="en-US" dirty="0"/>
              <a:t>NWPA sections: Class contact hours 1 of 2 Unpromoted Lecturers</a:t>
            </a:r>
            <a:endParaRPr lang="en-GB" dirty="0"/>
          </a:p>
        </p:txBody>
      </p:sp>
      <p:sp>
        <p:nvSpPr>
          <p:cNvPr id="10" name="TextBox 9">
            <a:extLst>
              <a:ext uri="{FF2B5EF4-FFF2-40B4-BE49-F238E27FC236}">
                <a16:creationId xmlns:a16="http://schemas.microsoft.com/office/drawing/2014/main" id="{AADF3E5D-121D-430D-B275-9ED1754846A9}"/>
              </a:ext>
            </a:extLst>
          </p:cNvPr>
          <p:cNvSpPr txBox="1"/>
          <p:nvPr/>
        </p:nvSpPr>
        <p:spPr>
          <a:xfrm>
            <a:off x="6808470" y="5249417"/>
            <a:ext cx="501396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 Where appropriate, and as agreed with college</a:t>
            </a:r>
          </a:p>
          <a:p>
            <a:r>
              <a:rPr lang="en-US" sz="1400">
                <a:latin typeface="Arial" panose="020B0604020202020204" pitchFamily="34" charset="0"/>
                <a:cs typeface="Arial" panose="020B0604020202020204" pitchFamily="34" charset="0"/>
              </a:rPr>
              <a:t> management, coordination/lead of internal verification.</a:t>
            </a:r>
          </a:p>
        </p:txBody>
      </p:sp>
      <p:sp>
        <p:nvSpPr>
          <p:cNvPr id="13" name="TextBox 12">
            <a:extLst>
              <a:ext uri="{FF2B5EF4-FFF2-40B4-BE49-F238E27FC236}">
                <a16:creationId xmlns:a16="http://schemas.microsoft.com/office/drawing/2014/main" id="{5CE7E8C5-20C2-42BC-A5B9-05454CCB9C17}"/>
              </a:ext>
            </a:extLst>
          </p:cNvPr>
          <p:cNvSpPr txBox="1"/>
          <p:nvPr/>
        </p:nvSpPr>
        <p:spPr>
          <a:xfrm>
            <a:off x="500062" y="2677336"/>
            <a:ext cx="5806440" cy="1600438"/>
          </a:xfrm>
          <a:prstGeom prst="rect">
            <a:avLst/>
          </a:prstGeom>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23 hours plus 1 (maximum 8 hours in any 12 consecutive teaching </a:t>
            </a:r>
          </a:p>
          <a:p>
            <a:r>
              <a:rPr lang="en-US" sz="1400">
                <a:latin typeface="Arial" panose="020B0604020202020204" pitchFamily="34" charset="0"/>
                <a:cs typeface="Arial" panose="020B0604020202020204" pitchFamily="34" charset="0"/>
              </a:rPr>
              <a:t>week period), with annual hours of 860.</a:t>
            </a:r>
          </a:p>
          <a:p>
            <a:r>
              <a:rPr lang="en-US" sz="1400">
                <a:latin typeface="Arial" panose="020B0604020202020204" pitchFamily="34" charset="0"/>
                <a:cs typeface="Arial" panose="020B0604020202020204" pitchFamily="34" charset="0"/>
              </a:rPr>
              <a:t>Class Contact Time: 23 hours (FTE) </a:t>
            </a:r>
          </a:p>
          <a:p>
            <a:r>
              <a:rPr lang="en-US" sz="1400">
                <a:latin typeface="Arial" panose="020B0604020202020204" pitchFamily="34" charset="0"/>
                <a:cs typeface="Arial" panose="020B0604020202020204" pitchFamily="34" charset="0"/>
              </a:rPr>
              <a:t>Weekly hours 23+1 and Annual hours of 860 (FTE) to be applied pro rata to part time staff.</a:t>
            </a:r>
          </a:p>
          <a:p>
            <a:r>
              <a:rPr lang="en-US" sz="1400">
                <a:latin typeface="Arial" panose="020B0604020202020204" pitchFamily="34" charset="0"/>
                <a:cs typeface="Arial" panose="020B0604020202020204" pitchFamily="34" charset="0"/>
              </a:rPr>
              <a:t>- applied from 1st August 2018 </a:t>
            </a:r>
          </a:p>
          <a:p>
            <a:r>
              <a:rPr lang="en-US" sz="1400">
                <a:latin typeface="Arial" panose="020B0604020202020204" pitchFamily="34" charset="0"/>
                <a:cs typeface="Arial" panose="020B0604020202020204" pitchFamily="34" charset="0"/>
              </a:rPr>
              <a:t>No detriment for staff in post at 31 December 2017</a:t>
            </a:r>
            <a:endParaRPr lang="en-GB" sz="14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E6C707-784E-498C-980A-43D10DBE7292}"/>
              </a:ext>
            </a:extLst>
          </p:cNvPr>
          <p:cNvSpPr txBox="1"/>
          <p:nvPr/>
        </p:nvSpPr>
        <p:spPr>
          <a:xfrm>
            <a:off x="6737985" y="3800720"/>
            <a:ext cx="4789170" cy="954107"/>
          </a:xfrm>
          <a:prstGeom prst="rect">
            <a:avLst/>
          </a:prstGeom>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Where appropriate and as directed by college management:</a:t>
            </a:r>
          </a:p>
          <a:p>
            <a:r>
              <a:rPr lang="en-US" sz="1400">
                <a:latin typeface="Arial" panose="020B0604020202020204" pitchFamily="34" charset="0"/>
                <a:cs typeface="Arial" panose="020B0604020202020204" pitchFamily="34" charset="0"/>
              </a:rPr>
              <a:t>• Participating in agreed academic research </a:t>
            </a:r>
          </a:p>
          <a:p>
            <a:r>
              <a:rPr lang="en-US" sz="1400">
                <a:latin typeface="Arial" panose="020B0604020202020204" pitchFamily="34" charset="0"/>
                <a:cs typeface="Arial" panose="020B0604020202020204" pitchFamily="34" charset="0"/>
              </a:rPr>
              <a:t>• Additional curriculum development </a:t>
            </a:r>
          </a:p>
        </p:txBody>
      </p:sp>
      <p:sp>
        <p:nvSpPr>
          <p:cNvPr id="15" name="TextBox 14">
            <a:extLst>
              <a:ext uri="{FF2B5EF4-FFF2-40B4-BE49-F238E27FC236}">
                <a16:creationId xmlns:a16="http://schemas.microsoft.com/office/drawing/2014/main" id="{9DE2A043-EE6E-4A2A-98D2-BFFBAF2FEF3F}"/>
              </a:ext>
            </a:extLst>
          </p:cNvPr>
          <p:cNvSpPr txBox="1"/>
          <p:nvPr/>
        </p:nvSpPr>
        <p:spPr>
          <a:xfrm>
            <a:off x="440055" y="5249417"/>
            <a:ext cx="5926455" cy="954107"/>
          </a:xfrm>
          <a:prstGeom prst="rect">
            <a:avLst/>
          </a:prstGeom>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a:latin typeface="Arial" panose="020B0604020202020204" pitchFamily="34" charset="0"/>
                <a:cs typeface="Arial" panose="020B0604020202020204" pitchFamily="34" charset="0"/>
              </a:rPr>
              <a:t>Additional 1 hour Class Contact (FTE) up to a maximum of 8 hours within any 12 week consecutive teaching week period</a:t>
            </a:r>
          </a:p>
          <a:p>
            <a:r>
              <a:rPr lang="en-US" sz="1400">
                <a:latin typeface="Arial" panose="020B0604020202020204" pitchFamily="34" charset="0"/>
                <a:cs typeface="Arial" panose="020B0604020202020204" pitchFamily="34" charset="0"/>
              </a:rPr>
              <a:t>• Cover in accordance with the above for sickness or other short term absence.</a:t>
            </a:r>
          </a:p>
        </p:txBody>
      </p:sp>
      <p:sp>
        <p:nvSpPr>
          <p:cNvPr id="16" name="TextBox 15">
            <a:extLst>
              <a:ext uri="{FF2B5EF4-FFF2-40B4-BE49-F238E27FC236}">
                <a16:creationId xmlns:a16="http://schemas.microsoft.com/office/drawing/2014/main" id="{B50CD0D0-5292-4996-A4D8-8ADD373BC65C}"/>
              </a:ext>
            </a:extLst>
          </p:cNvPr>
          <p:cNvSpPr txBox="1"/>
          <p:nvPr/>
        </p:nvSpPr>
        <p:spPr>
          <a:xfrm>
            <a:off x="6808470" y="2677336"/>
            <a:ext cx="2577465"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a:t>• </a:t>
            </a:r>
            <a:r>
              <a:rPr lang="en-US" sz="1400">
                <a:latin typeface="Arial" panose="020B0604020202020204" pitchFamily="34" charset="0"/>
                <a:cs typeface="Arial" panose="020B0604020202020204" pitchFamily="34" charset="0"/>
              </a:rPr>
              <a:t>Teaching/Assessment.</a:t>
            </a:r>
          </a:p>
          <a:p>
            <a:r>
              <a:rPr lang="en-US" sz="1400">
                <a:latin typeface="Arial" panose="020B0604020202020204" pitchFamily="34" charset="0"/>
                <a:cs typeface="Arial" panose="020B0604020202020204" pitchFamily="34" charset="0"/>
              </a:rPr>
              <a:t>• Supervision of students</a:t>
            </a:r>
          </a:p>
          <a:p>
            <a:r>
              <a:rPr lang="en-US" sz="1400">
                <a:latin typeface="Arial" panose="020B0604020202020204" pitchFamily="34" charset="0"/>
                <a:cs typeface="Arial" panose="020B0604020202020204" pitchFamily="34" charset="0"/>
              </a:rPr>
              <a:t>• Tutorial Teaching/Support</a:t>
            </a:r>
          </a:p>
        </p:txBody>
      </p:sp>
    </p:spTree>
    <p:extLst>
      <p:ext uri="{BB962C8B-B14F-4D97-AF65-F5344CB8AC3E}">
        <p14:creationId xmlns:p14="http://schemas.microsoft.com/office/powerpoint/2010/main" val="4087315581"/>
      </p:ext>
    </p:extLst>
  </p:cSld>
  <p:clrMapOvr>
    <a:masterClrMapping/>
  </p:clrMapOvr>
  <mc:AlternateContent xmlns:mc="http://schemas.openxmlformats.org/markup-compatibility/2006" xmlns:p14="http://schemas.microsoft.com/office/powerpoint/2010/main">
    <mc:Choice Requires="p14">
      <p:transition spd="slow" p14:dur="2000" advTm="8512"/>
    </mc:Choice>
    <mc:Fallback xmlns="">
      <p:transition spd="slow" advTm="851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2284EB-0687-4708-B05B-7F58795C64A1}"/>
              </a:ext>
            </a:extLst>
          </p:cNvPr>
          <p:cNvSpPr txBox="1"/>
          <p:nvPr/>
        </p:nvSpPr>
        <p:spPr>
          <a:xfrm>
            <a:off x="442473" y="2672910"/>
            <a:ext cx="4709160" cy="1200329"/>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atin typeface="Arial" panose="020B0604020202020204" pitchFamily="34" charset="0"/>
                <a:cs typeface="Arial" panose="020B0604020202020204" pitchFamily="34" charset="0"/>
              </a:rPr>
              <a:t>Level 1 – Up to 17 hours per week</a:t>
            </a:r>
          </a:p>
          <a:p>
            <a:r>
              <a:rPr lang="en-US">
                <a:latin typeface="Arial" panose="020B0604020202020204" pitchFamily="34" charset="0"/>
                <a:cs typeface="Arial" panose="020B0604020202020204" pitchFamily="34" charset="0"/>
              </a:rPr>
              <a:t>Level 2 – Up to 12 hours per week.</a:t>
            </a:r>
          </a:p>
          <a:p>
            <a:r>
              <a:rPr lang="en-US">
                <a:latin typeface="Arial" panose="020B0604020202020204" pitchFamily="34" charset="0"/>
                <a:cs typeface="Arial" panose="020B0604020202020204" pitchFamily="34" charset="0"/>
              </a:rPr>
              <a:t>Level 3 – Up to 9 hours per week.</a:t>
            </a:r>
          </a:p>
          <a:p>
            <a:r>
              <a:rPr lang="en-US">
                <a:latin typeface="Arial" panose="020B0604020202020204" pitchFamily="34" charset="0"/>
                <a:cs typeface="Arial" panose="020B0604020202020204" pitchFamily="34" charset="0"/>
              </a:rPr>
              <a:t>- applied from 1 August 2018.</a:t>
            </a:r>
          </a:p>
        </p:txBody>
      </p:sp>
      <p:sp>
        <p:nvSpPr>
          <p:cNvPr id="4" name="TextBox 3">
            <a:extLst>
              <a:ext uri="{FF2B5EF4-FFF2-40B4-BE49-F238E27FC236}">
                <a16:creationId xmlns:a16="http://schemas.microsoft.com/office/drawing/2014/main" id="{99E1702F-C0C9-4CE6-8368-036597A2BDC5}"/>
              </a:ext>
            </a:extLst>
          </p:cNvPr>
          <p:cNvSpPr txBox="1"/>
          <p:nvPr/>
        </p:nvSpPr>
        <p:spPr>
          <a:xfrm>
            <a:off x="442473" y="5149601"/>
            <a:ext cx="5383530" cy="1077218"/>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a:latin typeface="Arial" panose="020B0604020202020204" pitchFamily="34" charset="0"/>
                <a:cs typeface="Arial" panose="020B0604020202020204" pitchFamily="34" charset="0"/>
              </a:rPr>
              <a:t>Class Contact time will be based on the duties for unpromoted staff, incorporating both the ’23 hours’ and the ‘additional 1hour’.</a:t>
            </a:r>
          </a:p>
          <a:p>
            <a:r>
              <a:rPr lang="en-US" sz="1600">
                <a:latin typeface="Arial" panose="020B0604020202020204" pitchFamily="34" charset="0"/>
                <a:cs typeface="Arial" panose="020B0604020202020204" pitchFamily="34" charset="0"/>
              </a:rPr>
              <a:t>No detriment for staff in post at 31 December 2017</a:t>
            </a:r>
            <a:endParaRPr lang="en-GB" sz="1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439AAB-85CA-4610-BE4D-3B04BC44E06A}"/>
              </a:ext>
            </a:extLst>
          </p:cNvPr>
          <p:cNvSpPr txBox="1"/>
          <p:nvPr/>
        </p:nvSpPr>
        <p:spPr>
          <a:xfrm>
            <a:off x="6469380" y="5395822"/>
            <a:ext cx="5013960" cy="830997"/>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a:t>• </a:t>
            </a:r>
            <a:r>
              <a:rPr lang="en-US" sz="1600">
                <a:latin typeface="Arial" panose="020B0604020202020204" pitchFamily="34" charset="0"/>
                <a:cs typeface="Arial" panose="020B0604020202020204" pitchFamily="34" charset="0"/>
              </a:rPr>
              <a:t>Where appropriate, and as agreed with college</a:t>
            </a:r>
          </a:p>
          <a:p>
            <a:r>
              <a:rPr lang="en-US" sz="1600">
                <a:latin typeface="Arial" panose="020B0604020202020204" pitchFamily="34" charset="0"/>
                <a:cs typeface="Arial" panose="020B0604020202020204" pitchFamily="34" charset="0"/>
              </a:rPr>
              <a:t> management, coordination/lead of internal verification.</a:t>
            </a:r>
          </a:p>
        </p:txBody>
      </p:sp>
      <p:sp>
        <p:nvSpPr>
          <p:cNvPr id="6" name="TextBox 5">
            <a:extLst>
              <a:ext uri="{FF2B5EF4-FFF2-40B4-BE49-F238E27FC236}">
                <a16:creationId xmlns:a16="http://schemas.microsoft.com/office/drawing/2014/main" id="{F090EEF5-0952-4BB2-8986-BE5DEF83E72D}"/>
              </a:ext>
            </a:extLst>
          </p:cNvPr>
          <p:cNvSpPr txBox="1"/>
          <p:nvPr/>
        </p:nvSpPr>
        <p:spPr>
          <a:xfrm>
            <a:off x="6469380" y="3827509"/>
            <a:ext cx="4977734" cy="1077218"/>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a:latin typeface="Arial" panose="020B0604020202020204" pitchFamily="34" charset="0"/>
                <a:cs typeface="Arial" panose="020B0604020202020204" pitchFamily="34" charset="0"/>
              </a:rPr>
              <a:t>Where appropriate and as directed by college management:</a:t>
            </a:r>
          </a:p>
          <a:p>
            <a:r>
              <a:rPr lang="en-US" sz="1600">
                <a:latin typeface="Arial" panose="020B0604020202020204" pitchFamily="34" charset="0"/>
                <a:cs typeface="Arial" panose="020B0604020202020204" pitchFamily="34" charset="0"/>
              </a:rPr>
              <a:t>• Participating in agreed academic research </a:t>
            </a:r>
          </a:p>
          <a:p>
            <a:r>
              <a:rPr lang="en-US" sz="1600">
                <a:latin typeface="Arial" panose="020B0604020202020204" pitchFamily="34" charset="0"/>
                <a:cs typeface="Arial" panose="020B0604020202020204" pitchFamily="34" charset="0"/>
              </a:rPr>
              <a:t>• Additional curriculum development </a:t>
            </a:r>
          </a:p>
        </p:txBody>
      </p:sp>
      <p:sp>
        <p:nvSpPr>
          <p:cNvPr id="7" name="TextBox 6">
            <a:extLst>
              <a:ext uri="{FF2B5EF4-FFF2-40B4-BE49-F238E27FC236}">
                <a16:creationId xmlns:a16="http://schemas.microsoft.com/office/drawing/2014/main" id="{FE73B797-E7BE-4FE6-B786-16038B6A2495}"/>
              </a:ext>
            </a:extLst>
          </p:cNvPr>
          <p:cNvSpPr txBox="1"/>
          <p:nvPr/>
        </p:nvSpPr>
        <p:spPr>
          <a:xfrm>
            <a:off x="6469380" y="2459251"/>
            <a:ext cx="3912870" cy="830997"/>
          </a:xfrm>
          <a:prstGeom prst="rect">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a:t>• </a:t>
            </a:r>
            <a:r>
              <a:rPr lang="en-US" sz="1600">
                <a:latin typeface="Arial" panose="020B0604020202020204" pitchFamily="34" charset="0"/>
                <a:cs typeface="Arial" panose="020B0604020202020204" pitchFamily="34" charset="0"/>
              </a:rPr>
              <a:t>Teaching/Assessment.</a:t>
            </a:r>
          </a:p>
          <a:p>
            <a:r>
              <a:rPr lang="en-US" sz="1600">
                <a:latin typeface="Arial" panose="020B0604020202020204" pitchFamily="34" charset="0"/>
                <a:cs typeface="Arial" panose="020B0604020202020204" pitchFamily="34" charset="0"/>
              </a:rPr>
              <a:t>• Supervision of students</a:t>
            </a:r>
          </a:p>
          <a:p>
            <a:r>
              <a:rPr lang="en-US" sz="1600">
                <a:latin typeface="Arial" panose="020B0604020202020204" pitchFamily="34" charset="0"/>
                <a:cs typeface="Arial" panose="020B0604020202020204" pitchFamily="34" charset="0"/>
              </a:rPr>
              <a:t>• Tutorial Teaching/Support</a:t>
            </a:r>
          </a:p>
        </p:txBody>
      </p:sp>
      <p:sp>
        <p:nvSpPr>
          <p:cNvPr id="8" name="Title 5">
            <a:extLst>
              <a:ext uri="{FF2B5EF4-FFF2-40B4-BE49-F238E27FC236}">
                <a16:creationId xmlns:a16="http://schemas.microsoft.com/office/drawing/2014/main" id="{D1B6C359-B820-41EE-9AF3-92A171A614BD}"/>
              </a:ext>
            </a:extLst>
          </p:cNvPr>
          <p:cNvSpPr>
            <a:spLocks noGrp="1"/>
          </p:cNvSpPr>
          <p:nvPr>
            <p:ph type="title"/>
          </p:nvPr>
        </p:nvSpPr>
        <p:spPr>
          <a:xfrm>
            <a:off x="1151890" y="749935"/>
            <a:ext cx="8761413" cy="1030922"/>
          </a:xfrm>
        </p:spPr>
        <p:txBody>
          <a:bodyPr>
            <a:normAutofit fontScale="90000"/>
          </a:bodyPr>
          <a:lstStyle/>
          <a:p>
            <a:r>
              <a:rPr lang="en-US" dirty="0"/>
              <a:t>NWPA sections: Class contact hours 2 of 2 Promoted Lecturers</a:t>
            </a:r>
            <a:endParaRPr lang="en-GB" dirty="0"/>
          </a:p>
        </p:txBody>
      </p:sp>
      <p:sp>
        <p:nvSpPr>
          <p:cNvPr id="9" name="Rectangle: Rounded Corners 8">
            <a:hlinkClick r:id="rId2" action="ppaction://hlinksldjump"/>
            <a:extLst>
              <a:ext uri="{FF2B5EF4-FFF2-40B4-BE49-F238E27FC236}">
                <a16:creationId xmlns:a16="http://schemas.microsoft.com/office/drawing/2014/main" id="{38FF3E6A-95E9-43E8-8D01-D69ADB306149}"/>
              </a:ext>
            </a:extLst>
          </p:cNvPr>
          <p:cNvSpPr/>
          <p:nvPr/>
        </p:nvSpPr>
        <p:spPr>
          <a:xfrm>
            <a:off x="10382250" y="1360755"/>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506721783"/>
      </p:ext>
    </p:extLst>
  </p:cSld>
  <p:clrMapOvr>
    <a:masterClrMapping/>
  </p:clrMapOvr>
  <mc:AlternateContent xmlns:mc="http://schemas.openxmlformats.org/markup-compatibility/2006" xmlns:p14="http://schemas.microsoft.com/office/powerpoint/2010/main">
    <mc:Choice Requires="p14">
      <p:transition spd="slow" p14:dur="2000" advTm="8045"/>
    </mc:Choice>
    <mc:Fallback xmlns="">
      <p:transition spd="slow" advTm="80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76E7-62D9-4345-8F74-B5068E0D4255}"/>
              </a:ext>
            </a:extLst>
          </p:cNvPr>
          <p:cNvSpPr>
            <a:spLocks noGrp="1"/>
          </p:cNvSpPr>
          <p:nvPr>
            <p:ph type="title"/>
          </p:nvPr>
        </p:nvSpPr>
        <p:spPr/>
        <p:txBody>
          <a:bodyPr/>
          <a:lstStyle/>
          <a:p>
            <a:r>
              <a:rPr lang="en-US"/>
              <a:t>FELA Executive Committee</a:t>
            </a:r>
            <a:endParaRPr lang="en-GB"/>
          </a:p>
        </p:txBody>
      </p:sp>
      <p:sp>
        <p:nvSpPr>
          <p:cNvPr id="9" name="TextBox 8">
            <a:extLst>
              <a:ext uri="{FF2B5EF4-FFF2-40B4-BE49-F238E27FC236}">
                <a16:creationId xmlns:a16="http://schemas.microsoft.com/office/drawing/2014/main" id="{1534C604-BFFC-423E-AB77-DF4FD36B1222}"/>
              </a:ext>
            </a:extLst>
          </p:cNvPr>
          <p:cNvSpPr txBox="1"/>
          <p:nvPr/>
        </p:nvSpPr>
        <p:spPr>
          <a:xfrm>
            <a:off x="2247900" y="2395980"/>
            <a:ext cx="7696201"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noFill/>
          </a:ln>
          <a:effectLst>
            <a:outerShdw blurRad="50800" dist="38100" dir="2700000" algn="tl" rotWithShape="0">
              <a:prstClr val="black">
                <a:alpha val="40000"/>
              </a:prstClr>
            </a:outerShdw>
          </a:effectLst>
        </p:spPr>
        <p:txBody>
          <a:bodyPr wrap="square" rtlCol="0">
            <a:spAutoFit/>
          </a:bodyPr>
          <a:lstStyle/>
          <a:p>
            <a:r>
              <a:rPr lang="en-US" sz="1600" b="0" i="0" dirty="0">
                <a:solidFill>
                  <a:srgbClr val="333333"/>
                </a:solidFill>
                <a:effectLst/>
                <a:latin typeface="Avenir Next LT Pro Demi" panose="020B0704020202020204" pitchFamily="34" charset="0"/>
              </a:rPr>
              <a:t>The business of the Association is conducted by an Executive Committee which has full powers to regulate and transact the affairs of the Association within the Constitution and the Rules and Regulations of the Institute.</a:t>
            </a:r>
          </a:p>
        </p:txBody>
      </p:sp>
      <p:sp>
        <p:nvSpPr>
          <p:cNvPr id="13" name="TextBox 12">
            <a:extLst>
              <a:ext uri="{FF2B5EF4-FFF2-40B4-BE49-F238E27FC236}">
                <a16:creationId xmlns:a16="http://schemas.microsoft.com/office/drawing/2014/main" id="{B08B5003-5E86-4C1C-904A-593E1C0AF0C7}"/>
              </a:ext>
            </a:extLst>
          </p:cNvPr>
          <p:cNvSpPr txBox="1"/>
          <p:nvPr/>
        </p:nvSpPr>
        <p:spPr>
          <a:xfrm>
            <a:off x="2247899" y="5791474"/>
            <a:ext cx="7790331" cy="58477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noFill/>
          </a:ln>
          <a:effectLst>
            <a:outerShdw blurRad="50800" dist="38100" dir="2700000" algn="tl" rotWithShape="0">
              <a:prstClr val="black">
                <a:alpha val="40000"/>
              </a:prstClr>
            </a:outerShdw>
          </a:effectLst>
        </p:spPr>
        <p:txBody>
          <a:bodyPr wrap="square">
            <a:spAutoFit/>
          </a:bodyPr>
          <a:lstStyle/>
          <a:p>
            <a:r>
              <a:rPr lang="en-US" sz="1600" b="0" i="0" dirty="0">
                <a:solidFill>
                  <a:srgbClr val="333333"/>
                </a:solidFill>
                <a:effectLst/>
                <a:latin typeface="Avenir Next LT Pro Demi" panose="020B0704020202020204" pitchFamily="34" charset="0"/>
              </a:rPr>
              <a:t>The EIS-FELA membership also elects the national EIS-FELA Office Bearers, President and Vice-President, annually.</a:t>
            </a:r>
            <a:endParaRPr lang="en-GB" sz="1600" dirty="0">
              <a:latin typeface="Avenir Next LT Pro Demi" panose="020B0704020202020204" pitchFamily="34" charset="0"/>
            </a:endParaRPr>
          </a:p>
        </p:txBody>
      </p:sp>
      <p:sp>
        <p:nvSpPr>
          <p:cNvPr id="15" name="TextBox 14">
            <a:extLst>
              <a:ext uri="{FF2B5EF4-FFF2-40B4-BE49-F238E27FC236}">
                <a16:creationId xmlns:a16="http://schemas.microsoft.com/office/drawing/2014/main" id="{CE526F5E-79C0-441C-A265-0B4EDE24E902}"/>
              </a:ext>
            </a:extLst>
          </p:cNvPr>
          <p:cNvSpPr txBox="1"/>
          <p:nvPr/>
        </p:nvSpPr>
        <p:spPr>
          <a:xfrm>
            <a:off x="2247899" y="4240905"/>
            <a:ext cx="7696200" cy="1323439"/>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noFill/>
          </a:ln>
          <a:effectLst>
            <a:outerShdw blurRad="50800" dist="38100" dir="2700000" algn="tl" rotWithShape="0">
              <a:prstClr val="black">
                <a:alpha val="40000"/>
              </a:prstClr>
            </a:outerShdw>
          </a:effectLst>
        </p:spPr>
        <p:txBody>
          <a:bodyPr wrap="square">
            <a:spAutoFit/>
          </a:bodyPr>
          <a:lstStyle/>
          <a:p>
            <a:r>
              <a:rPr lang="en-US" sz="1600" b="0" i="0" dirty="0">
                <a:solidFill>
                  <a:srgbClr val="333333"/>
                </a:solidFill>
                <a:effectLst/>
                <a:latin typeface="Avenir Next LT Pro Demi" panose="020B0704020202020204" pitchFamily="34" charset="0"/>
              </a:rPr>
              <a:t>The policies of the Association are determined by the Annual Conference. Members of the National Executive Committee are elected annually on the basis of each college Region having one seat for every 250 members or fraction thereof. Due to geographical area, the Highlands and Islands Region is allocated 1 extra seat in addition to the outcome of the above 250 member formula.</a:t>
            </a:r>
          </a:p>
        </p:txBody>
      </p:sp>
      <p:sp>
        <p:nvSpPr>
          <p:cNvPr id="7" name="TextBox 6">
            <a:extLst>
              <a:ext uri="{FF2B5EF4-FFF2-40B4-BE49-F238E27FC236}">
                <a16:creationId xmlns:a16="http://schemas.microsoft.com/office/drawing/2014/main" id="{B2354AD2-9FB1-45C0-BEA9-8B452EDEA1A4}"/>
              </a:ext>
            </a:extLst>
          </p:cNvPr>
          <p:cNvSpPr txBox="1"/>
          <p:nvPr/>
        </p:nvSpPr>
        <p:spPr>
          <a:xfrm>
            <a:off x="2247899" y="3429000"/>
            <a:ext cx="7652267" cy="584775"/>
          </a:xfrm>
          <a:prstGeom prst="rect">
            <a:avLst/>
          </a:prstGeom>
          <a:gradFill>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gradFill>
        </p:spPr>
        <p:txBody>
          <a:bodyPr wrap="square">
            <a:spAutoFit/>
          </a:bodyPr>
          <a:lstStyle/>
          <a:p>
            <a:pPr rtl="0">
              <a:spcBef>
                <a:spcPts val="0"/>
              </a:spcBef>
              <a:spcAft>
                <a:spcPts val="0"/>
              </a:spcAft>
            </a:pPr>
            <a:r>
              <a:rPr lang="en-US" sz="1600" b="1" i="0" u="none" strike="noStrike" dirty="0">
                <a:solidFill>
                  <a:srgbClr val="333333"/>
                </a:solidFill>
                <a:effectLst/>
                <a:latin typeface="Avenir Next LT Pro Demi" panose="020B0704020202020204" pitchFamily="34" charset="0"/>
              </a:rPr>
              <a:t>The Executive is made up of lay reps, from across the sector, who are elected at their Branch’s Annual Meeting.</a:t>
            </a:r>
            <a:endParaRPr lang="en-GB" sz="1600" b="1" dirty="0">
              <a:latin typeface="Avenir Next LT Pro Demi" panose="020B0704020202020204" pitchFamily="34" charset="0"/>
            </a:endParaRPr>
          </a:p>
        </p:txBody>
      </p:sp>
    </p:spTree>
    <p:custDataLst>
      <p:tags r:id="rId1"/>
    </p:custDataLst>
    <p:extLst>
      <p:ext uri="{BB962C8B-B14F-4D97-AF65-F5344CB8AC3E}">
        <p14:creationId xmlns:p14="http://schemas.microsoft.com/office/powerpoint/2010/main" val="4224351668"/>
      </p:ext>
    </p:extLst>
  </p:cSld>
  <p:clrMapOvr>
    <a:masterClrMapping/>
  </p:clrMapOvr>
  <mc:AlternateContent xmlns:mc="http://schemas.openxmlformats.org/markup-compatibility/2006" xmlns:p14="http://schemas.microsoft.com/office/powerpoint/2010/main">
    <mc:Choice Requires="p14">
      <p:transition spd="slow" p14:dur="2000" advTm="17488"/>
    </mc:Choice>
    <mc:Fallback xmlns="">
      <p:transition spd="slow" advTm="174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3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3000"/>
                                        <p:tgtEl>
                                          <p:spTgt spid="15"/>
                                        </p:tgtEl>
                                      </p:cBhvr>
                                    </p:animEffect>
                                    <p:anim calcmode="lin" valueType="num">
                                      <p:cBhvr>
                                        <p:cTn id="21" dur="3000" fill="hold"/>
                                        <p:tgtEl>
                                          <p:spTgt spid="15"/>
                                        </p:tgtEl>
                                        <p:attrNameLst>
                                          <p:attrName>ppt_x</p:attrName>
                                        </p:attrNameLst>
                                      </p:cBhvr>
                                      <p:tavLst>
                                        <p:tav tm="0">
                                          <p:val>
                                            <p:strVal val="#ppt_x"/>
                                          </p:val>
                                        </p:tav>
                                        <p:tav tm="100000">
                                          <p:val>
                                            <p:strVal val="#ppt_x"/>
                                          </p:val>
                                        </p:tav>
                                      </p:tavLst>
                                    </p:anim>
                                    <p:anim calcmode="lin" valueType="num">
                                      <p:cBhvr>
                                        <p:cTn id="22" dur="3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0"/>
                                        <p:tgtEl>
                                          <p:spTgt spid="13"/>
                                        </p:tgtEl>
                                      </p:cBhvr>
                                    </p:animEffect>
                                    <p:anim calcmode="lin" valueType="num">
                                      <p:cBhvr>
                                        <p:cTn id="27" dur="3000" fill="hold"/>
                                        <p:tgtEl>
                                          <p:spTgt spid="13"/>
                                        </p:tgtEl>
                                        <p:attrNameLst>
                                          <p:attrName>ppt_x</p:attrName>
                                        </p:attrNameLst>
                                      </p:cBhvr>
                                      <p:tavLst>
                                        <p:tav tm="0">
                                          <p:val>
                                            <p:strVal val="#ppt_x"/>
                                          </p:val>
                                        </p:tav>
                                        <p:tav tm="100000">
                                          <p:val>
                                            <p:strVal val="#ppt_x"/>
                                          </p:val>
                                        </p:tav>
                                      </p:tavLst>
                                    </p:anim>
                                    <p:anim calcmode="lin" valueType="num">
                                      <p:cBhvr>
                                        <p:cTn id="28" dur="3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4245-9A19-4D7A-87E8-56C841910CAC}"/>
              </a:ext>
            </a:extLst>
          </p:cNvPr>
          <p:cNvSpPr>
            <a:spLocks noGrp="1"/>
          </p:cNvSpPr>
          <p:nvPr>
            <p:ph type="title"/>
          </p:nvPr>
        </p:nvSpPr>
        <p:spPr/>
        <p:txBody>
          <a:bodyPr/>
          <a:lstStyle/>
          <a:p>
            <a:r>
              <a:rPr lang="en-US" dirty="0"/>
              <a:t>NWPA sections: Annual leave</a:t>
            </a:r>
            <a:endParaRPr lang="en-GB"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4808995-963A-4153-AB1D-87DB7541CD94}"/>
                  </a:ext>
                </a:extLst>
              </p:cNvPr>
              <p:cNvGraphicFramePr>
                <a:graphicFrameLocks noChangeAspect="1"/>
              </p:cNvGraphicFramePr>
              <p:nvPr>
                <p:extLst>
                  <p:ext uri="{D42A27DB-BD31-4B8C-83A1-F6EECF244321}">
                    <p14:modId xmlns:p14="http://schemas.microsoft.com/office/powerpoint/2010/main" val="527243840"/>
                  </p:ext>
                </p:extLst>
              </p:nvPr>
            </p:nvGraphicFramePr>
            <p:xfrm>
              <a:off x="1838131" y="2395612"/>
              <a:ext cx="3048000" cy="1714500"/>
            </p:xfrm>
            <a:graphic>
              <a:graphicData uri="http://schemas.microsoft.com/office/powerpoint/2016/slidezoom">
                <pslz:sldZm>
                  <pslz:sldZmObj sldId="336" cId="274263458">
                    <pslz:zmPr id="{475B94DA-F4F2-442F-B0AE-84EF6A1E6187}"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F4808995-963A-4153-AB1D-87DB7541CD94}"/>
                  </a:ext>
                </a:extLst>
              </p:cNvPr>
              <p:cNvPicPr>
                <a:picLocks noGrp="1" noRot="1" noChangeAspect="1" noMove="1" noResize="1" noEditPoints="1" noAdjustHandles="1" noChangeArrowheads="1" noChangeShapeType="1"/>
              </p:cNvPicPr>
              <p:nvPr/>
            </p:nvPicPr>
            <p:blipFill>
              <a:blip r:embed="rId3"/>
              <a:stretch>
                <a:fillRect/>
              </a:stretch>
            </p:blipFill>
            <p:spPr>
              <a:xfrm>
                <a:off x="1838131" y="239561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B92ED20D-7CD2-4B84-BA88-B281B2527CAB}"/>
                  </a:ext>
                </a:extLst>
              </p:cNvPr>
              <p:cNvGraphicFramePr>
                <a:graphicFrameLocks noChangeAspect="1"/>
              </p:cNvGraphicFramePr>
              <p:nvPr>
                <p:extLst>
                  <p:ext uri="{D42A27DB-BD31-4B8C-83A1-F6EECF244321}">
                    <p14:modId xmlns:p14="http://schemas.microsoft.com/office/powerpoint/2010/main" val="2670729623"/>
                  </p:ext>
                </p:extLst>
              </p:nvPr>
            </p:nvGraphicFramePr>
            <p:xfrm>
              <a:off x="6760030" y="2395612"/>
              <a:ext cx="3048000" cy="1714500"/>
            </p:xfrm>
            <a:graphic>
              <a:graphicData uri="http://schemas.microsoft.com/office/powerpoint/2016/slidezoom">
                <pslz:sldZm>
                  <pslz:sldZmObj sldId="337" cId="2776063084">
                    <pslz:zmPr id="{AE85DA3D-72F9-4F70-A0CF-76D6EB3708BD}"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B92ED20D-7CD2-4B84-BA88-B281B2527CAB}"/>
                  </a:ext>
                </a:extLst>
              </p:cNvPr>
              <p:cNvPicPr>
                <a:picLocks noGrp="1" noRot="1" noChangeAspect="1" noMove="1" noResize="1" noEditPoints="1" noAdjustHandles="1" noChangeArrowheads="1" noChangeShapeType="1"/>
              </p:cNvPicPr>
              <p:nvPr/>
            </p:nvPicPr>
            <p:blipFill>
              <a:blip r:embed="rId5"/>
              <a:stretch>
                <a:fillRect/>
              </a:stretch>
            </p:blipFill>
            <p:spPr>
              <a:xfrm>
                <a:off x="6760030" y="239561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5DCEBA28-9480-4533-B9B4-2B0CF1590498}"/>
                  </a:ext>
                </a:extLst>
              </p:cNvPr>
              <p:cNvGraphicFramePr>
                <a:graphicFrameLocks noChangeAspect="1"/>
              </p:cNvGraphicFramePr>
              <p:nvPr>
                <p:extLst>
                  <p:ext uri="{D42A27DB-BD31-4B8C-83A1-F6EECF244321}">
                    <p14:modId xmlns:p14="http://schemas.microsoft.com/office/powerpoint/2010/main" val="1127671073"/>
                  </p:ext>
                </p:extLst>
              </p:nvPr>
            </p:nvGraphicFramePr>
            <p:xfrm>
              <a:off x="1740158" y="4825092"/>
              <a:ext cx="3048000" cy="1714500"/>
            </p:xfrm>
            <a:graphic>
              <a:graphicData uri="http://schemas.microsoft.com/office/powerpoint/2016/slidezoom">
                <pslz:sldZm>
                  <pslz:sldZmObj sldId="334" cId="2260089231">
                    <pslz:zmPr id="{590A9B4C-52EB-447E-B7F3-07D26E2895EF}"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5DCEBA28-9480-4533-B9B4-2B0CF1590498}"/>
                  </a:ext>
                </a:extLst>
              </p:cNvPr>
              <p:cNvPicPr>
                <a:picLocks noGrp="1" noRot="1" noChangeAspect="1" noMove="1" noResize="1" noEditPoints="1" noAdjustHandles="1" noChangeArrowheads="1" noChangeShapeType="1"/>
              </p:cNvPicPr>
              <p:nvPr/>
            </p:nvPicPr>
            <p:blipFill>
              <a:blip r:embed="rId7"/>
              <a:stretch>
                <a:fillRect/>
              </a:stretch>
            </p:blipFill>
            <p:spPr>
              <a:xfrm>
                <a:off x="1740158" y="482509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C1A5C028-F313-46F6-A1FA-E04421629D45}"/>
                  </a:ext>
                </a:extLst>
              </p:cNvPr>
              <p:cNvGraphicFramePr>
                <a:graphicFrameLocks noChangeAspect="1"/>
              </p:cNvGraphicFramePr>
              <p:nvPr>
                <p:extLst>
                  <p:ext uri="{D42A27DB-BD31-4B8C-83A1-F6EECF244321}">
                    <p14:modId xmlns:p14="http://schemas.microsoft.com/office/powerpoint/2010/main" val="2229793856"/>
                  </p:ext>
                </p:extLst>
              </p:nvPr>
            </p:nvGraphicFramePr>
            <p:xfrm>
              <a:off x="6666724" y="4671137"/>
              <a:ext cx="3048000" cy="1714500"/>
            </p:xfrm>
            <a:graphic>
              <a:graphicData uri="http://schemas.microsoft.com/office/powerpoint/2016/slidezoom">
                <pslz:sldZm>
                  <pslz:sldZmObj sldId="335" cId="3165407501">
                    <pslz:zmPr id="{42C86F42-7586-42B2-B75B-2AD94AF6BF1B}"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C1A5C028-F313-46F6-A1FA-E04421629D45}"/>
                  </a:ext>
                </a:extLst>
              </p:cNvPr>
              <p:cNvPicPr>
                <a:picLocks noGrp="1" noRot="1" noChangeAspect="1" noMove="1" noResize="1" noEditPoints="1" noAdjustHandles="1" noChangeArrowheads="1" noChangeShapeType="1"/>
              </p:cNvPicPr>
              <p:nvPr/>
            </p:nvPicPr>
            <p:blipFill>
              <a:blip r:embed="rId9"/>
              <a:stretch>
                <a:fillRect/>
              </a:stretch>
            </p:blipFill>
            <p:spPr>
              <a:xfrm>
                <a:off x="6666724" y="4671137"/>
                <a:ext cx="3048000" cy="1714500"/>
              </a:xfrm>
              <a:prstGeom prst="rect">
                <a:avLst/>
              </a:prstGeom>
              <a:ln w="3175">
                <a:solidFill>
                  <a:prstClr val="ltGray"/>
                </a:solidFill>
              </a:ln>
            </p:spPr>
          </p:pic>
        </mc:Fallback>
      </mc:AlternateContent>
      <p:sp>
        <p:nvSpPr>
          <p:cNvPr id="11" name="Rectangle: Rounded Corners 10">
            <a:hlinkClick r:id="rId10" action="ppaction://hlinksldjump"/>
            <a:extLst>
              <a:ext uri="{FF2B5EF4-FFF2-40B4-BE49-F238E27FC236}">
                <a16:creationId xmlns:a16="http://schemas.microsoft.com/office/drawing/2014/main" id="{B43E32E7-D06B-4098-9F19-84A8B8F62A08}"/>
              </a:ext>
            </a:extLst>
          </p:cNvPr>
          <p:cNvSpPr/>
          <p:nvPr/>
        </p:nvSpPr>
        <p:spPr>
          <a:xfrm>
            <a:off x="10473612" y="14040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3732737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9A88-F9C4-4A39-B12A-4714A7DE3381}"/>
              </a:ext>
            </a:extLst>
          </p:cNvPr>
          <p:cNvSpPr>
            <a:spLocks noGrp="1"/>
          </p:cNvSpPr>
          <p:nvPr>
            <p:ph type="title"/>
          </p:nvPr>
        </p:nvSpPr>
        <p:spPr>
          <a:xfrm>
            <a:off x="734407" y="884929"/>
            <a:ext cx="8761413" cy="706964"/>
          </a:xfrm>
        </p:spPr>
        <p:txBody>
          <a:bodyPr/>
          <a:lstStyle/>
          <a:p>
            <a:r>
              <a:rPr lang="en-US" dirty="0"/>
              <a:t>NWPA sections: Annual leave 1 of 4</a:t>
            </a:r>
            <a:endParaRPr lang="en-GB" dirty="0"/>
          </a:p>
        </p:txBody>
      </p:sp>
      <p:grpSp>
        <p:nvGrpSpPr>
          <p:cNvPr id="11" name="Group 10">
            <a:extLst>
              <a:ext uri="{FF2B5EF4-FFF2-40B4-BE49-F238E27FC236}">
                <a16:creationId xmlns:a16="http://schemas.microsoft.com/office/drawing/2014/main" id="{5403F1CC-6002-4B1B-ADEA-BE71DBD95DB3}"/>
              </a:ext>
            </a:extLst>
          </p:cNvPr>
          <p:cNvGrpSpPr/>
          <p:nvPr/>
        </p:nvGrpSpPr>
        <p:grpSpPr>
          <a:xfrm>
            <a:off x="320233" y="2346330"/>
            <a:ext cx="5490017" cy="2488336"/>
            <a:chOff x="1356582" y="2284805"/>
            <a:chExt cx="8938835" cy="3860175"/>
          </a:xfrm>
        </p:grpSpPr>
        <p:pic>
          <p:nvPicPr>
            <p:cNvPr id="4" name="Picture 3">
              <a:extLst>
                <a:ext uri="{FF2B5EF4-FFF2-40B4-BE49-F238E27FC236}">
                  <a16:creationId xmlns:a16="http://schemas.microsoft.com/office/drawing/2014/main" id="{6758E81F-E2E9-4745-BA57-E1E5D1F43300}"/>
                </a:ext>
              </a:extLst>
            </p:cNvPr>
            <p:cNvPicPr>
              <a:picLocks noChangeAspect="1"/>
            </p:cNvPicPr>
            <p:nvPr/>
          </p:nvPicPr>
          <p:blipFill rotWithShape="1">
            <a:blip r:embed="rId2"/>
            <a:srcRect l="18016"/>
            <a:stretch/>
          </p:blipFill>
          <p:spPr>
            <a:xfrm>
              <a:off x="1356582" y="2284805"/>
              <a:ext cx="8938835" cy="3860175"/>
            </a:xfrm>
            <a:prstGeom prst="rect">
              <a:avLst/>
            </a:prstGeom>
            <a:solidFill>
              <a:schemeClr val="accent5">
                <a:lumMod val="75000"/>
                <a:alpha val="2000"/>
              </a:schemeClr>
            </a:solidFill>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97518E5-64F7-4E4E-ACC0-FD7F8E8C748F}"/>
                    </a:ext>
                  </a:extLst>
                </p:cNvPr>
                <p:cNvGraphicFramePr>
                  <a:graphicFrameLocks noChangeAspect="1"/>
                </p:cNvGraphicFramePr>
                <p:nvPr/>
              </p:nvGraphicFramePr>
              <p:xfrm>
                <a:off x="1356582" y="2325041"/>
                <a:ext cx="1758483" cy="1168560"/>
              </p:xfrm>
              <a:graphic>
                <a:graphicData uri="http://schemas.microsoft.com/office/powerpoint/2016/slidezoom">
                  <pslz:sldZm>
                    <pslz:sldZmObj sldId="334" cId="2260089231">
                      <pslz:zmPr id="{6256913F-312C-40C6-A5F5-5E9D855C3AB7}"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1080018" cy="753274"/>
                          </a:xfrm>
                          <a:prstGeom prst="rect">
                            <a:avLst/>
                          </a:prstGeom>
                          <a:ln w="3175">
                            <a:solidFill>
                              <a:prstClr val="ltGray"/>
                            </a:solidFill>
                          </a:ln>
                        </p166:spPr>
                      </pslz:zmPr>
                    </pslz:sldZmObj>
                  </pslz:sldZm>
                </a:graphicData>
              </a:graphic>
            </p:graphicFrame>
          </mc:Choice>
          <mc:Fallback xmlns="">
            <p:pic>
              <p:nvPicPr>
                <p:cNvPr id="8" name="Slide Zoom 7">
                  <a:hlinkClick r:id="rId4" action="ppaction://hlinksldjump"/>
                  <a:extLst>
                    <a:ext uri="{FF2B5EF4-FFF2-40B4-BE49-F238E27FC236}">
                      <a16:creationId xmlns:a16="http://schemas.microsoft.com/office/drawing/2014/main" id="{C97518E5-64F7-4E4E-ACC0-FD7F8E8C748F}"/>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320233" y="2372267"/>
                  <a:ext cx="1080018" cy="75327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EB9FB97-B85F-4FC0-9B99-D623823DEB7A}"/>
                    </a:ext>
                  </a:extLst>
                </p:cNvPr>
                <p:cNvGraphicFramePr>
                  <a:graphicFrameLocks noChangeAspect="1"/>
                </p:cNvGraphicFramePr>
                <p:nvPr/>
              </p:nvGraphicFramePr>
              <p:xfrm>
                <a:off x="1356582" y="3523175"/>
                <a:ext cx="1812564" cy="2592229"/>
              </p:xfrm>
              <a:graphic>
                <a:graphicData uri="http://schemas.microsoft.com/office/powerpoint/2016/slidezoom">
                  <pslz:sldZm>
                    <pslz:sldZmObj sldId="335" cId="3165407501">
                      <pslz:zmPr id="{7D0A0028-3631-4B70-B462-63C6E1CC4DFA}"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1113233" cy="1670996"/>
                          </a:xfrm>
                          <a:prstGeom prst="rect">
                            <a:avLst/>
                          </a:prstGeom>
                          <a:ln w="3175">
                            <a:solidFill>
                              <a:prstClr val="ltGray"/>
                            </a:solidFill>
                          </a:ln>
                        </p166:spPr>
                      </pslz:zmPr>
                    </pslz:sldZmObj>
                  </pslz:sldZm>
                </a:graphicData>
              </a:graphic>
            </p:graphicFrame>
          </mc:Choice>
          <mc:Fallback xmlns="">
            <p:pic>
              <p:nvPicPr>
                <p:cNvPr id="10" name="Slide Zoom 9">
                  <a:hlinkClick r:id="rId7" action="ppaction://hlinksldjump"/>
                  <a:extLst>
                    <a:ext uri="{FF2B5EF4-FFF2-40B4-BE49-F238E27FC236}">
                      <a16:creationId xmlns:a16="http://schemas.microsoft.com/office/drawing/2014/main" id="{9EB9FB97-B85F-4FC0-9B99-D623823DEB7A}"/>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320233" y="3144605"/>
                  <a:ext cx="1113233" cy="1670996"/>
                </a:xfrm>
                <a:prstGeom prst="rect">
                  <a:avLst/>
                </a:prstGeom>
                <a:ln w="3175">
                  <a:solidFill>
                    <a:prstClr val="ltGray"/>
                  </a:solidFill>
                </a:ln>
              </p:spPr>
            </p:pic>
          </mc:Fallback>
        </mc:AlternateContent>
      </p:grpSp>
      <p:pic>
        <p:nvPicPr>
          <p:cNvPr id="13" name="Picture 12">
            <a:extLst>
              <a:ext uri="{FF2B5EF4-FFF2-40B4-BE49-F238E27FC236}">
                <a16:creationId xmlns:a16="http://schemas.microsoft.com/office/drawing/2014/main" id="{55867BE9-9563-4704-B02A-75D62676B4A2}"/>
              </a:ext>
            </a:extLst>
          </p:cNvPr>
          <p:cNvPicPr>
            <a:picLocks noChangeAspect="1"/>
          </p:cNvPicPr>
          <p:nvPr/>
        </p:nvPicPr>
        <p:blipFill>
          <a:blip r:embed="rId9"/>
          <a:stretch>
            <a:fillRect/>
          </a:stretch>
        </p:blipFill>
        <p:spPr>
          <a:xfrm>
            <a:off x="6096000" y="2553308"/>
            <a:ext cx="5991012" cy="2281358"/>
          </a:xfrm>
          <a:prstGeom prst="rect">
            <a:avLst/>
          </a:prstGeom>
        </p:spPr>
      </p:pic>
      <p:sp>
        <p:nvSpPr>
          <p:cNvPr id="16" name="TextBox 15">
            <a:extLst>
              <a:ext uri="{FF2B5EF4-FFF2-40B4-BE49-F238E27FC236}">
                <a16:creationId xmlns:a16="http://schemas.microsoft.com/office/drawing/2014/main" id="{91E26A9B-703B-4F50-B803-EAA3632A235B}"/>
              </a:ext>
            </a:extLst>
          </p:cNvPr>
          <p:cNvSpPr txBox="1"/>
          <p:nvPr/>
        </p:nvSpPr>
        <p:spPr>
          <a:xfrm>
            <a:off x="273459" y="5300278"/>
            <a:ext cx="11266025" cy="1169551"/>
          </a:xfrm>
          <a:prstGeom prst="rect">
            <a:avLst/>
          </a:prstGeom>
          <a:gradFill flip="none" rotWithShape="1">
            <a:gsLst>
              <a:gs pos="0">
                <a:schemeClr val="accent5">
                  <a:tint val="64000"/>
                  <a:lumMod val="118000"/>
                  <a:alpha val="70000"/>
                </a:schemeClr>
              </a:gs>
              <a:gs pos="100000">
                <a:schemeClr val="accent5">
                  <a:tint val="92000"/>
                  <a:alpha val="100000"/>
                  <a:lumMod val="110000"/>
                </a:schemeClr>
              </a:gs>
            </a:gsLst>
            <a:lin ang="16200000" scaled="1"/>
            <a:tileRect/>
          </a:gra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Notes: 1. Any voluntary contractual move to another post and/or employer means that existing local arrangements would cease. Colleges will comply with all relevant employment legislation. 2. Anyone currently working in the sector on a temporary, fixed term or other non-permanent contract will retain existing local arrangements on renewal of their existing contract or transfer to an equivalent permanent post. Where there is agreement within the college to amend an employee’s existing hours or otherwise amends an existing contract, existing local arrangements will be retained</a:t>
            </a:r>
            <a:endParaRPr lang="en-GB" sz="1400">
              <a:latin typeface="Arial" panose="020B06040202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D6A30F22-745F-4884-B93B-F875D5D0E230}"/>
                  </a:ext>
                </a:extLst>
              </p:cNvPr>
              <p:cNvGraphicFramePr>
                <a:graphicFrameLocks noChangeAspect="1"/>
              </p:cNvGraphicFramePr>
              <p:nvPr/>
            </p:nvGraphicFramePr>
            <p:xfrm>
              <a:off x="5996987" y="2900787"/>
              <a:ext cx="5816289" cy="1876586"/>
            </p:xfrm>
            <a:graphic>
              <a:graphicData uri="http://schemas.microsoft.com/office/powerpoint/2016/slidezoom">
                <pslz:sldZm>
                  <pslz:sldZmObj sldId="337" cId="2776063084">
                    <pslz:zmPr id="{9587941E-52D2-4398-AE71-82B5B4AFFFA9}"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816289" cy="1876586"/>
                        </a:xfrm>
                        <a:prstGeom prst="rect">
                          <a:avLst/>
                        </a:prstGeom>
                        <a:ln w="3175">
                          <a:solidFill>
                            <a:prstClr val="ltGray"/>
                          </a:solidFill>
                        </a:ln>
                      </p166:spPr>
                    </pslz:zmPr>
                  </pslz:sldZmObj>
                </pslz:sldZm>
              </a:graphicData>
            </a:graphic>
          </p:graphicFrame>
        </mc:Choice>
        <mc:Fallback xmlns="">
          <p:pic>
            <p:nvPicPr>
              <p:cNvPr id="20" name="Slide Zoom 19">
                <a:hlinkClick r:id="rId11" action="ppaction://hlinksldjump"/>
                <a:extLst>
                  <a:ext uri="{FF2B5EF4-FFF2-40B4-BE49-F238E27FC236}">
                    <a16:creationId xmlns:a16="http://schemas.microsoft.com/office/drawing/2014/main" id="{D6A30F22-745F-4884-B93B-F875D5D0E230}"/>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5996987" y="2900787"/>
                <a:ext cx="5816289" cy="1876586"/>
              </a:xfrm>
              <a:prstGeom prst="rect">
                <a:avLst/>
              </a:prstGeom>
              <a:ln w="3175">
                <a:solidFill>
                  <a:prstClr val="ltGray"/>
                </a:solidFill>
              </a:ln>
            </p:spPr>
          </p:pic>
        </mc:Fallback>
      </mc:AlternateContent>
      <p:sp>
        <p:nvSpPr>
          <p:cNvPr id="12" name="Rectangle: Rounded Corners 11">
            <a:hlinkClick r:id="rId13" action="ppaction://hlinksldjump"/>
            <a:extLst>
              <a:ext uri="{FF2B5EF4-FFF2-40B4-BE49-F238E27FC236}">
                <a16:creationId xmlns:a16="http://schemas.microsoft.com/office/drawing/2014/main" id="{21300971-D631-4CF5-AA63-C20060CB614C}"/>
              </a:ext>
            </a:extLst>
          </p:cNvPr>
          <p:cNvSpPr/>
          <p:nvPr/>
        </p:nvSpPr>
        <p:spPr>
          <a:xfrm>
            <a:off x="10482943" y="1345617"/>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74263458"/>
      </p:ext>
    </p:extLst>
  </p:cSld>
  <p:clrMapOvr>
    <a:masterClrMapping/>
  </p:clrMapOvr>
  <mc:AlternateContent xmlns:mc="http://schemas.openxmlformats.org/markup-compatibility/2006" xmlns:p14="http://schemas.microsoft.com/office/powerpoint/2010/main">
    <mc:Choice Requires="p14">
      <p:transition spd="slow" p14:dur="2000" advTm="2773"/>
    </mc:Choice>
    <mc:Fallback xmlns="">
      <p:transition spd="slow" advTm="277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3EDE-8460-402A-9554-36FBFEF67A48}"/>
              </a:ext>
            </a:extLst>
          </p:cNvPr>
          <p:cNvSpPr>
            <a:spLocks noGrp="1"/>
          </p:cNvSpPr>
          <p:nvPr>
            <p:ph type="title"/>
          </p:nvPr>
        </p:nvSpPr>
        <p:spPr>
          <a:xfrm>
            <a:off x="617317" y="900360"/>
            <a:ext cx="9799898" cy="897573"/>
          </a:xfrm>
        </p:spPr>
        <p:txBody>
          <a:bodyPr/>
          <a:lstStyle/>
          <a:p>
            <a:r>
              <a:rPr lang="en-US"/>
              <a:t>NWPA </a:t>
            </a:r>
            <a:r>
              <a:rPr lang="en-US" err="1"/>
              <a:t>sections:Annual</a:t>
            </a:r>
            <a:r>
              <a:rPr lang="en-US"/>
              <a:t> Leave 2 of 4</a:t>
            </a:r>
            <a:endParaRPr lang="en-GB"/>
          </a:p>
        </p:txBody>
      </p:sp>
      <p:sp>
        <p:nvSpPr>
          <p:cNvPr id="3" name="TextBox 2">
            <a:extLst>
              <a:ext uri="{FF2B5EF4-FFF2-40B4-BE49-F238E27FC236}">
                <a16:creationId xmlns:a16="http://schemas.microsoft.com/office/drawing/2014/main" id="{913DF27B-9AFC-4875-B47A-1407F345DCD6}"/>
              </a:ext>
            </a:extLst>
          </p:cNvPr>
          <p:cNvSpPr txBox="1"/>
          <p:nvPr/>
        </p:nvSpPr>
        <p:spPr>
          <a:xfrm>
            <a:off x="671106" y="2256465"/>
            <a:ext cx="10619534" cy="954107"/>
          </a:xfrm>
          <a:prstGeom prst="rect">
            <a:avLst/>
          </a:prstGeom>
          <a:gradFill flip="none" rotWithShape="1">
            <a:gsLst>
              <a:gs pos="0">
                <a:srgbClr val="C7D9A9"/>
              </a:gs>
              <a:gs pos="50000">
                <a:srgbClr val="9CE6E1">
                  <a:tint val="44500"/>
                  <a:satMod val="160000"/>
                </a:srgbClr>
              </a:gs>
              <a:gs pos="100000">
                <a:srgbClr val="9CE6E1">
                  <a:tint val="23500"/>
                  <a:satMod val="160000"/>
                </a:srgbClr>
              </a:gs>
            </a:gsLst>
            <a:path path="circle">
              <a:fillToRect l="50000" t="50000" r="50000" b="50000"/>
            </a:path>
            <a:tileRect/>
          </a:gradFill>
          <a:ln>
            <a:noFill/>
          </a:ln>
        </p:spPr>
        <p:txBody>
          <a:bodyPr wrap="square" rtlCol="0">
            <a:spAutoFit/>
          </a:bodyPr>
          <a:lstStyle/>
          <a:p>
            <a:pPr>
              <a:buClr>
                <a:srgbClr val="E33D6F"/>
              </a:buClr>
            </a:pPr>
            <a:r>
              <a:rPr lang="en-US" sz="1400">
                <a:latin typeface="Arial" panose="020B0604020202020204" pitchFamily="34" charset="0"/>
                <a:cs typeface="Arial" panose="020B0604020202020204" pitchFamily="34" charset="0"/>
              </a:rPr>
              <a:t>A ‘completed month’ means the period between a date in one month and the immediately preceding date in the following month (for example, 15th February to 14th March inclusive).</a:t>
            </a:r>
          </a:p>
          <a:p>
            <a:pPr>
              <a:buClr>
                <a:srgbClr val="E33D6F"/>
              </a:buClr>
            </a:pPr>
            <a:r>
              <a:rPr lang="en-US" sz="1400">
                <a:latin typeface="Arial" panose="020B0604020202020204" pitchFamily="34" charset="0"/>
                <a:cs typeface="Arial" panose="020B0604020202020204" pitchFamily="34" charset="0"/>
              </a:rPr>
              <a:t>Staff appointed to a part time post will have their leave accrual determined on a pro rata basis with any fractional part of a day being rounded upwards to the nearest half day.</a:t>
            </a:r>
          </a:p>
        </p:txBody>
      </p:sp>
      <p:sp>
        <p:nvSpPr>
          <p:cNvPr id="5" name="TextBox 4">
            <a:extLst>
              <a:ext uri="{FF2B5EF4-FFF2-40B4-BE49-F238E27FC236}">
                <a16:creationId xmlns:a16="http://schemas.microsoft.com/office/drawing/2014/main" id="{F1FC32D8-FAFA-4260-8A06-198A1B18833B}"/>
              </a:ext>
            </a:extLst>
          </p:cNvPr>
          <p:cNvSpPr txBox="1"/>
          <p:nvPr/>
        </p:nvSpPr>
        <p:spPr>
          <a:xfrm>
            <a:off x="671106" y="6051739"/>
            <a:ext cx="10731975" cy="523220"/>
          </a:xfrm>
          <a:prstGeom prst="rect">
            <a:avLst/>
          </a:prstGeom>
          <a:gradFill>
            <a:gsLst>
              <a:gs pos="0">
                <a:srgbClr val="C7D9A9"/>
              </a:gs>
              <a:gs pos="50000">
                <a:srgbClr val="9CE6E1">
                  <a:tint val="44500"/>
                  <a:satMod val="160000"/>
                </a:srgbClr>
              </a:gs>
              <a:gs pos="100000">
                <a:srgbClr val="9CE6E1">
                  <a:tint val="23500"/>
                  <a:satMod val="160000"/>
                </a:srgbClr>
              </a:gs>
            </a:gsLst>
            <a:lin ang="2700000" scaled="1"/>
          </a:gradFill>
          <a:ln>
            <a:noFill/>
          </a:ln>
        </p:spPr>
        <p:txBody>
          <a:bodyPr wrap="square">
            <a:spAutoFit/>
          </a:bodyPr>
          <a:lstStyle/>
          <a:p>
            <a:pPr>
              <a:buClr>
                <a:srgbClr val="E33D6F"/>
              </a:buClr>
            </a:pPr>
            <a:r>
              <a:rPr lang="en-US" sz="1400">
                <a:latin typeface="Arial" panose="020B0604020202020204" pitchFamily="34" charset="0"/>
                <a:cs typeface="Arial" panose="020B0604020202020204" pitchFamily="34" charset="0"/>
              </a:rPr>
              <a:t>Where a lecturer has received more than the accrued entitlement prior to the date of termination of employment, one day's pay for each day's leave received in excess of entitlement will be recovered, subject to meeting minimum statutory leave entitlements.</a:t>
            </a: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4A0C6D-EC0C-4E80-B39E-1FF40844EA5C}"/>
              </a:ext>
            </a:extLst>
          </p:cNvPr>
          <p:cNvSpPr txBox="1"/>
          <p:nvPr/>
        </p:nvSpPr>
        <p:spPr>
          <a:xfrm>
            <a:off x="671106" y="5434420"/>
            <a:ext cx="11141524" cy="523220"/>
          </a:xfrm>
          <a:prstGeom prst="rect">
            <a:avLst/>
          </a:prstGeom>
          <a:gradFill flip="none" rotWithShape="1">
            <a:gsLst>
              <a:gs pos="0">
                <a:srgbClr val="C7D9A9"/>
              </a:gs>
              <a:gs pos="50000">
                <a:srgbClr val="9CE6E1">
                  <a:tint val="44500"/>
                  <a:satMod val="160000"/>
                </a:srgbClr>
              </a:gs>
              <a:gs pos="100000">
                <a:srgbClr val="9CE6E1">
                  <a:tint val="23500"/>
                  <a:satMod val="160000"/>
                </a:srgbClr>
              </a:gs>
            </a:gsLst>
            <a:path path="circle">
              <a:fillToRect l="50000" t="50000" r="50000" b="50000"/>
            </a:path>
            <a:tileRect/>
          </a:gradFill>
          <a:ln>
            <a:noFill/>
          </a:ln>
        </p:spPr>
        <p:txBody>
          <a:bodyPr wrap="square">
            <a:spAutoFit/>
          </a:bodyPr>
          <a:lstStyle/>
          <a:p>
            <a:pPr>
              <a:buClr>
                <a:srgbClr val="E33D6F"/>
              </a:buClr>
            </a:pPr>
            <a:r>
              <a:rPr lang="en-US" sz="1400">
                <a:latin typeface="Arial" panose="020B0604020202020204" pitchFamily="34" charset="0"/>
                <a:cs typeface="Arial" panose="020B0604020202020204" pitchFamily="34" charset="0"/>
              </a:rPr>
              <a:t>Where a lecturer has received more than the accrued entitlement prior to the date of termination of employment, one day's pay for each day's leave received in excess of entitlement will be recovered, subject to meeting minimum statutory leave entitlements.</a:t>
            </a: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A0ED571-C7B3-4544-B4D3-9187A5ABF555}"/>
              </a:ext>
            </a:extLst>
          </p:cNvPr>
          <p:cNvSpPr txBox="1"/>
          <p:nvPr/>
        </p:nvSpPr>
        <p:spPr>
          <a:xfrm>
            <a:off x="671106" y="3278218"/>
            <a:ext cx="10996052" cy="2062103"/>
          </a:xfrm>
          <a:prstGeom prst="rect">
            <a:avLst/>
          </a:prstGeom>
          <a:gradFill>
            <a:gsLst>
              <a:gs pos="0">
                <a:srgbClr val="C7D9A9"/>
              </a:gs>
              <a:gs pos="50000">
                <a:srgbClr val="9CE6E1">
                  <a:tint val="44500"/>
                  <a:satMod val="160000"/>
                </a:srgbClr>
              </a:gs>
              <a:gs pos="100000">
                <a:srgbClr val="9CE6E1">
                  <a:tint val="23500"/>
                  <a:satMod val="160000"/>
                </a:srgbClr>
              </a:gs>
            </a:gsLst>
            <a:lin ang="2700000" scaled="1"/>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buClr>
                <a:srgbClr val="E33D6F"/>
              </a:buClr>
            </a:pPr>
            <a:r>
              <a:rPr lang="en-US" sz="1600">
                <a:latin typeface="Arial" panose="020B0604020202020204" pitchFamily="34" charset="0"/>
                <a:cs typeface="Arial" panose="020B0604020202020204" pitchFamily="34" charset="0"/>
              </a:rPr>
              <a:t>The leave year shall commence on 1st September and leave entitlements shall not normally be carried over from one leave year to the next. A lecturer leaving employment for reasons other than dismissal for misconduct shall be granted the balance of accrued holiday entitlement as shown above before the date of termination unless, at the requirement of the college or through unavoidable circumstances, such leave cannot be granted. If the balance of leave cannot be taken, the lecturer shall receive one day's pay for each full day of unused accrued leave.</a:t>
            </a:r>
          </a:p>
          <a:p>
            <a:pPr>
              <a:buClr>
                <a:srgbClr val="E33D6F"/>
              </a:buClr>
            </a:pPr>
            <a:r>
              <a:rPr lang="en-US" sz="1600">
                <a:latin typeface="Arial" panose="020B0604020202020204" pitchFamily="34" charset="0"/>
                <a:cs typeface="Arial" panose="020B0604020202020204" pitchFamily="34" charset="0"/>
              </a:rPr>
              <a:t>Where a lecturer has received more than the accrued entitlement prior to the date of termination of employment, one day's pay for each day's leave received in excess of entitlement will be recovered, subject to meeting minimum statutory leave entitlements.</a:t>
            </a:r>
            <a:endParaRPr lang="en-GB" sz="1600">
              <a:latin typeface="Arial" panose="020B0604020202020204" pitchFamily="34" charset="0"/>
              <a:cs typeface="Arial" panose="020B0604020202020204" pitchFamily="34" charset="0"/>
            </a:endParaRPr>
          </a:p>
        </p:txBody>
      </p:sp>
      <p:sp>
        <p:nvSpPr>
          <p:cNvPr id="8" name="Rectangle: Rounded Corners 7">
            <a:hlinkClick r:id="rId3" action="ppaction://hlinksldjump"/>
            <a:extLst>
              <a:ext uri="{FF2B5EF4-FFF2-40B4-BE49-F238E27FC236}">
                <a16:creationId xmlns:a16="http://schemas.microsoft.com/office/drawing/2014/main" id="{9DA05992-4888-4D92-8922-40B1633F9CA1}"/>
              </a:ext>
            </a:extLst>
          </p:cNvPr>
          <p:cNvSpPr/>
          <p:nvPr/>
        </p:nvSpPr>
        <p:spPr>
          <a:xfrm>
            <a:off x="10352912" y="1392776"/>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776063084"/>
      </p:ext>
    </p:extLst>
  </p:cSld>
  <p:clrMapOvr>
    <a:masterClrMapping/>
  </p:clrMapOvr>
  <mc:AlternateContent xmlns:mc="http://schemas.openxmlformats.org/markup-compatibility/2006" xmlns:p14="http://schemas.microsoft.com/office/powerpoint/2010/main">
    <mc:Choice Requires="p14">
      <p:transition spd="slow" p14:dur="2000" advTm="8568"/>
    </mc:Choice>
    <mc:Fallback xmlns="">
      <p:transition spd="slow" advTm="856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703D-6446-4042-9CB1-04369BF915AE}"/>
              </a:ext>
            </a:extLst>
          </p:cNvPr>
          <p:cNvSpPr>
            <a:spLocks noGrp="1"/>
          </p:cNvSpPr>
          <p:nvPr>
            <p:ph type="title"/>
          </p:nvPr>
        </p:nvSpPr>
        <p:spPr>
          <a:xfrm>
            <a:off x="676534" y="734458"/>
            <a:ext cx="9486038" cy="1163790"/>
          </a:xfrm>
        </p:spPr>
        <p:txBody>
          <a:bodyPr>
            <a:normAutofit fontScale="90000"/>
          </a:bodyPr>
          <a:lstStyle/>
          <a:p>
            <a:r>
              <a:rPr lang="en-US"/>
              <a:t>NWPA sections: Annual leave 3 of 4 Unpromoted Lecturing staff the small print</a:t>
            </a:r>
            <a:endParaRPr lang="en-GB"/>
          </a:p>
        </p:txBody>
      </p:sp>
      <p:sp>
        <p:nvSpPr>
          <p:cNvPr id="9" name="TextBox 8">
            <a:extLst>
              <a:ext uri="{FF2B5EF4-FFF2-40B4-BE49-F238E27FC236}">
                <a16:creationId xmlns:a16="http://schemas.microsoft.com/office/drawing/2014/main" id="{BD92C449-0C56-4CCB-9FD4-A16D12D4B478}"/>
              </a:ext>
            </a:extLst>
          </p:cNvPr>
          <p:cNvSpPr txBox="1"/>
          <p:nvPr/>
        </p:nvSpPr>
        <p:spPr>
          <a:xfrm>
            <a:off x="733477" y="2489033"/>
            <a:ext cx="3292494" cy="3970318"/>
          </a:xfrm>
          <a:prstGeom prst="rect">
            <a:avLst/>
          </a:prstGeom>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buClr>
                <a:srgbClr val="E33D6F"/>
              </a:buClr>
            </a:pPr>
            <a:r>
              <a:rPr lang="en-US" sz="1400">
                <a:latin typeface="Arial" panose="020B0604020202020204" pitchFamily="34" charset="0"/>
                <a:cs typeface="Arial" panose="020B0604020202020204" pitchFamily="34" charset="0"/>
              </a:rPr>
              <a:t>1. Subject to paragraph 3 below, unpromoted lecturing staff will have 62 days annual leave</a:t>
            </a:r>
          </a:p>
          <a:p>
            <a:pPr>
              <a:buClr>
                <a:srgbClr val="E33D6F"/>
              </a:buClr>
            </a:pPr>
            <a:r>
              <a:rPr lang="en-US" sz="1400">
                <a:latin typeface="Arial" panose="020B0604020202020204" pitchFamily="34" charset="0"/>
                <a:cs typeface="Arial" panose="020B0604020202020204" pitchFamily="34" charset="0"/>
              </a:rPr>
              <a:t>entitlement. This is the new national position and will be applied from 1 January 2018. For </a:t>
            </a:r>
          </a:p>
          <a:p>
            <a:pPr>
              <a:buClr>
                <a:srgbClr val="E33D6F"/>
              </a:buClr>
            </a:pPr>
            <a:r>
              <a:rPr lang="en-US" sz="1400">
                <a:latin typeface="Arial" panose="020B0604020202020204" pitchFamily="34" charset="0"/>
                <a:cs typeface="Arial" panose="020B0604020202020204" pitchFamily="34" charset="0"/>
              </a:rPr>
              <a:t>those colleges which have a leave year commencing on a date other than 1 January and which </a:t>
            </a:r>
          </a:p>
          <a:p>
            <a:pPr>
              <a:buClr>
                <a:srgbClr val="E33D6F"/>
              </a:buClr>
            </a:pPr>
            <a:r>
              <a:rPr lang="en-US" sz="1400">
                <a:latin typeface="Arial" panose="020B0604020202020204" pitchFamily="34" charset="0"/>
                <a:cs typeface="Arial" panose="020B0604020202020204" pitchFamily="34" charset="0"/>
              </a:rPr>
              <a:t>are required to apply additional days during the transitional period from 1 January 2018 until the </a:t>
            </a:r>
          </a:p>
          <a:p>
            <a:pPr>
              <a:buClr>
                <a:srgbClr val="E33D6F"/>
              </a:buClr>
            </a:pPr>
            <a:r>
              <a:rPr lang="en-US" sz="1400">
                <a:latin typeface="Arial" panose="020B0604020202020204" pitchFamily="34" charset="0"/>
                <a:cs typeface="Arial" panose="020B0604020202020204" pitchFamily="34" charset="0"/>
              </a:rPr>
              <a:t>end of the annual leave year, a pro rata entitlement will require to be made for the appropriate </a:t>
            </a:r>
          </a:p>
          <a:p>
            <a:pPr>
              <a:buClr>
                <a:srgbClr val="E33D6F"/>
              </a:buClr>
            </a:pPr>
            <a:r>
              <a:rPr lang="en-US" sz="1400">
                <a:latin typeface="Arial" panose="020B0604020202020204" pitchFamily="34" charset="0"/>
                <a:cs typeface="Arial" panose="020B0604020202020204" pitchFamily="34" charset="0"/>
              </a:rPr>
              <a:t>part year period with the full amount being applied from the next college leave year.</a:t>
            </a:r>
          </a:p>
        </p:txBody>
      </p:sp>
      <p:sp>
        <p:nvSpPr>
          <p:cNvPr id="5" name="TextBox 4">
            <a:extLst>
              <a:ext uri="{FF2B5EF4-FFF2-40B4-BE49-F238E27FC236}">
                <a16:creationId xmlns:a16="http://schemas.microsoft.com/office/drawing/2014/main" id="{F30C6764-1243-410B-8685-5810B1B7996E}"/>
              </a:ext>
            </a:extLst>
          </p:cNvPr>
          <p:cNvSpPr txBox="1"/>
          <p:nvPr/>
        </p:nvSpPr>
        <p:spPr>
          <a:xfrm>
            <a:off x="5023800" y="4008207"/>
            <a:ext cx="6544234" cy="1384995"/>
          </a:xfrm>
          <a:prstGeom prst="rect">
            <a:avLst/>
          </a:prstGeom>
          <a:gradFill>
            <a:gsLst>
              <a:gs pos="0">
                <a:schemeClr val="accent3">
                  <a:tint val="64000"/>
                  <a:lumMod val="118000"/>
                </a:schemeClr>
              </a:gs>
              <a:gs pos="100000">
                <a:schemeClr val="accent3">
                  <a:tint val="92000"/>
                  <a:alpha val="100000"/>
                  <a:lumMod val="110000"/>
                </a:schemeClr>
              </a:gs>
            </a:gsLs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3. There will be no change in the annual leave entitlement for existing unpromoted lecturing staff </a:t>
            </a:r>
          </a:p>
          <a:p>
            <a:pPr>
              <a:buClr>
                <a:srgbClr val="E33D6F"/>
              </a:buClr>
            </a:pPr>
            <a:r>
              <a:rPr lang="en-US" sz="1400">
                <a:latin typeface="Arial" panose="020B0604020202020204" pitchFamily="34" charset="0"/>
                <a:cs typeface="Arial" panose="020B0604020202020204" pitchFamily="34" charset="0"/>
              </a:rPr>
              <a:t>who are in post at 31 December 2017 and who are in receipt of an annual leave entitlement in excess of 62 days. </a:t>
            </a:r>
          </a:p>
          <a:p>
            <a:pPr>
              <a:buClr>
                <a:srgbClr val="E33D6F"/>
              </a:buClr>
            </a:pPr>
            <a:r>
              <a:rPr lang="en-US" sz="1400">
                <a:latin typeface="Arial" panose="020B0604020202020204" pitchFamily="34" charset="0"/>
                <a:cs typeface="Arial" panose="020B0604020202020204" pitchFamily="34" charset="0"/>
              </a:rPr>
              <a:t>The principle of ‘no detriment’ means that they will retain their existing level of leave and there will be no change to their current leave arrangements.</a:t>
            </a: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2A0E7E-D8C4-4D4A-840E-F4BE88B5D456}"/>
              </a:ext>
            </a:extLst>
          </p:cNvPr>
          <p:cNvSpPr txBox="1"/>
          <p:nvPr/>
        </p:nvSpPr>
        <p:spPr>
          <a:xfrm>
            <a:off x="5809739" y="2617982"/>
            <a:ext cx="4972357" cy="738664"/>
          </a:xfrm>
          <a:prstGeom prst="rect">
            <a:avLst/>
          </a:prstGeom>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2. The 62 days are inclusive of all scheduled college closure days and the timing of the leave </a:t>
            </a:r>
          </a:p>
          <a:p>
            <a:pPr>
              <a:buClr>
                <a:srgbClr val="E33D6F"/>
              </a:buClr>
            </a:pPr>
            <a:r>
              <a:rPr lang="en-US" sz="1400">
                <a:latin typeface="Arial" panose="020B0604020202020204" pitchFamily="34" charset="0"/>
                <a:cs typeface="Arial" panose="020B0604020202020204" pitchFamily="34" charset="0"/>
              </a:rPr>
              <a:t>will be determined according to local arrangements.</a:t>
            </a:r>
          </a:p>
        </p:txBody>
      </p:sp>
      <p:sp>
        <p:nvSpPr>
          <p:cNvPr id="6" name="Rectangle: Rounded Corners 5">
            <a:hlinkClick r:id="rId2" action="ppaction://hlinksldjump"/>
            <a:extLst>
              <a:ext uri="{FF2B5EF4-FFF2-40B4-BE49-F238E27FC236}">
                <a16:creationId xmlns:a16="http://schemas.microsoft.com/office/drawing/2014/main" id="{45B6B034-AD88-4A37-9793-79B85E3B7342}"/>
              </a:ext>
            </a:extLst>
          </p:cNvPr>
          <p:cNvSpPr/>
          <p:nvPr/>
        </p:nvSpPr>
        <p:spPr>
          <a:xfrm>
            <a:off x="10398967" y="1413177"/>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260089231"/>
      </p:ext>
    </p:extLst>
  </p:cSld>
  <p:clrMapOvr>
    <a:masterClrMapping/>
  </p:clrMapOvr>
  <mc:AlternateContent xmlns:mc="http://schemas.openxmlformats.org/markup-compatibility/2006" xmlns:p14="http://schemas.microsoft.com/office/powerpoint/2010/main">
    <mc:Choice Requires="p14">
      <p:transition spd="slow" p14:dur="2000" advTm="15801"/>
    </mc:Choice>
    <mc:Fallback xmlns="">
      <p:transition spd="slow" advTm="1580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0C01-8BF0-47A2-839C-80F021EE45EA}"/>
              </a:ext>
            </a:extLst>
          </p:cNvPr>
          <p:cNvSpPr>
            <a:spLocks noGrp="1"/>
          </p:cNvSpPr>
          <p:nvPr>
            <p:ph type="title"/>
          </p:nvPr>
        </p:nvSpPr>
        <p:spPr>
          <a:xfrm>
            <a:off x="922117" y="613458"/>
            <a:ext cx="9375494" cy="1180618"/>
          </a:xfrm>
        </p:spPr>
        <p:txBody>
          <a:bodyPr>
            <a:normAutofit fontScale="90000"/>
          </a:bodyPr>
          <a:lstStyle/>
          <a:p>
            <a:r>
              <a:rPr lang="en-US"/>
              <a:t>NWPA sections: Annual leave  4 of 4 Promoted Lecturing staff the small print</a:t>
            </a:r>
            <a:endParaRPr lang="en-GB"/>
          </a:p>
        </p:txBody>
      </p:sp>
      <p:sp>
        <p:nvSpPr>
          <p:cNvPr id="8" name="TextBox 7">
            <a:extLst>
              <a:ext uri="{FF2B5EF4-FFF2-40B4-BE49-F238E27FC236}">
                <a16:creationId xmlns:a16="http://schemas.microsoft.com/office/drawing/2014/main" id="{19A65912-1E80-4692-872F-EBD2099C4820}"/>
              </a:ext>
            </a:extLst>
          </p:cNvPr>
          <p:cNvSpPr txBox="1"/>
          <p:nvPr/>
        </p:nvSpPr>
        <p:spPr>
          <a:xfrm>
            <a:off x="0" y="5270249"/>
            <a:ext cx="6095184" cy="1384995"/>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Clr>
                <a:srgbClr val="E33D6F"/>
              </a:buClr>
            </a:pPr>
            <a:r>
              <a:rPr lang="en-US" sz="1400">
                <a:latin typeface="Arial" panose="020B0604020202020204" pitchFamily="34" charset="0"/>
                <a:cs typeface="Arial" panose="020B0604020202020204" pitchFamily="34" charset="0"/>
              </a:rPr>
              <a:t>5. For those colleges which have a leave year commencing on a date other than 1 January and which are required to apply additional days during the transitional period from 1 January 2018 until the end of the annual leave year, a pro rata entitlement will require to be made for the appropriate part year period with the full amount being applied from the next college leave year.</a:t>
            </a:r>
            <a:endParaRPr lang="en-GB"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0C6399-2E21-4175-8A4C-C109C2328B31}"/>
              </a:ext>
            </a:extLst>
          </p:cNvPr>
          <p:cNvSpPr txBox="1"/>
          <p:nvPr/>
        </p:nvSpPr>
        <p:spPr>
          <a:xfrm>
            <a:off x="6719216" y="5270249"/>
            <a:ext cx="5354374" cy="1446550"/>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Clr>
                <a:srgbClr val="E33D6F"/>
              </a:buClr>
            </a:pPr>
            <a:r>
              <a:rPr lang="en-US" sz="1400">
                <a:latin typeface="Arial" panose="020B0604020202020204" pitchFamily="34" charset="0"/>
                <a:cs typeface="Arial" panose="020B0604020202020204" pitchFamily="34" charset="0"/>
              </a:rPr>
              <a:t>8. There will be no change to annual leave for existing promoted lecturers who are in post at 31 December 2017 and who are in receipt of an annual leave entitlement in excess of the </a:t>
            </a:r>
            <a:r>
              <a:rPr lang="en-US">
                <a:latin typeface="Arial" panose="020B0604020202020204" pitchFamily="34" charset="0"/>
                <a:cs typeface="Arial" panose="020B0604020202020204" pitchFamily="34" charset="0"/>
              </a:rPr>
              <a:t>amount</a:t>
            </a:r>
            <a:r>
              <a:rPr lang="en-US" sz="1400">
                <a:latin typeface="Arial" panose="020B0604020202020204" pitchFamily="34" charset="0"/>
                <a:cs typeface="Arial" panose="020B0604020202020204" pitchFamily="34" charset="0"/>
              </a:rPr>
              <a:t> applicable to their matched level. The principle of ‘no detriment’ means that they will retain their existing level of leave and there will be no change to their current leave arrangements</a:t>
            </a:r>
            <a:endParaRPr lang="en-GB" sz="1400"/>
          </a:p>
        </p:txBody>
      </p:sp>
      <p:sp>
        <p:nvSpPr>
          <p:cNvPr id="6" name="TextBox 5">
            <a:extLst>
              <a:ext uri="{FF2B5EF4-FFF2-40B4-BE49-F238E27FC236}">
                <a16:creationId xmlns:a16="http://schemas.microsoft.com/office/drawing/2014/main" id="{FEDCDB51-EB61-4B49-A4B6-ED214975429C}"/>
              </a:ext>
            </a:extLst>
          </p:cNvPr>
          <p:cNvSpPr txBox="1"/>
          <p:nvPr/>
        </p:nvSpPr>
        <p:spPr>
          <a:xfrm>
            <a:off x="0" y="2304713"/>
            <a:ext cx="6095184" cy="738664"/>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1. Subject to paragraph 8 below, promoted lecturing staff matched to Level 1 in accordance with NJNC Circulars 02/17 and 04/17, will have 62 days annual leave entitlement. </a:t>
            </a:r>
          </a:p>
        </p:txBody>
      </p:sp>
      <p:sp>
        <p:nvSpPr>
          <p:cNvPr id="9" name="TextBox 8">
            <a:extLst>
              <a:ext uri="{FF2B5EF4-FFF2-40B4-BE49-F238E27FC236}">
                <a16:creationId xmlns:a16="http://schemas.microsoft.com/office/drawing/2014/main" id="{5C71C267-662F-4147-B354-2D84FFC575D4}"/>
              </a:ext>
            </a:extLst>
          </p:cNvPr>
          <p:cNvSpPr txBox="1"/>
          <p:nvPr/>
        </p:nvSpPr>
        <p:spPr>
          <a:xfrm>
            <a:off x="0" y="3046097"/>
            <a:ext cx="6095184" cy="738664"/>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2. Subject to paragraph 8 below, promoted lecturing staff matched to Level 2 in accordance with NJNC Circulars 02/17 and 04/17, will have 60 days annual leave entitlement</a:t>
            </a:r>
            <a:endParaRPr lang="en-GB" sz="1400"/>
          </a:p>
        </p:txBody>
      </p:sp>
      <p:sp>
        <p:nvSpPr>
          <p:cNvPr id="14" name="TextBox 13">
            <a:extLst>
              <a:ext uri="{FF2B5EF4-FFF2-40B4-BE49-F238E27FC236}">
                <a16:creationId xmlns:a16="http://schemas.microsoft.com/office/drawing/2014/main" id="{9A62E9E2-A4C1-4085-AB41-D960A4764366}"/>
              </a:ext>
            </a:extLst>
          </p:cNvPr>
          <p:cNvSpPr txBox="1"/>
          <p:nvPr/>
        </p:nvSpPr>
        <p:spPr>
          <a:xfrm>
            <a:off x="0" y="3787481"/>
            <a:ext cx="6174286" cy="738664"/>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3. Subject to paragraph 8 below, promoted lecturing staff matched to Level 3 in accordance with NJNC Circulars 02/17 and 04/17, will have 55 days annual leave entitlement. </a:t>
            </a:r>
          </a:p>
        </p:txBody>
      </p:sp>
      <p:sp>
        <p:nvSpPr>
          <p:cNvPr id="18" name="TextBox 17">
            <a:extLst>
              <a:ext uri="{FF2B5EF4-FFF2-40B4-BE49-F238E27FC236}">
                <a16:creationId xmlns:a16="http://schemas.microsoft.com/office/drawing/2014/main" id="{DEEB95D6-2C9F-4EA6-8494-9402EDE30539}"/>
              </a:ext>
            </a:extLst>
          </p:cNvPr>
          <p:cNvSpPr txBox="1"/>
          <p:nvPr/>
        </p:nvSpPr>
        <p:spPr>
          <a:xfrm>
            <a:off x="0" y="4528865"/>
            <a:ext cx="6095184" cy="738664"/>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4. The annual leave entitlements specified in paragraphs 1 to 3 above are the new national positions for promoted lecturer posts and will be applied from 1 January 2018. </a:t>
            </a:r>
            <a:endParaRPr lang="en-GB" sz="1400"/>
          </a:p>
        </p:txBody>
      </p:sp>
      <p:sp>
        <p:nvSpPr>
          <p:cNvPr id="20" name="TextBox 19">
            <a:extLst>
              <a:ext uri="{FF2B5EF4-FFF2-40B4-BE49-F238E27FC236}">
                <a16:creationId xmlns:a16="http://schemas.microsoft.com/office/drawing/2014/main" id="{0C5CBD99-F5D8-4906-8322-BE1671F3B899}"/>
              </a:ext>
            </a:extLst>
          </p:cNvPr>
          <p:cNvSpPr txBox="1"/>
          <p:nvPr/>
        </p:nvSpPr>
        <p:spPr>
          <a:xfrm>
            <a:off x="6719216" y="2304713"/>
            <a:ext cx="5472784" cy="523220"/>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6. All annual leave entitlements are inclusive of scheduled college closure days. </a:t>
            </a:r>
          </a:p>
        </p:txBody>
      </p:sp>
      <p:sp>
        <p:nvSpPr>
          <p:cNvPr id="22" name="TextBox 21">
            <a:extLst>
              <a:ext uri="{FF2B5EF4-FFF2-40B4-BE49-F238E27FC236}">
                <a16:creationId xmlns:a16="http://schemas.microsoft.com/office/drawing/2014/main" id="{9F5409FB-49A2-406B-9FCD-BCFD6CB95D48}"/>
              </a:ext>
            </a:extLst>
          </p:cNvPr>
          <p:cNvSpPr txBox="1"/>
          <p:nvPr/>
        </p:nvSpPr>
        <p:spPr>
          <a:xfrm>
            <a:off x="6719216" y="3014405"/>
            <a:ext cx="5553202" cy="2031325"/>
          </a:xfrm>
          <a:prstGeom prst="rect">
            <a:avLst/>
          </a:prstGeom>
          <a:gradFill>
            <a:gsLst>
              <a:gs pos="0">
                <a:schemeClr val="bg1"/>
              </a:gs>
              <a:gs pos="32000">
                <a:srgbClr val="99CCFF">
                  <a:shade val="67500"/>
                  <a:satMod val="115000"/>
                  <a:alpha val="34000"/>
                </a:srgbClr>
              </a:gs>
              <a:gs pos="76000">
                <a:srgbClr val="99CCFF">
                  <a:shade val="100000"/>
                  <a:satMod val="115000"/>
                  <a:alpha val="10000"/>
                </a:srgbClr>
              </a:gs>
            </a:gsLst>
            <a:lin ang="16200000" scaled="1"/>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7. Level 1 promoted lecturer posts will have the timing of their annual leave determined according to local arrangements and this will conform to the timing of annual leave for unpromoted lecturing staff as determined locally. Level 2 promoted lecturer posts can take up to 5 days, out of the 60 days flexibly, subject to the operational exigencies of the service. Fixed days will be determined according to local arrangements. Level 3 promoted lecturer posts will have the timing of the 55 days annual leave determined locally and according to the operational exigencies of the service.</a:t>
            </a:r>
          </a:p>
        </p:txBody>
      </p:sp>
      <p:sp>
        <p:nvSpPr>
          <p:cNvPr id="11" name="Rectangle: Rounded Corners 10">
            <a:hlinkClick r:id="rId3" action="ppaction://hlinksldjump"/>
            <a:extLst>
              <a:ext uri="{FF2B5EF4-FFF2-40B4-BE49-F238E27FC236}">
                <a16:creationId xmlns:a16="http://schemas.microsoft.com/office/drawing/2014/main" id="{01024528-CF8F-47B2-84DD-7E1DEFADA211}"/>
              </a:ext>
            </a:extLst>
          </p:cNvPr>
          <p:cNvSpPr/>
          <p:nvPr/>
        </p:nvSpPr>
        <p:spPr>
          <a:xfrm>
            <a:off x="10445329" y="1362588"/>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3165407501"/>
      </p:ext>
    </p:extLst>
  </p:cSld>
  <p:clrMapOvr>
    <a:masterClrMapping/>
  </p:clrMapOvr>
  <mc:AlternateContent xmlns:mc="http://schemas.openxmlformats.org/markup-compatibility/2006" xmlns:p14="http://schemas.microsoft.com/office/powerpoint/2010/main">
    <mc:Choice Requires="p14">
      <p:transition spd="slow" p14:dur="2000" advTm="21172"/>
    </mc:Choice>
    <mc:Fallback xmlns="">
      <p:transition spd="slow" advTm="2117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D3B4-E74B-4542-84AC-2FFD0EDB7608}"/>
              </a:ext>
            </a:extLst>
          </p:cNvPr>
          <p:cNvSpPr>
            <a:spLocks noGrp="1"/>
          </p:cNvSpPr>
          <p:nvPr>
            <p:ph type="title"/>
          </p:nvPr>
        </p:nvSpPr>
        <p:spPr/>
        <p:txBody>
          <a:bodyPr/>
          <a:lstStyle/>
          <a:p>
            <a:r>
              <a:rPr lang="en-US"/>
              <a:t>NWPA sections: Salary Conservation</a:t>
            </a:r>
            <a:endParaRPr lang="en-GB"/>
          </a:p>
        </p:txBody>
      </p:sp>
      <p:sp>
        <p:nvSpPr>
          <p:cNvPr id="4" name="TextBox 3">
            <a:extLst>
              <a:ext uri="{FF2B5EF4-FFF2-40B4-BE49-F238E27FC236}">
                <a16:creationId xmlns:a16="http://schemas.microsoft.com/office/drawing/2014/main" id="{8DF27A6A-B893-4722-9480-A193FD4B1D3E}"/>
              </a:ext>
            </a:extLst>
          </p:cNvPr>
          <p:cNvSpPr txBox="1"/>
          <p:nvPr/>
        </p:nvSpPr>
        <p:spPr>
          <a:xfrm>
            <a:off x="691901" y="4452628"/>
            <a:ext cx="8019347" cy="954107"/>
          </a:xfrm>
          <a:prstGeom prst="rect">
            <a:avLst/>
          </a:prstGeom>
          <a:gradFill flip="none" rotWithShape="1">
            <a:gsLst>
              <a:gs pos="0">
                <a:srgbClr val="CCFFFF">
                  <a:shade val="30000"/>
                  <a:satMod val="115000"/>
                  <a:alpha val="60000"/>
                </a:srgbClr>
              </a:gs>
              <a:gs pos="38000">
                <a:srgbClr val="FFFFFF"/>
              </a:gs>
              <a:gs pos="100000">
                <a:srgbClr val="CCFFFF">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For those promoted lecturers, whose posts have been matched to a level with a lower salary under </a:t>
            </a:r>
          </a:p>
          <a:p>
            <a:pPr>
              <a:buClr>
                <a:srgbClr val="E33D6F"/>
              </a:buClr>
            </a:pPr>
            <a:r>
              <a:rPr lang="en-US" sz="1400">
                <a:latin typeface="Arial" panose="020B0604020202020204" pitchFamily="34" charset="0"/>
                <a:cs typeface="Arial" panose="020B0604020202020204" pitchFamily="34" charset="0"/>
              </a:rPr>
              <a:t>the terms of Circular 02/17 or whose posts are matched to a level with a lower salary under the terms of Circular 04/17, the salary conservation conditions applicable under local arrangements in place at 1 April 2017 will apply.</a:t>
            </a: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3248258-7630-462C-929E-95532F0AA801}"/>
              </a:ext>
            </a:extLst>
          </p:cNvPr>
          <p:cNvSpPr txBox="1"/>
          <p:nvPr/>
        </p:nvSpPr>
        <p:spPr>
          <a:xfrm>
            <a:off x="691901" y="2335056"/>
            <a:ext cx="9901313" cy="1169551"/>
          </a:xfrm>
          <a:prstGeom prst="rect">
            <a:avLst/>
          </a:prstGeom>
          <a:gradFill flip="none" rotWithShape="1">
            <a:gsLst>
              <a:gs pos="0">
                <a:srgbClr val="CCFFFF">
                  <a:shade val="30000"/>
                  <a:satMod val="115000"/>
                  <a:alpha val="60000"/>
                </a:srgbClr>
              </a:gs>
              <a:gs pos="38000">
                <a:srgbClr val="FFFFFF"/>
              </a:gs>
              <a:gs pos="100000">
                <a:srgbClr val="CCFFFF">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From 1 January 2018, salary conservation will be applied on a four years’ cash conservation basis. Employees in this position will not receive any increase to the cash amount of the salary at the point of conservation and will move to the salary level of the new post or grade at the end of the four year period. If during the four year period, annual pay awards increase the salary of the ‘new’ or regraded post beyond that of the cash conserved value, the postholder will move out of cash conservation and onto the new salary grade</a:t>
            </a:r>
            <a:endParaRPr lang="en-GB" sz="1400"/>
          </a:p>
        </p:txBody>
      </p:sp>
      <p:sp>
        <p:nvSpPr>
          <p:cNvPr id="9" name="TextBox 8">
            <a:extLst>
              <a:ext uri="{FF2B5EF4-FFF2-40B4-BE49-F238E27FC236}">
                <a16:creationId xmlns:a16="http://schemas.microsoft.com/office/drawing/2014/main" id="{9005A76C-481D-4178-A53E-6611D2C250FC}"/>
              </a:ext>
            </a:extLst>
          </p:cNvPr>
          <p:cNvSpPr txBox="1"/>
          <p:nvPr/>
        </p:nvSpPr>
        <p:spPr>
          <a:xfrm>
            <a:off x="2753591" y="3824729"/>
            <a:ext cx="9001583" cy="307777"/>
          </a:xfrm>
          <a:prstGeom prst="rect">
            <a:avLst/>
          </a:prstGeom>
          <a:gradFill>
            <a:gsLst>
              <a:gs pos="0">
                <a:srgbClr val="DCF0C6"/>
              </a:gs>
              <a:gs pos="38000">
                <a:srgbClr val="FFFFFF"/>
              </a:gs>
              <a:gs pos="100000">
                <a:srgbClr val="CCFFFF">
                  <a:shade val="100000"/>
                  <a:satMod val="115000"/>
                </a:srgbClr>
              </a:gs>
            </a:gsLst>
            <a:lin ang="16200000" scaled="1"/>
          </a:gra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This agreement will apply to any new salary conservation arrangement which commences after 1 January 2018. </a:t>
            </a:r>
          </a:p>
        </p:txBody>
      </p:sp>
      <p:sp>
        <p:nvSpPr>
          <p:cNvPr id="11" name="TextBox 10">
            <a:extLst>
              <a:ext uri="{FF2B5EF4-FFF2-40B4-BE49-F238E27FC236}">
                <a16:creationId xmlns:a16="http://schemas.microsoft.com/office/drawing/2014/main" id="{AA43976B-0144-475C-A1C7-5ADF7C2DA3F6}"/>
              </a:ext>
            </a:extLst>
          </p:cNvPr>
          <p:cNvSpPr txBox="1"/>
          <p:nvPr/>
        </p:nvSpPr>
        <p:spPr>
          <a:xfrm>
            <a:off x="5199123" y="5726858"/>
            <a:ext cx="6556051" cy="954107"/>
          </a:xfrm>
          <a:prstGeom prst="rect">
            <a:avLst/>
          </a:prstGeom>
          <a:gradFill>
            <a:gsLst>
              <a:gs pos="0">
                <a:srgbClr val="DCF0C6"/>
              </a:gs>
              <a:gs pos="38000">
                <a:srgbClr val="FFFFFF"/>
              </a:gs>
              <a:gs pos="100000">
                <a:srgbClr val="CCFFFF">
                  <a:shade val="100000"/>
                  <a:satMod val="115000"/>
                </a:srgbClr>
              </a:gs>
            </a:gsLst>
            <a:lin ang="16200000" scaled="1"/>
          </a:gra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Employees who are currently in receipt of salary conservation arrangements, as at 31 December 2017, will continue with the timescales contained in those existing contractual salary conservation arrangements. This applies to timescales which are both longer and shorter than the national agreement of four years.</a:t>
            </a:r>
          </a:p>
        </p:txBody>
      </p:sp>
      <p:sp>
        <p:nvSpPr>
          <p:cNvPr id="8" name="Rectangle: Rounded Corners 7">
            <a:hlinkClick r:id="rId2" action="ppaction://hlinksldjump"/>
            <a:extLst>
              <a:ext uri="{FF2B5EF4-FFF2-40B4-BE49-F238E27FC236}">
                <a16:creationId xmlns:a16="http://schemas.microsoft.com/office/drawing/2014/main" id="{3D811D84-E9A7-45FA-8CA5-B942E2D2D04A}"/>
              </a:ext>
            </a:extLst>
          </p:cNvPr>
          <p:cNvSpPr/>
          <p:nvPr/>
        </p:nvSpPr>
        <p:spPr>
          <a:xfrm>
            <a:off x="10370975" y="146169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3288671433"/>
      </p:ext>
    </p:extLst>
  </p:cSld>
  <p:clrMapOvr>
    <a:masterClrMapping/>
  </p:clrMapOvr>
  <mc:AlternateContent xmlns:mc="http://schemas.openxmlformats.org/markup-compatibility/2006" xmlns:p14="http://schemas.microsoft.com/office/powerpoint/2010/main">
    <mc:Choice Requires="p14">
      <p:transition spd="slow" p14:dur="2000" advTm="17800"/>
    </mc:Choice>
    <mc:Fallback xmlns="">
      <p:transition spd="slow" advTm="178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0213-78F9-4543-858E-C1953EF7EED9}"/>
              </a:ext>
            </a:extLst>
          </p:cNvPr>
          <p:cNvSpPr>
            <a:spLocks noGrp="1"/>
          </p:cNvSpPr>
          <p:nvPr>
            <p:ph type="title"/>
          </p:nvPr>
        </p:nvSpPr>
        <p:spPr>
          <a:xfrm>
            <a:off x="1154954" y="973668"/>
            <a:ext cx="9007618" cy="706964"/>
          </a:xfrm>
        </p:spPr>
        <p:txBody>
          <a:bodyPr>
            <a:normAutofit/>
          </a:bodyPr>
          <a:lstStyle/>
          <a:p>
            <a:r>
              <a:rPr lang="en-US"/>
              <a:t>NWPA sections: Transfer to Permanency</a:t>
            </a:r>
            <a:endParaRPr lang="en-GB"/>
          </a:p>
        </p:txBody>
      </p:sp>
      <p:sp>
        <p:nvSpPr>
          <p:cNvPr id="7" name="TextBox 6">
            <a:extLst>
              <a:ext uri="{FF2B5EF4-FFF2-40B4-BE49-F238E27FC236}">
                <a16:creationId xmlns:a16="http://schemas.microsoft.com/office/drawing/2014/main" id="{AC4FB57C-AA99-41B8-A010-854B158B1512}"/>
              </a:ext>
            </a:extLst>
          </p:cNvPr>
          <p:cNvSpPr txBox="1"/>
          <p:nvPr/>
        </p:nvSpPr>
        <p:spPr>
          <a:xfrm>
            <a:off x="537882" y="2277606"/>
            <a:ext cx="11178174" cy="2246769"/>
          </a:xfrm>
          <a:prstGeom prst="rect">
            <a:avLst/>
          </a:prstGeom>
          <a:gradFill>
            <a:gsLst>
              <a:gs pos="0">
                <a:schemeClr val="bg1">
                  <a:alpha val="40000"/>
                </a:schemeClr>
              </a:gs>
              <a:gs pos="100000">
                <a:schemeClr val="dk1">
                  <a:tint val="92000"/>
                  <a:alpha val="100000"/>
                  <a:lumMod val="110000"/>
                </a:schemeClr>
              </a:gs>
            </a:gsLst>
          </a:gradFill>
        </p:spPr>
        <p:style>
          <a:lnRef idx="1">
            <a:schemeClr val="dk1"/>
          </a:lnRef>
          <a:fillRef idx="2">
            <a:schemeClr val="dk1"/>
          </a:fillRef>
          <a:effectRef idx="1">
            <a:schemeClr val="dk1"/>
          </a:effectRef>
          <a:fontRef idx="minor">
            <a:schemeClr val="dk1"/>
          </a:fontRef>
        </p:style>
        <p:txBody>
          <a:bodyPr wrap="square">
            <a:spAutoFit/>
          </a:bodyPr>
          <a:lstStyle/>
          <a:p>
            <a:pPr>
              <a:buClr>
                <a:srgbClr val="E33D6F"/>
              </a:buClr>
            </a:pPr>
            <a:r>
              <a:rPr lang="en-US" sz="1400" b="1">
                <a:latin typeface="Arial" panose="020B0604020202020204" pitchFamily="34" charset="0"/>
                <a:cs typeface="Arial" panose="020B0604020202020204" pitchFamily="34" charset="0"/>
              </a:rPr>
              <a:t>Circular 01/18 provides guidance on the transfer to permanency agreement and states:</a:t>
            </a:r>
          </a:p>
          <a:p>
            <a:pPr>
              <a:buClr>
                <a:srgbClr val="E33D6F"/>
              </a:buClr>
            </a:pPr>
            <a:r>
              <a:rPr lang="en-US" sz="1400" b="1">
                <a:latin typeface="Arial" panose="020B0604020202020204" pitchFamily="34" charset="0"/>
                <a:cs typeface="Arial" panose="020B0604020202020204" pitchFamily="34" charset="0"/>
              </a:rPr>
              <a:t>“Lecturers working in the sector on a temporary, fixed term or other non-permanent contract and who have completed 2 years continuous service by 1 April 2019 will move to a permanent contract.</a:t>
            </a:r>
            <a:r>
              <a:rPr lang="en-US" sz="1400">
                <a:latin typeface="Arial" panose="020B0604020202020204" pitchFamily="34" charset="0"/>
                <a:cs typeface="Arial" panose="020B0604020202020204" pitchFamily="34" charset="0"/>
              </a:rPr>
              <a:t> </a:t>
            </a:r>
          </a:p>
          <a:p>
            <a:pPr>
              <a:buClr>
                <a:srgbClr val="E33D6F"/>
              </a:buClr>
            </a:pPr>
            <a:r>
              <a:rPr lang="en-US" sz="1400">
                <a:latin typeface="Arial" panose="020B0604020202020204" pitchFamily="34" charset="0"/>
                <a:cs typeface="Arial" panose="020B0604020202020204" pitchFamily="34" charset="0"/>
              </a:rPr>
              <a:t>This will be applied to all such temporary employees with continuous service on a rolling basis thereafter. Such temporary employees in post at 31 December 2017 will have the principles of ‘no detriment’ applied.</a:t>
            </a:r>
          </a:p>
          <a:p>
            <a:pPr>
              <a:buClr>
                <a:srgbClr val="E33D6F"/>
              </a:buClr>
            </a:pPr>
            <a:r>
              <a:rPr lang="en-US" sz="1400">
                <a:latin typeface="Arial" panose="020B0604020202020204" pitchFamily="34" charset="0"/>
                <a:cs typeface="Arial" panose="020B0604020202020204" pitchFamily="34" charset="0"/>
              </a:rPr>
              <a:t>Further guidance will be issued prior to 1 April 2019 on the methodology to be applied in the transfer to permanence process. In the interim, local arrangements should continue to apply. </a:t>
            </a:r>
          </a:p>
          <a:p>
            <a:pPr>
              <a:buClr>
                <a:srgbClr val="E33D6F"/>
              </a:buClr>
            </a:pPr>
            <a:r>
              <a:rPr lang="en-US" sz="1400">
                <a:latin typeface="Arial" panose="020B0604020202020204" pitchFamily="34" charset="0"/>
                <a:cs typeface="Arial" panose="020B0604020202020204" pitchFamily="34" charset="0"/>
              </a:rPr>
              <a:t>If the application of existing statutory provisions or local arrangements would entitle a lecturer to permanence before 1st April 2019, then those provisions or arrangements will continue to apply and the transfer to permanency will take place in accordance with those provisions or arrangements.”</a:t>
            </a:r>
          </a:p>
        </p:txBody>
      </p:sp>
      <p:sp>
        <p:nvSpPr>
          <p:cNvPr id="5" name="TextBox 4">
            <a:extLst>
              <a:ext uri="{FF2B5EF4-FFF2-40B4-BE49-F238E27FC236}">
                <a16:creationId xmlns:a16="http://schemas.microsoft.com/office/drawing/2014/main" id="{A736A12E-707F-466A-A2FF-1A6D29F30D3E}"/>
              </a:ext>
            </a:extLst>
          </p:cNvPr>
          <p:cNvSpPr txBox="1"/>
          <p:nvPr/>
        </p:nvSpPr>
        <p:spPr>
          <a:xfrm>
            <a:off x="704137" y="6273225"/>
            <a:ext cx="10444696" cy="584775"/>
          </a:xfrm>
          <a:prstGeom prst="rect">
            <a:avLst/>
          </a:prstGeom>
          <a:gradFill flip="none" rotWithShape="1">
            <a:gsLst>
              <a:gs pos="29000">
                <a:schemeClr val="bg1"/>
              </a:gs>
              <a:gs pos="0">
                <a:schemeClr val="accent4">
                  <a:lumMod val="60000"/>
                  <a:lumOff val="40000"/>
                  <a:tint val="66000"/>
                  <a:satMod val="160000"/>
                  <a:alpha val="50000"/>
                </a:schemeClr>
              </a:gs>
              <a:gs pos="100000">
                <a:schemeClr val="accent4">
                  <a:lumMod val="60000"/>
                  <a:lumOff val="40000"/>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600">
                <a:latin typeface="Arial" panose="020B0604020202020204" pitchFamily="34" charset="0"/>
                <a:cs typeface="Arial" panose="020B0604020202020204" pitchFamily="34" charset="0"/>
              </a:rPr>
              <a:t>Where staff have been employed continuously for two years on variable hours of work, they will move to a permanent contract based, as a minimum, on an average of the hours of work over the previous two years</a:t>
            </a:r>
            <a:endParaRPr lang="en-GB" sz="1600"/>
          </a:p>
        </p:txBody>
      </p:sp>
      <p:sp>
        <p:nvSpPr>
          <p:cNvPr id="8" name="TextBox 7">
            <a:extLst>
              <a:ext uri="{FF2B5EF4-FFF2-40B4-BE49-F238E27FC236}">
                <a16:creationId xmlns:a16="http://schemas.microsoft.com/office/drawing/2014/main" id="{48F8D7E0-4550-431C-ABD2-3A18BF22A9C7}"/>
              </a:ext>
            </a:extLst>
          </p:cNvPr>
          <p:cNvSpPr txBox="1"/>
          <p:nvPr/>
        </p:nvSpPr>
        <p:spPr>
          <a:xfrm>
            <a:off x="704136" y="5640289"/>
            <a:ext cx="10444697" cy="584775"/>
          </a:xfrm>
          <a:prstGeom prst="rect">
            <a:avLst/>
          </a:prstGeom>
          <a:gradFill flip="none" rotWithShape="1">
            <a:gsLst>
              <a:gs pos="29000">
                <a:schemeClr val="bg1"/>
              </a:gs>
              <a:gs pos="0">
                <a:schemeClr val="accent4">
                  <a:lumMod val="60000"/>
                  <a:lumOff val="40000"/>
                  <a:tint val="66000"/>
                  <a:satMod val="160000"/>
                  <a:alpha val="50000"/>
                </a:schemeClr>
              </a:gs>
              <a:gs pos="100000">
                <a:schemeClr val="accent4">
                  <a:lumMod val="60000"/>
                  <a:lumOff val="40000"/>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600">
                <a:latin typeface="Arial" panose="020B0604020202020204" pitchFamily="34" charset="0"/>
                <a:cs typeface="Arial" panose="020B0604020202020204" pitchFamily="34" charset="0"/>
              </a:rPr>
              <a:t>Where staff have been employed continuously for two years on the same hours of work, they will move to a permanent contract on those same hours of work.</a:t>
            </a:r>
          </a:p>
        </p:txBody>
      </p:sp>
      <p:sp>
        <p:nvSpPr>
          <p:cNvPr id="9" name="TextBox 8">
            <a:extLst>
              <a:ext uri="{FF2B5EF4-FFF2-40B4-BE49-F238E27FC236}">
                <a16:creationId xmlns:a16="http://schemas.microsoft.com/office/drawing/2014/main" id="{1102C7DE-6EED-41A3-A5A6-9739285D7C10}"/>
              </a:ext>
            </a:extLst>
          </p:cNvPr>
          <p:cNvSpPr txBox="1"/>
          <p:nvPr/>
        </p:nvSpPr>
        <p:spPr>
          <a:xfrm>
            <a:off x="680640" y="4993299"/>
            <a:ext cx="10444697" cy="584775"/>
          </a:xfrm>
          <a:prstGeom prst="rect">
            <a:avLst/>
          </a:prstGeom>
          <a:gradFill flip="none" rotWithShape="1">
            <a:gsLst>
              <a:gs pos="29000">
                <a:schemeClr val="bg1"/>
              </a:gs>
              <a:gs pos="0">
                <a:schemeClr val="accent4">
                  <a:lumMod val="60000"/>
                  <a:lumOff val="40000"/>
                  <a:tint val="66000"/>
                  <a:satMod val="160000"/>
                  <a:alpha val="50000"/>
                </a:schemeClr>
              </a:gs>
              <a:gs pos="100000">
                <a:schemeClr val="accent4">
                  <a:lumMod val="60000"/>
                  <a:lumOff val="40000"/>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buClr>
                <a:srgbClr val="E33D6F"/>
              </a:buClr>
            </a:pPr>
            <a:r>
              <a:rPr lang="en-US" sz="1600">
                <a:latin typeface="Arial" panose="020B0604020202020204" pitchFamily="34" charset="0"/>
                <a:cs typeface="Arial" panose="020B0604020202020204" pitchFamily="34" charset="0"/>
              </a:rPr>
              <a:t>This Circular provides the further guidance referred to in Circular 01/18 on the methodology to be applied in the transfer to permanence process and which is effective from 1 April 2019. </a:t>
            </a:r>
          </a:p>
        </p:txBody>
      </p:sp>
      <p:sp>
        <p:nvSpPr>
          <p:cNvPr id="11" name="TextBox 10">
            <a:extLst>
              <a:ext uri="{FF2B5EF4-FFF2-40B4-BE49-F238E27FC236}">
                <a16:creationId xmlns:a16="http://schemas.microsoft.com/office/drawing/2014/main" id="{95BD577D-2131-48B6-A174-4ABE92823A9D}"/>
              </a:ext>
            </a:extLst>
          </p:cNvPr>
          <p:cNvSpPr txBox="1"/>
          <p:nvPr/>
        </p:nvSpPr>
        <p:spPr>
          <a:xfrm>
            <a:off x="680640" y="4561752"/>
            <a:ext cx="1861806" cy="369332"/>
          </a:xfrm>
          <a:prstGeom prst="rect">
            <a:avLst/>
          </a:prstGeom>
          <a:gradFill flip="none" rotWithShape="1">
            <a:gsLst>
              <a:gs pos="29000">
                <a:schemeClr val="bg1"/>
              </a:gs>
              <a:gs pos="0">
                <a:schemeClr val="accent4">
                  <a:lumMod val="60000"/>
                  <a:lumOff val="40000"/>
                  <a:tint val="66000"/>
                  <a:satMod val="160000"/>
                  <a:alpha val="50000"/>
                </a:schemeClr>
              </a:gs>
              <a:gs pos="100000">
                <a:schemeClr val="accent4">
                  <a:lumMod val="60000"/>
                  <a:lumOff val="40000"/>
                  <a:tint val="23500"/>
                  <a:satMod val="160000"/>
                </a:schemeClr>
              </a:gs>
            </a:gsLst>
            <a:lin ang="16200000" scaled="1"/>
            <a:tileRect/>
          </a:gra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b="1">
                <a:latin typeface="Arial" panose="020B0604020202020204" pitchFamily="34" charset="0"/>
                <a:cs typeface="Arial" panose="020B0604020202020204" pitchFamily="34" charset="0"/>
              </a:rPr>
              <a:t>Hours of Work</a:t>
            </a:r>
            <a:endParaRPr lang="en-GB"/>
          </a:p>
        </p:txBody>
      </p:sp>
      <p:sp>
        <p:nvSpPr>
          <p:cNvPr id="10" name="Rectangle: Rounded Corners 9">
            <a:hlinkClick r:id="rId2" action="ppaction://hlinksldjump"/>
            <a:extLst>
              <a:ext uri="{FF2B5EF4-FFF2-40B4-BE49-F238E27FC236}">
                <a16:creationId xmlns:a16="http://schemas.microsoft.com/office/drawing/2014/main" id="{3576C4F3-70D8-4527-96F8-3FE3434CE502}"/>
              </a:ext>
            </a:extLst>
          </p:cNvPr>
          <p:cNvSpPr/>
          <p:nvPr/>
        </p:nvSpPr>
        <p:spPr>
          <a:xfrm>
            <a:off x="10375640" y="1416633"/>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202313117"/>
      </p:ext>
    </p:extLst>
  </p:cSld>
  <p:clrMapOvr>
    <a:masterClrMapping/>
  </p:clrMapOvr>
  <mc:AlternateContent xmlns:mc="http://schemas.openxmlformats.org/markup-compatibility/2006" xmlns:p14="http://schemas.microsoft.com/office/powerpoint/2010/main">
    <mc:Choice Requires="p14">
      <p:transition spd="slow" p14:dur="2000" advTm="19067"/>
    </mc:Choice>
    <mc:Fallback xmlns="">
      <p:transition spd="slow" advTm="1906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A3D8-F175-4FE0-9DFA-16CBC8407AD5}"/>
              </a:ext>
            </a:extLst>
          </p:cNvPr>
          <p:cNvSpPr>
            <a:spLocks noGrp="1"/>
          </p:cNvSpPr>
          <p:nvPr>
            <p:ph type="title"/>
          </p:nvPr>
        </p:nvSpPr>
        <p:spPr/>
        <p:txBody>
          <a:bodyPr/>
          <a:lstStyle/>
          <a:p>
            <a:r>
              <a:rPr lang="en-US"/>
              <a:t>NWPA sections: Periods of Notice</a:t>
            </a:r>
            <a:endParaRPr lang="en-GB"/>
          </a:p>
        </p:txBody>
      </p:sp>
      <p:sp>
        <p:nvSpPr>
          <p:cNvPr id="6" name="TextBox 5">
            <a:extLst>
              <a:ext uri="{FF2B5EF4-FFF2-40B4-BE49-F238E27FC236}">
                <a16:creationId xmlns:a16="http://schemas.microsoft.com/office/drawing/2014/main" id="{D9A721A6-49E5-4F3D-966D-701454BECBD3}"/>
              </a:ext>
            </a:extLst>
          </p:cNvPr>
          <p:cNvSpPr txBox="1"/>
          <p:nvPr/>
        </p:nvSpPr>
        <p:spPr>
          <a:xfrm>
            <a:off x="5795712" y="2662925"/>
            <a:ext cx="5640729" cy="1384995"/>
          </a:xfrm>
          <a:prstGeom prst="rect">
            <a:avLst/>
          </a:prstGeom>
          <a:solidFill>
            <a:srgbClr val="F2E7EA"/>
          </a:solidFill>
          <a:ln>
            <a:noFill/>
          </a:ln>
          <a:effectLst>
            <a:outerShdw blurRad="50800" dist="38100" dir="2700000" algn="tl" rotWithShape="0">
              <a:prstClr val="black">
                <a:alpha val="40000"/>
              </a:prstClr>
            </a:outerShdw>
          </a:effectLst>
        </p:spPr>
        <p:txBody>
          <a:bodyPr wrap="square">
            <a:spAutoFit/>
          </a:bodyPr>
          <a:lstStyle/>
          <a:p>
            <a:r>
              <a:rPr lang="en-US" sz="1400" b="1">
                <a:latin typeface="Arial" panose="020B0604020202020204" pitchFamily="34" charset="0"/>
                <a:cs typeface="Arial" panose="020B0604020202020204" pitchFamily="34" charset="0"/>
              </a:rPr>
              <a:t>The minimum period of notice to terminate employment to be given by the college to lecturing staff employed on a permanent basis shall be:</a:t>
            </a:r>
          </a:p>
          <a:p>
            <a:pPr>
              <a:buClr>
                <a:srgbClr val="E33D6F"/>
              </a:buClr>
            </a:pPr>
            <a:r>
              <a:rPr lang="en-US" sz="1400">
                <a:latin typeface="Arial" panose="020B0604020202020204" pitchFamily="34" charset="0"/>
                <a:cs typeface="Arial" panose="020B0604020202020204" pitchFamily="34" charset="0"/>
              </a:rPr>
              <a:t> • 1 week for each year of continuous service where total service is less than 12 years with a minimum notice of 4 weeks </a:t>
            </a:r>
          </a:p>
          <a:p>
            <a:pPr>
              <a:buClr>
                <a:srgbClr val="E33D6F"/>
              </a:buClr>
            </a:pPr>
            <a:r>
              <a:rPr lang="en-US" sz="1400">
                <a:latin typeface="Arial" panose="020B0604020202020204" pitchFamily="34" charset="0"/>
                <a:cs typeface="Arial" panose="020B0604020202020204" pitchFamily="34" charset="0"/>
              </a:rPr>
              <a:t>• 12 weeks where continuous service is 12 years or more.</a:t>
            </a:r>
            <a:endParaRPr lang="en-GB" sz="1400"/>
          </a:p>
        </p:txBody>
      </p:sp>
      <p:sp>
        <p:nvSpPr>
          <p:cNvPr id="8" name="TextBox 7">
            <a:extLst>
              <a:ext uri="{FF2B5EF4-FFF2-40B4-BE49-F238E27FC236}">
                <a16:creationId xmlns:a16="http://schemas.microsoft.com/office/drawing/2014/main" id="{B6E5AC41-B875-4CDB-9EE9-3DB30E6E1A56}"/>
              </a:ext>
            </a:extLst>
          </p:cNvPr>
          <p:cNvSpPr txBox="1"/>
          <p:nvPr/>
        </p:nvSpPr>
        <p:spPr>
          <a:xfrm>
            <a:off x="5697022" y="4613035"/>
            <a:ext cx="5838107" cy="738664"/>
          </a:xfrm>
          <a:prstGeom prst="rect">
            <a:avLst/>
          </a:prstGeom>
          <a:solidFill>
            <a:srgbClr val="F2E7EA"/>
          </a:solidFill>
          <a:ln>
            <a:noFill/>
          </a:ln>
          <a:effectLst>
            <a:outerShdw blurRad="50800" dist="38100" dir="2700000" algn="tl" rotWithShape="0">
              <a:prstClr val="black">
                <a:alpha val="40000"/>
              </a:prstClr>
            </a:outerShdw>
          </a:effectLst>
        </p:spPr>
        <p:txBody>
          <a:bodyPr wrap="square">
            <a:spAutoFit/>
          </a:bodyPr>
          <a:lstStyle/>
          <a:p>
            <a:pPr>
              <a:buClr>
                <a:srgbClr val="E33D6F"/>
              </a:buClr>
            </a:pPr>
            <a:r>
              <a:rPr lang="en-US" sz="1400">
                <a:latin typeface="Arial" panose="020B0604020202020204" pitchFamily="34" charset="0"/>
                <a:cs typeface="Arial" panose="020B0604020202020204" pitchFamily="34" charset="0"/>
              </a:rPr>
              <a:t>The minimum period of notice to terminate employment to be given by the college to both unpromoted and promoted lecturing staff employed on a temporary basis shall be one week.</a:t>
            </a:r>
          </a:p>
        </p:txBody>
      </p:sp>
      <p:graphicFrame>
        <p:nvGraphicFramePr>
          <p:cNvPr id="9" name="Table 8">
            <a:extLst>
              <a:ext uri="{FF2B5EF4-FFF2-40B4-BE49-F238E27FC236}">
                <a16:creationId xmlns:a16="http://schemas.microsoft.com/office/drawing/2014/main" id="{75E62756-60AE-4988-ADA2-4DCEF7E88368}"/>
              </a:ext>
            </a:extLst>
          </p:cNvPr>
          <p:cNvGraphicFramePr>
            <a:graphicFrameLocks noGrp="1"/>
          </p:cNvGraphicFramePr>
          <p:nvPr/>
        </p:nvGraphicFramePr>
        <p:xfrm>
          <a:off x="346657" y="3600730"/>
          <a:ext cx="5264434" cy="1750969"/>
        </p:xfrm>
        <a:graphic>
          <a:graphicData uri="http://schemas.openxmlformats.org/drawingml/2006/table">
            <a:tbl>
              <a:tblPr>
                <a:tableStyleId>{5C22544A-7EE6-4342-B048-85BDC9FD1C3A}</a:tableStyleId>
              </a:tblPr>
              <a:tblGrid>
                <a:gridCol w="4532900">
                  <a:extLst>
                    <a:ext uri="{9D8B030D-6E8A-4147-A177-3AD203B41FA5}">
                      <a16:colId xmlns:a16="http://schemas.microsoft.com/office/drawing/2014/main" val="2785163932"/>
                    </a:ext>
                  </a:extLst>
                </a:gridCol>
                <a:gridCol w="731534">
                  <a:extLst>
                    <a:ext uri="{9D8B030D-6E8A-4147-A177-3AD203B41FA5}">
                      <a16:colId xmlns:a16="http://schemas.microsoft.com/office/drawing/2014/main" val="2875271043"/>
                    </a:ext>
                  </a:extLst>
                </a:gridCol>
              </a:tblGrid>
              <a:tr h="287407">
                <a:tc>
                  <a:txBody>
                    <a:bodyPr/>
                    <a:lstStyle/>
                    <a:p>
                      <a:pPr algn="l" fontAlgn="b"/>
                      <a:endParaRPr lang="en-GB"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GB" sz="1600" u="none" strike="noStrike">
                          <a:effectLst/>
                        </a:rPr>
                        <a:t>Weeks</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796062316"/>
                  </a:ext>
                </a:extLst>
              </a:tr>
              <a:tr h="296250">
                <a:tc>
                  <a:txBody>
                    <a:bodyPr/>
                    <a:lstStyle/>
                    <a:p>
                      <a:pPr algn="l" rtl="0" fontAlgn="ctr"/>
                      <a:r>
                        <a:rPr lang="en-GB" sz="1600" u="none" strike="noStrike">
                          <a:effectLst/>
                        </a:rPr>
                        <a:t>Temporary staff, all groups</a:t>
                      </a:r>
                      <a:endParaRPr lang="en-GB" sz="1600" b="0" i="0" u="none" strike="noStrike">
                        <a:solidFill>
                          <a:srgbClr val="000000"/>
                        </a:solidFill>
                        <a:effectLst/>
                        <a:latin typeface="Arial" panose="020B0604020202020204" pitchFamily="34" charset="0"/>
                      </a:endParaRPr>
                    </a:p>
                  </a:txBody>
                  <a:tcPr marL="3810" marR="3810" marT="3810" marB="0" anchor="ctr"/>
                </a:tc>
                <a:tc>
                  <a:txBody>
                    <a:bodyPr/>
                    <a:lstStyle/>
                    <a:p>
                      <a:pPr algn="ctr" fontAlgn="b"/>
                      <a:r>
                        <a:rPr lang="en-GB" sz="1600" u="none" strike="noStrike">
                          <a:effectLst/>
                        </a:rPr>
                        <a:t>1</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723641094"/>
                  </a:ext>
                </a:extLst>
              </a:tr>
              <a:tr h="291828">
                <a:tc>
                  <a:txBody>
                    <a:bodyPr/>
                    <a:lstStyle/>
                    <a:p>
                      <a:pPr algn="l" rtl="0" fontAlgn="ctr"/>
                      <a:r>
                        <a:rPr lang="en-GB" sz="1600" u="none" strike="noStrike">
                          <a:effectLst/>
                        </a:rPr>
                        <a:t>Permanent Unpromoted lecturing staff </a:t>
                      </a:r>
                      <a:endParaRPr lang="en-GB" sz="1600" b="0" i="0" u="none" strike="noStrike">
                        <a:solidFill>
                          <a:srgbClr val="000000"/>
                        </a:solidFill>
                        <a:effectLst/>
                        <a:latin typeface="Arial" panose="020B0604020202020204" pitchFamily="34" charset="0"/>
                      </a:endParaRPr>
                    </a:p>
                  </a:txBody>
                  <a:tcPr marL="3810" marR="3810" marT="3810" marB="0" anchor="ctr"/>
                </a:tc>
                <a:tc>
                  <a:txBody>
                    <a:bodyPr/>
                    <a:lstStyle/>
                    <a:p>
                      <a:pPr algn="ctr" fontAlgn="b"/>
                      <a:r>
                        <a:rPr lang="en-GB" sz="1600" u="none" strike="noStrike">
                          <a:effectLst/>
                        </a:rPr>
                        <a:t>4</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4185828481"/>
                  </a:ext>
                </a:extLst>
              </a:tr>
              <a:tr h="291828">
                <a:tc>
                  <a:txBody>
                    <a:bodyPr/>
                    <a:lstStyle/>
                    <a:p>
                      <a:pPr algn="l" rtl="0" fontAlgn="ctr"/>
                      <a:r>
                        <a:rPr lang="en-US" sz="1600" u="none" strike="noStrike">
                          <a:effectLst/>
                        </a:rPr>
                        <a:t>Permanent Level 1 Promoted Lecturing staff </a:t>
                      </a:r>
                      <a:endParaRPr lang="en-US" sz="1600" b="0" i="0" u="none" strike="noStrike">
                        <a:solidFill>
                          <a:srgbClr val="000000"/>
                        </a:solidFill>
                        <a:effectLst/>
                        <a:latin typeface="Arial" panose="020B0604020202020204" pitchFamily="34" charset="0"/>
                      </a:endParaRPr>
                    </a:p>
                  </a:txBody>
                  <a:tcPr marL="3810" marR="3810" marT="3810" marB="0" anchor="ctr"/>
                </a:tc>
                <a:tc>
                  <a:txBody>
                    <a:bodyPr/>
                    <a:lstStyle/>
                    <a:p>
                      <a:pPr algn="ctr" fontAlgn="b"/>
                      <a:r>
                        <a:rPr lang="en-GB" sz="1600" u="none" strike="noStrike">
                          <a:effectLst/>
                        </a:rPr>
                        <a:t>4</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70503710"/>
                  </a:ext>
                </a:extLst>
              </a:tr>
              <a:tr h="291828">
                <a:tc>
                  <a:txBody>
                    <a:bodyPr/>
                    <a:lstStyle/>
                    <a:p>
                      <a:pPr algn="l" rtl="0" fontAlgn="ctr"/>
                      <a:r>
                        <a:rPr lang="en-US" sz="1600" u="none" strike="noStrike">
                          <a:effectLst/>
                        </a:rPr>
                        <a:t>Permanent Level 2 Promoted Lecturing staff </a:t>
                      </a:r>
                      <a:endParaRPr lang="en-US" sz="1600" b="0" i="0" u="none" strike="noStrike">
                        <a:solidFill>
                          <a:srgbClr val="000000"/>
                        </a:solidFill>
                        <a:effectLst/>
                        <a:latin typeface="Arial" panose="020B0604020202020204" pitchFamily="34" charset="0"/>
                      </a:endParaRPr>
                    </a:p>
                  </a:txBody>
                  <a:tcPr marL="3810" marR="3810" marT="3810" marB="0" anchor="ctr"/>
                </a:tc>
                <a:tc>
                  <a:txBody>
                    <a:bodyPr/>
                    <a:lstStyle/>
                    <a:p>
                      <a:pPr algn="ctr" fontAlgn="b"/>
                      <a:r>
                        <a:rPr lang="en-US" sz="1600" b="0" i="0" u="none" strike="noStrike">
                          <a:solidFill>
                            <a:srgbClr val="000000"/>
                          </a:solidFill>
                          <a:effectLst/>
                          <a:latin typeface="Arial" panose="020B0604020202020204" pitchFamily="34" charset="0"/>
                        </a:rPr>
                        <a:t>8</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091012655"/>
                  </a:ext>
                </a:extLst>
              </a:tr>
              <a:tr h="291828">
                <a:tc>
                  <a:txBody>
                    <a:bodyPr/>
                    <a:lstStyle/>
                    <a:p>
                      <a:pPr algn="l" rtl="0" fontAlgn="ctr"/>
                      <a:r>
                        <a:rPr lang="en-US" sz="1600" u="none" strike="noStrike">
                          <a:effectLst/>
                        </a:rPr>
                        <a:t>Permanent Level 3 Promoted Lecturing staff </a:t>
                      </a:r>
                      <a:endParaRPr lang="en-US" sz="1600" b="0" i="0" u="none" strike="noStrike">
                        <a:solidFill>
                          <a:srgbClr val="000000"/>
                        </a:solidFill>
                        <a:effectLst/>
                        <a:latin typeface="Arial" panose="020B0604020202020204" pitchFamily="34" charset="0"/>
                      </a:endParaRPr>
                    </a:p>
                  </a:txBody>
                  <a:tcPr marL="3810" marR="3810" marT="3810" marB="0" anchor="ctr"/>
                </a:tc>
                <a:tc>
                  <a:txBody>
                    <a:bodyPr/>
                    <a:lstStyle/>
                    <a:p>
                      <a:pPr algn="ctr" fontAlgn="b"/>
                      <a:r>
                        <a:rPr lang="en-GB" sz="1600" u="none" strike="noStrike">
                          <a:effectLst/>
                        </a:rPr>
                        <a:t>12</a:t>
                      </a:r>
                      <a:endParaRPr lang="en-GB"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599310515"/>
                  </a:ext>
                </a:extLst>
              </a:tr>
            </a:tbl>
          </a:graphicData>
        </a:graphic>
      </p:graphicFrame>
      <p:sp>
        <p:nvSpPr>
          <p:cNvPr id="11" name="TextBox 10">
            <a:extLst>
              <a:ext uri="{FF2B5EF4-FFF2-40B4-BE49-F238E27FC236}">
                <a16:creationId xmlns:a16="http://schemas.microsoft.com/office/drawing/2014/main" id="{5A7D521B-72C9-448B-84FE-236B156FE84F}"/>
              </a:ext>
            </a:extLst>
          </p:cNvPr>
          <p:cNvSpPr txBox="1"/>
          <p:nvPr/>
        </p:nvSpPr>
        <p:spPr>
          <a:xfrm>
            <a:off x="368662" y="2662925"/>
            <a:ext cx="5220425" cy="830997"/>
          </a:xfrm>
          <a:prstGeom prst="rect">
            <a:avLst/>
          </a:prstGeom>
          <a:solidFill>
            <a:srgbClr val="F2E7EA"/>
          </a:solidFill>
          <a:ln>
            <a:noFill/>
          </a:ln>
          <a:effectLst>
            <a:outerShdw blurRad="50800" dist="38100" dir="2700000" algn="tl" rotWithShape="0">
              <a:prstClr val="black">
                <a:alpha val="40000"/>
              </a:prstClr>
            </a:outerShdw>
          </a:effectLst>
        </p:spPr>
        <p:txBody>
          <a:bodyPr wrap="square">
            <a:spAutoFit/>
          </a:bodyPr>
          <a:lstStyle/>
          <a:p>
            <a:r>
              <a:rPr lang="en-US" sz="1600" b="1">
                <a:latin typeface="Arial" panose="020B0604020202020204" pitchFamily="34" charset="0"/>
                <a:cs typeface="Arial" panose="020B0604020202020204" pitchFamily="34" charset="0"/>
              </a:rPr>
              <a:t>The minimum period of notice to terminate employment to be given to the college by a member of lecturing staff shall be as follows:</a:t>
            </a:r>
            <a:endParaRPr lang="en-GB" sz="1600" b="1">
              <a:latin typeface="Arial" panose="020B0604020202020204" pitchFamily="34" charset="0"/>
              <a:cs typeface="Arial" panose="020B0604020202020204" pitchFamily="34" charset="0"/>
            </a:endParaRPr>
          </a:p>
        </p:txBody>
      </p:sp>
      <p:sp>
        <p:nvSpPr>
          <p:cNvPr id="7" name="Rectangle: Rounded Corners 6">
            <a:hlinkClick r:id="rId3" action="ppaction://hlinksldjump"/>
            <a:extLst>
              <a:ext uri="{FF2B5EF4-FFF2-40B4-BE49-F238E27FC236}">
                <a16:creationId xmlns:a16="http://schemas.microsoft.com/office/drawing/2014/main" id="{117B23F8-A657-4BD3-BEB8-5EF91AF6D1F6}"/>
              </a:ext>
            </a:extLst>
          </p:cNvPr>
          <p:cNvSpPr/>
          <p:nvPr/>
        </p:nvSpPr>
        <p:spPr>
          <a:xfrm>
            <a:off x="10450285" y="14040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3299777850"/>
      </p:ext>
    </p:extLst>
  </p:cSld>
  <p:clrMapOvr>
    <a:masterClrMapping/>
  </p:clrMapOvr>
  <mc:AlternateContent xmlns:mc="http://schemas.openxmlformats.org/markup-compatibility/2006" xmlns:p14="http://schemas.microsoft.com/office/powerpoint/2010/main">
    <mc:Choice Requires="p14">
      <p:transition spd="slow" p14:dur="2000" advTm="9273"/>
    </mc:Choice>
    <mc:Fallback xmlns="">
      <p:transition spd="slow" advTm="927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AEB2-48B8-41B3-94D3-3358AC44D0D4}"/>
              </a:ext>
            </a:extLst>
          </p:cNvPr>
          <p:cNvSpPr>
            <a:spLocks noGrp="1"/>
          </p:cNvSpPr>
          <p:nvPr>
            <p:ph type="title"/>
          </p:nvPr>
        </p:nvSpPr>
        <p:spPr/>
        <p:txBody>
          <a:bodyPr/>
          <a:lstStyle/>
          <a:p>
            <a:r>
              <a:rPr lang="en-US"/>
              <a:t>NWPA sections: Sickness Allowance</a:t>
            </a:r>
            <a:endParaRPr lang="en-GB"/>
          </a:p>
        </p:txBody>
      </p:sp>
      <p:sp>
        <p:nvSpPr>
          <p:cNvPr id="6" name="TextBox 5">
            <a:extLst>
              <a:ext uri="{FF2B5EF4-FFF2-40B4-BE49-F238E27FC236}">
                <a16:creationId xmlns:a16="http://schemas.microsoft.com/office/drawing/2014/main" id="{5C2B6C8F-5623-4F59-9E75-A8DD84F5B41C}"/>
              </a:ext>
            </a:extLst>
          </p:cNvPr>
          <p:cNvSpPr txBox="1"/>
          <p:nvPr/>
        </p:nvSpPr>
        <p:spPr>
          <a:xfrm>
            <a:off x="2118714" y="2505694"/>
            <a:ext cx="7759866" cy="523220"/>
          </a:xfrm>
          <a:prstGeom prst="rect">
            <a:avLst/>
          </a:prstGeom>
          <a:solidFill>
            <a:srgbClr val="E6D8C4"/>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b="1">
                <a:latin typeface="Arial" panose="020B0604020202020204" pitchFamily="34" charset="0"/>
                <a:cs typeface="Arial" panose="020B0604020202020204" pitchFamily="34" charset="0"/>
              </a:rPr>
              <a:t>Subject to satisfying conditions set out in local college sickness procedures, entitlement to sickness allowance will depend on length of service as follows:</a:t>
            </a:r>
          </a:p>
        </p:txBody>
      </p:sp>
      <p:sp>
        <p:nvSpPr>
          <p:cNvPr id="8" name="TextBox 7">
            <a:extLst>
              <a:ext uri="{FF2B5EF4-FFF2-40B4-BE49-F238E27FC236}">
                <a16:creationId xmlns:a16="http://schemas.microsoft.com/office/drawing/2014/main" id="{F841CACB-67BF-4AFA-9568-2A88B42E81D6}"/>
              </a:ext>
            </a:extLst>
          </p:cNvPr>
          <p:cNvSpPr txBox="1"/>
          <p:nvPr/>
        </p:nvSpPr>
        <p:spPr>
          <a:xfrm>
            <a:off x="2080928" y="5615721"/>
            <a:ext cx="7835439" cy="523220"/>
          </a:xfrm>
          <a:prstGeom prst="rect">
            <a:avLst/>
          </a:prstGeom>
          <a:solidFill>
            <a:srgbClr val="E6D8C4"/>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Note * – colleges may choose to apply sickness allowance in months or weeks according to existing arrangements.</a:t>
            </a:r>
            <a:endParaRPr lang="en-GB" sz="14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9332E07-E360-453D-8204-B0B528865AD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080927" y="3392596"/>
            <a:ext cx="7835440" cy="2187642"/>
          </a:xfrm>
          <a:prstGeom prst="rect">
            <a:avLst/>
          </a:prstGeom>
          <a:solidFill>
            <a:srgbClr val="FFFFCC"/>
          </a:solidFill>
        </p:spPr>
      </p:pic>
      <p:sp>
        <p:nvSpPr>
          <p:cNvPr id="7" name="Rectangle: Rounded Corners 6">
            <a:hlinkClick r:id="rId4" action="ppaction://hlinksldjump"/>
            <a:extLst>
              <a:ext uri="{FF2B5EF4-FFF2-40B4-BE49-F238E27FC236}">
                <a16:creationId xmlns:a16="http://schemas.microsoft.com/office/drawing/2014/main" id="{FD47FC4B-2DE9-4E32-8D87-867AF65EF55F}"/>
              </a:ext>
            </a:extLst>
          </p:cNvPr>
          <p:cNvSpPr/>
          <p:nvPr/>
        </p:nvSpPr>
        <p:spPr>
          <a:xfrm>
            <a:off x="10370975" y="1443268"/>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396134702"/>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C7DD-0084-42E2-9CFB-FCCA60ACA9A8}"/>
              </a:ext>
            </a:extLst>
          </p:cNvPr>
          <p:cNvSpPr>
            <a:spLocks noGrp="1"/>
          </p:cNvSpPr>
          <p:nvPr>
            <p:ph type="title"/>
          </p:nvPr>
        </p:nvSpPr>
        <p:spPr/>
        <p:txBody>
          <a:bodyPr/>
          <a:lstStyle/>
          <a:p>
            <a:r>
              <a:rPr lang="en-US"/>
              <a:t>NWPA sections: Acting appointments</a:t>
            </a:r>
            <a:endParaRPr lang="en-GB"/>
          </a:p>
        </p:txBody>
      </p:sp>
      <p:sp>
        <p:nvSpPr>
          <p:cNvPr id="6" name="TextBox 5">
            <a:extLst>
              <a:ext uri="{FF2B5EF4-FFF2-40B4-BE49-F238E27FC236}">
                <a16:creationId xmlns:a16="http://schemas.microsoft.com/office/drawing/2014/main" id="{50AD669A-D02E-433D-B683-0167F20B77F2}"/>
              </a:ext>
            </a:extLst>
          </p:cNvPr>
          <p:cNvSpPr txBox="1"/>
          <p:nvPr/>
        </p:nvSpPr>
        <p:spPr>
          <a:xfrm>
            <a:off x="729581" y="2848950"/>
            <a:ext cx="10066117" cy="738664"/>
          </a:xfrm>
          <a:prstGeom prst="rect">
            <a:avLst/>
          </a:prstGeom>
          <a:gradFill flip="none" rotWithShape="1">
            <a:gsLst>
              <a:gs pos="0">
                <a:schemeClr val="bg1"/>
              </a:gs>
              <a:gs pos="100000">
                <a:schemeClr val="accent1">
                  <a:tint val="92000"/>
                  <a:alpha val="100000"/>
                  <a:lumMod val="110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Where a lecturer is formally appointed, on a temporary basis, to carry out the duties of a promoted lecturer, they will be paid in accordance with the salary for the appropriate level of post. The appropriate remuneration will be paid from the effective date of the appointment and will revert to the substantive salary when the acting appointment ends.</a:t>
            </a:r>
          </a:p>
        </p:txBody>
      </p:sp>
      <p:sp>
        <p:nvSpPr>
          <p:cNvPr id="5" name="TextBox 4">
            <a:extLst>
              <a:ext uri="{FF2B5EF4-FFF2-40B4-BE49-F238E27FC236}">
                <a16:creationId xmlns:a16="http://schemas.microsoft.com/office/drawing/2014/main" id="{7D119294-E4DD-43DD-983E-9288B1EB0109}"/>
              </a:ext>
            </a:extLst>
          </p:cNvPr>
          <p:cNvSpPr txBox="1"/>
          <p:nvPr/>
        </p:nvSpPr>
        <p:spPr>
          <a:xfrm>
            <a:off x="729581" y="5256413"/>
            <a:ext cx="9250354" cy="954107"/>
          </a:xfrm>
          <a:prstGeom prst="rect">
            <a:avLst/>
          </a:prstGeom>
          <a:gradFill flip="none" rotWithShape="1">
            <a:gsLst>
              <a:gs pos="0">
                <a:schemeClr val="bg1"/>
              </a:gs>
              <a:gs pos="100000">
                <a:schemeClr val="accent1">
                  <a:tint val="92000"/>
                  <a:alpha val="100000"/>
                  <a:lumMod val="110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a:latin typeface="Arial" panose="020B0604020202020204" pitchFamily="34" charset="0"/>
                <a:cs typeface="Arial" panose="020B0604020202020204" pitchFamily="34" charset="0"/>
              </a:rPr>
              <a:t>Where an acting appointment has been in place for a continuous period of two years and is anticipated to continue, the arrangement should be reviewed and the provisions of Circular 04/18 applied</a:t>
            </a:r>
            <a:endParaRPr lang="en-US" sz="1400" i="1">
              <a:latin typeface="Arial" panose="020B0604020202020204" pitchFamily="34" charset="0"/>
              <a:cs typeface="Arial" panose="020B0604020202020204" pitchFamily="34" charset="0"/>
            </a:endParaRPr>
          </a:p>
          <a:p>
            <a:r>
              <a:rPr lang="en-US" sz="1400" i="1">
                <a:latin typeface="Arial" panose="020B0604020202020204" pitchFamily="34" charset="0"/>
                <a:cs typeface="Arial" panose="020B0604020202020204" pitchFamily="34" charset="0"/>
              </a:rPr>
              <a:t>Where staff have been employed continuously for two years on the same hours of work, they will move to a permanent contract on those same hours of work.</a:t>
            </a:r>
            <a:endParaRPr lang="en-GB" sz="1400"/>
          </a:p>
        </p:txBody>
      </p:sp>
      <p:sp>
        <p:nvSpPr>
          <p:cNvPr id="7" name="TextBox 6">
            <a:extLst>
              <a:ext uri="{FF2B5EF4-FFF2-40B4-BE49-F238E27FC236}">
                <a16:creationId xmlns:a16="http://schemas.microsoft.com/office/drawing/2014/main" id="{410C02C9-CDB0-41DD-80E0-83C4E9154A42}"/>
              </a:ext>
            </a:extLst>
          </p:cNvPr>
          <p:cNvSpPr txBox="1"/>
          <p:nvPr/>
        </p:nvSpPr>
        <p:spPr>
          <a:xfrm>
            <a:off x="2509482" y="3944960"/>
            <a:ext cx="9191675" cy="954107"/>
          </a:xfrm>
          <a:prstGeom prst="rect">
            <a:avLst/>
          </a:prstGeom>
          <a:gradFill flip="none" rotWithShape="1">
            <a:gsLst>
              <a:gs pos="0">
                <a:schemeClr val="bg1"/>
              </a:gs>
              <a:gs pos="100000">
                <a:schemeClr val="accent1">
                  <a:tint val="92000"/>
                  <a:alpha val="100000"/>
                  <a:lumMod val="110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400">
                <a:latin typeface="Arial" panose="020B0604020202020204" pitchFamily="34" charset="0"/>
                <a:cs typeface="Arial" panose="020B0604020202020204" pitchFamily="34" charset="0"/>
              </a:rPr>
              <a:t>There is no entitlement to the increased salary until the acting appointment has been held for 20 working days. Once entitled to receive the increased salary, the lecturer will receive the payment backdated to when the appointment began. In the event that the lecturer is reappointed in an acting capacity to the same post following an interval of at least six months, the 20 day waiting period will again apply.</a:t>
            </a:r>
          </a:p>
        </p:txBody>
      </p:sp>
      <p:sp>
        <p:nvSpPr>
          <p:cNvPr id="8" name="Rectangle: Rounded Corners 7">
            <a:hlinkClick r:id="rId3" action="ppaction://hlinksldjump"/>
            <a:extLst>
              <a:ext uri="{FF2B5EF4-FFF2-40B4-BE49-F238E27FC236}">
                <a16:creationId xmlns:a16="http://schemas.microsoft.com/office/drawing/2014/main" id="{77542A79-EE3D-4E1F-883B-6DDB98445331}"/>
              </a:ext>
            </a:extLst>
          </p:cNvPr>
          <p:cNvSpPr/>
          <p:nvPr/>
        </p:nvSpPr>
        <p:spPr>
          <a:xfrm>
            <a:off x="10431624" y="1434925"/>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800746201"/>
      </p:ext>
    </p:extLst>
  </p:cSld>
  <p:clrMapOvr>
    <a:masterClrMapping/>
  </p:clrMapOvr>
  <mc:AlternateContent xmlns:mc="http://schemas.openxmlformats.org/markup-compatibility/2006" xmlns:p14="http://schemas.microsoft.com/office/powerpoint/2010/main">
    <mc:Choice Requires="p14">
      <p:transition spd="slow" p14:dur="2000" advTm="6602"/>
    </mc:Choice>
    <mc:Fallback xmlns="">
      <p:transition spd="slow" advTm="66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Withering Tree outline">
            <a:extLst>
              <a:ext uri="{FF2B5EF4-FFF2-40B4-BE49-F238E27FC236}">
                <a16:creationId xmlns:a16="http://schemas.microsoft.com/office/drawing/2014/main" id="{230C516B-947C-42D2-BCFB-794E6FC5B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691" y="1712530"/>
            <a:ext cx="10164619" cy="5318659"/>
          </a:xfrm>
          <a:prstGeom prst="rect">
            <a:avLst/>
          </a:prstGeom>
        </p:spPr>
      </p:pic>
      <p:sp>
        <p:nvSpPr>
          <p:cNvPr id="2" name="Title 1">
            <a:extLst>
              <a:ext uri="{FF2B5EF4-FFF2-40B4-BE49-F238E27FC236}">
                <a16:creationId xmlns:a16="http://schemas.microsoft.com/office/drawing/2014/main" id="{0D92795E-8E6B-4F15-947B-285BAB37D69B}"/>
              </a:ext>
            </a:extLst>
          </p:cNvPr>
          <p:cNvSpPr>
            <a:spLocks noGrp="1"/>
          </p:cNvSpPr>
          <p:nvPr>
            <p:ph type="title"/>
          </p:nvPr>
        </p:nvSpPr>
        <p:spPr/>
        <p:txBody>
          <a:bodyPr/>
          <a:lstStyle/>
          <a:p>
            <a:r>
              <a:rPr lang="en-US"/>
              <a:t>EIS-FELA Branches</a:t>
            </a:r>
            <a:endParaRPr lang="en-GB"/>
          </a:p>
        </p:txBody>
      </p:sp>
      <p:sp>
        <p:nvSpPr>
          <p:cNvPr id="11" name="TextBox 10">
            <a:extLst>
              <a:ext uri="{FF2B5EF4-FFF2-40B4-BE49-F238E27FC236}">
                <a16:creationId xmlns:a16="http://schemas.microsoft.com/office/drawing/2014/main" id="{946189FD-6E34-47DE-8E75-4396ED0A8340}"/>
              </a:ext>
            </a:extLst>
          </p:cNvPr>
          <p:cNvSpPr txBox="1"/>
          <p:nvPr/>
        </p:nvSpPr>
        <p:spPr>
          <a:xfrm>
            <a:off x="584946" y="5884332"/>
            <a:ext cx="10851020" cy="584775"/>
          </a:xfrm>
          <a:prstGeom prst="rect">
            <a:avLst/>
          </a:prstGeom>
          <a:noFill/>
        </p:spPr>
        <p:txBody>
          <a:bodyPr wrap="square">
            <a:spAutoFit/>
          </a:bodyPr>
          <a:lstStyle/>
          <a:p>
            <a:r>
              <a:rPr lang="en-US" sz="1600" b="0" i="0" dirty="0">
                <a:solidFill>
                  <a:srgbClr val="2B2049"/>
                </a:solidFill>
                <a:effectLst/>
                <a:latin typeface="Avenir Next LT Pro Demi" panose="020B0704020202020204" pitchFamily="34" charset="0"/>
              </a:rPr>
              <a:t>In the first instance, a member with a difficulty should seek out and consult with the branch secretary and/or branch convener who will advise on the best course of action to take.</a:t>
            </a:r>
            <a:endParaRPr lang="en-GB" sz="1600" dirty="0">
              <a:solidFill>
                <a:srgbClr val="2B2049"/>
              </a:solidFill>
              <a:latin typeface="Avenir Next LT Pro Demi" panose="020B0704020202020204" pitchFamily="34" charset="0"/>
            </a:endParaRPr>
          </a:p>
        </p:txBody>
      </p:sp>
      <p:sp>
        <p:nvSpPr>
          <p:cNvPr id="13" name="TextBox 12">
            <a:extLst>
              <a:ext uri="{FF2B5EF4-FFF2-40B4-BE49-F238E27FC236}">
                <a16:creationId xmlns:a16="http://schemas.microsoft.com/office/drawing/2014/main" id="{3FBED867-E7BA-42E1-8BD0-2FC8701FA991}"/>
              </a:ext>
            </a:extLst>
          </p:cNvPr>
          <p:cNvSpPr txBox="1"/>
          <p:nvPr/>
        </p:nvSpPr>
        <p:spPr>
          <a:xfrm>
            <a:off x="584946" y="2544281"/>
            <a:ext cx="11328433" cy="584775"/>
          </a:xfrm>
          <a:prstGeom prst="rect">
            <a:avLst/>
          </a:prstGeom>
          <a:noFill/>
        </p:spPr>
        <p:txBody>
          <a:bodyPr wrap="square">
            <a:spAutoFit/>
          </a:bodyPr>
          <a:lstStyle/>
          <a:p>
            <a:r>
              <a:rPr lang="en-US" sz="1600" b="0" i="0" dirty="0">
                <a:solidFill>
                  <a:srgbClr val="2C2049"/>
                </a:solidFill>
                <a:effectLst/>
                <a:latin typeface="Avenir Next LT Pro Demi" panose="020B0704020202020204" pitchFamily="34" charset="0"/>
              </a:rPr>
              <a:t>The EIS-FELA is the sole recognized representative body for college lecturing staff in Scotland. There is a branch of the EIS-FELA in every further education college in Scotland. </a:t>
            </a:r>
            <a:endParaRPr lang="en-GB" sz="1600" dirty="0">
              <a:solidFill>
                <a:srgbClr val="2C2049"/>
              </a:solidFill>
              <a:latin typeface="Avenir Next LT Pro Demi" panose="020B0704020202020204" pitchFamily="34" charset="0"/>
            </a:endParaRPr>
          </a:p>
        </p:txBody>
      </p:sp>
      <p:sp>
        <p:nvSpPr>
          <p:cNvPr id="15" name="TextBox 14">
            <a:extLst>
              <a:ext uri="{FF2B5EF4-FFF2-40B4-BE49-F238E27FC236}">
                <a16:creationId xmlns:a16="http://schemas.microsoft.com/office/drawing/2014/main" id="{D31FC51E-914D-4F9D-B7D1-135D200B81DF}"/>
              </a:ext>
            </a:extLst>
          </p:cNvPr>
          <p:cNvSpPr txBox="1"/>
          <p:nvPr/>
        </p:nvSpPr>
        <p:spPr>
          <a:xfrm>
            <a:off x="627531" y="5063485"/>
            <a:ext cx="11049248" cy="584775"/>
          </a:xfrm>
          <a:prstGeom prst="rect">
            <a:avLst/>
          </a:prstGeom>
          <a:noFill/>
        </p:spPr>
        <p:txBody>
          <a:bodyPr wrap="square">
            <a:spAutoFit/>
          </a:bodyPr>
          <a:lstStyle/>
          <a:p>
            <a:r>
              <a:rPr lang="en-US" sz="1600" b="0" i="0" dirty="0">
                <a:solidFill>
                  <a:srgbClr val="2F214A"/>
                </a:solidFill>
                <a:effectLst/>
                <a:latin typeface="Avenir Next LT Pro Demi" panose="020B0704020202020204" pitchFamily="34" charset="0"/>
              </a:rPr>
              <a:t>Support for members in colleges is provided by the branch secretary in the college, a full time EIS area officer and EIS Headquarters.</a:t>
            </a:r>
            <a:endParaRPr lang="en-GB" sz="1600" dirty="0">
              <a:solidFill>
                <a:srgbClr val="2F214A"/>
              </a:solidFill>
              <a:latin typeface="Avenir Next LT Pro Demi" panose="020B0704020202020204" pitchFamily="34" charset="0"/>
            </a:endParaRPr>
          </a:p>
        </p:txBody>
      </p:sp>
      <p:sp>
        <p:nvSpPr>
          <p:cNvPr id="21" name="TextBox 20">
            <a:extLst>
              <a:ext uri="{FF2B5EF4-FFF2-40B4-BE49-F238E27FC236}">
                <a16:creationId xmlns:a16="http://schemas.microsoft.com/office/drawing/2014/main" id="{0061595B-239B-4363-8AEF-15375799ED74}"/>
              </a:ext>
            </a:extLst>
          </p:cNvPr>
          <p:cNvSpPr txBox="1"/>
          <p:nvPr/>
        </p:nvSpPr>
        <p:spPr>
          <a:xfrm>
            <a:off x="626845" y="4188153"/>
            <a:ext cx="10938310" cy="584775"/>
          </a:xfrm>
          <a:prstGeom prst="rect">
            <a:avLst/>
          </a:prstGeom>
          <a:noFill/>
        </p:spPr>
        <p:txBody>
          <a:bodyPr wrap="square">
            <a:spAutoFit/>
          </a:bodyPr>
          <a:lstStyle/>
          <a:p>
            <a:r>
              <a:rPr lang="en-US" sz="1600" dirty="0">
                <a:solidFill>
                  <a:srgbClr val="2E214A"/>
                </a:solidFill>
                <a:latin typeface="Avenir Next LT Pro Demi" panose="020B0704020202020204" pitchFamily="34" charset="0"/>
              </a:rPr>
              <a:t>A Branch Committee is elected to conduct the affairs of the branch in accordance with the objects of the Institute and the policies of the Association.</a:t>
            </a:r>
            <a:endParaRPr lang="en-GB" sz="1600" dirty="0">
              <a:solidFill>
                <a:srgbClr val="2E214A"/>
              </a:solidFill>
              <a:latin typeface="Avenir Next LT Pro Demi" panose="020B0704020202020204" pitchFamily="34" charset="0"/>
            </a:endParaRPr>
          </a:p>
        </p:txBody>
      </p:sp>
      <p:sp>
        <p:nvSpPr>
          <p:cNvPr id="25" name="TextBox 24">
            <a:extLst>
              <a:ext uri="{FF2B5EF4-FFF2-40B4-BE49-F238E27FC236}">
                <a16:creationId xmlns:a16="http://schemas.microsoft.com/office/drawing/2014/main" id="{A62A302C-3FF6-4E18-9678-88A4E4E56398}"/>
              </a:ext>
            </a:extLst>
          </p:cNvPr>
          <p:cNvSpPr txBox="1"/>
          <p:nvPr/>
        </p:nvSpPr>
        <p:spPr>
          <a:xfrm>
            <a:off x="627531" y="3330381"/>
            <a:ext cx="11123795" cy="584775"/>
          </a:xfrm>
          <a:prstGeom prst="rect">
            <a:avLst/>
          </a:prstGeom>
          <a:noFill/>
        </p:spPr>
        <p:txBody>
          <a:bodyPr wrap="square">
            <a:spAutoFit/>
          </a:bodyPr>
          <a:lstStyle/>
          <a:p>
            <a:r>
              <a:rPr lang="en-US" sz="1600" b="0" i="0" dirty="0">
                <a:solidFill>
                  <a:srgbClr val="2D204A"/>
                </a:solidFill>
                <a:effectLst/>
                <a:latin typeface="Avenir Next LT Pro Demi" panose="020B0704020202020204" pitchFamily="34" charset="0"/>
              </a:rPr>
              <a:t>Each branch is an essential part of the EIS-FELA as it is responsible for conducting local negotiations with college managements.</a:t>
            </a:r>
            <a:endParaRPr lang="en-GB" sz="1600" dirty="0">
              <a:solidFill>
                <a:srgbClr val="2D204A"/>
              </a:solidFill>
            </a:endParaRPr>
          </a:p>
        </p:txBody>
      </p:sp>
    </p:spTree>
    <p:custDataLst>
      <p:tags r:id="rId1"/>
    </p:custDataLst>
    <p:extLst>
      <p:ext uri="{BB962C8B-B14F-4D97-AF65-F5344CB8AC3E}">
        <p14:creationId xmlns:p14="http://schemas.microsoft.com/office/powerpoint/2010/main" val="507962288"/>
      </p:ext>
    </p:extLst>
  </p:cSld>
  <p:clrMapOvr>
    <a:masterClrMapping/>
  </p:clrMapOvr>
  <mc:AlternateContent xmlns:mc="http://schemas.openxmlformats.org/markup-compatibility/2006" xmlns:p14="http://schemas.microsoft.com/office/powerpoint/2010/main">
    <mc:Choice Requires="p14">
      <p:transition spd="slow" p14:dur="2000" advTm="26718"/>
    </mc:Choice>
    <mc:Fallback xmlns="">
      <p:transition spd="slow" advTm="267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3000"/>
                                        <p:tgtEl>
                                          <p:spTgt spid="13"/>
                                        </p:tgtEl>
                                      </p:cBhvr>
                                    </p:animEffect>
                                  </p:childTnLst>
                                </p:cTn>
                              </p:par>
                            </p:childTnLst>
                          </p:cTn>
                        </p:par>
                        <p:par>
                          <p:cTn id="8" fill="hold">
                            <p:stCondLst>
                              <p:cond delay="30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3000"/>
                                        <p:tgtEl>
                                          <p:spTgt spid="25"/>
                                        </p:tgtEl>
                                      </p:cBhvr>
                                    </p:animEffect>
                                  </p:childTnLst>
                                </p:cTn>
                              </p:par>
                            </p:childTnLst>
                          </p:cTn>
                        </p:par>
                        <p:par>
                          <p:cTn id="12" fill="hold">
                            <p:stCondLst>
                              <p:cond delay="60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3000"/>
                                        <p:tgtEl>
                                          <p:spTgt spid="21"/>
                                        </p:tgtEl>
                                      </p:cBhvr>
                                    </p:animEffect>
                                  </p:childTnLst>
                                </p:cTn>
                              </p:par>
                            </p:childTnLst>
                          </p:cTn>
                        </p:par>
                        <p:par>
                          <p:cTn id="16" fill="hold">
                            <p:stCondLst>
                              <p:cond delay="90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3000"/>
                                        <p:tgtEl>
                                          <p:spTgt spid="15"/>
                                        </p:tgtEl>
                                      </p:cBhvr>
                                    </p:animEffect>
                                  </p:childTnLst>
                                </p:cTn>
                              </p:par>
                            </p:childTnLst>
                          </p:cTn>
                        </p:par>
                        <p:par>
                          <p:cTn id="20" fill="hold">
                            <p:stCondLst>
                              <p:cond delay="12000"/>
                            </p:stCondLst>
                            <p:childTnLst>
                              <p:par>
                                <p:cTn id="21" presetID="14"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1"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79B1-7CB1-452E-BCF0-2173D96393C3}"/>
              </a:ext>
            </a:extLst>
          </p:cNvPr>
          <p:cNvSpPr>
            <a:spLocks noGrp="1"/>
          </p:cNvSpPr>
          <p:nvPr>
            <p:ph type="title"/>
          </p:nvPr>
        </p:nvSpPr>
        <p:spPr/>
        <p:txBody>
          <a:bodyPr/>
          <a:lstStyle/>
          <a:p>
            <a:r>
              <a:rPr lang="en-US" dirty="0"/>
              <a:t>NWPA sections: Salary Placement on Appointment and Progression</a:t>
            </a:r>
            <a:endParaRPr lang="en-GB"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412748C1-4B80-4B1B-8DCD-BA2BE35004E7}"/>
                  </a:ext>
                </a:extLst>
              </p:cNvPr>
              <p:cNvGraphicFramePr>
                <a:graphicFrameLocks noChangeAspect="1"/>
              </p:cNvGraphicFramePr>
              <p:nvPr>
                <p:extLst>
                  <p:ext uri="{D42A27DB-BD31-4B8C-83A1-F6EECF244321}">
                    <p14:modId xmlns:p14="http://schemas.microsoft.com/office/powerpoint/2010/main" val="2198194348"/>
                  </p:ext>
                </p:extLst>
              </p:nvPr>
            </p:nvGraphicFramePr>
            <p:xfrm>
              <a:off x="1154954" y="2800350"/>
              <a:ext cx="3048000" cy="1714500"/>
            </p:xfrm>
            <a:graphic>
              <a:graphicData uri="http://schemas.microsoft.com/office/powerpoint/2016/slidezoom">
                <pslz:sldZm>
                  <pslz:sldZmObj sldId="343" cId="1242496408">
                    <pslz:zmPr id="{3E69FD18-B406-4E8A-8026-4570673195C4}"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412748C1-4B80-4B1B-8DCD-BA2BE35004E7}"/>
                  </a:ext>
                </a:extLst>
              </p:cNvPr>
              <p:cNvPicPr>
                <a:picLocks noGrp="1" noRot="1" noChangeAspect="1" noMove="1" noResize="1" noEditPoints="1" noAdjustHandles="1" noChangeArrowheads="1" noChangeShapeType="1"/>
              </p:cNvPicPr>
              <p:nvPr/>
            </p:nvPicPr>
            <p:blipFill>
              <a:blip r:embed="rId3"/>
              <a:stretch>
                <a:fillRect/>
              </a:stretch>
            </p:blipFill>
            <p:spPr>
              <a:xfrm>
                <a:off x="1154954" y="280035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30251E91-7243-44B1-9A83-67109C749490}"/>
                  </a:ext>
                </a:extLst>
              </p:cNvPr>
              <p:cNvGraphicFramePr>
                <a:graphicFrameLocks noChangeAspect="1"/>
              </p:cNvGraphicFramePr>
              <p:nvPr>
                <p:extLst>
                  <p:ext uri="{D42A27DB-BD31-4B8C-83A1-F6EECF244321}">
                    <p14:modId xmlns:p14="http://schemas.microsoft.com/office/powerpoint/2010/main" val="369497654"/>
                  </p:ext>
                </p:extLst>
              </p:nvPr>
            </p:nvGraphicFramePr>
            <p:xfrm>
              <a:off x="6298164" y="2800350"/>
              <a:ext cx="3048000" cy="1714500"/>
            </p:xfrm>
            <a:graphic>
              <a:graphicData uri="http://schemas.microsoft.com/office/powerpoint/2016/slidezoom">
                <pslz:sldZm>
                  <pslz:sldZmObj sldId="344" cId="3795731381">
                    <pslz:zmPr id="{4332CE2D-115E-4EA7-B7E7-D468B3B541DB}"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30251E91-7243-44B1-9A83-67109C749490}"/>
                  </a:ext>
                </a:extLst>
              </p:cNvPr>
              <p:cNvPicPr>
                <a:picLocks noGrp="1" noRot="1" noChangeAspect="1" noMove="1" noResize="1" noEditPoints="1" noAdjustHandles="1" noChangeArrowheads="1" noChangeShapeType="1"/>
              </p:cNvPicPr>
              <p:nvPr/>
            </p:nvPicPr>
            <p:blipFill>
              <a:blip r:embed="rId5"/>
              <a:stretch>
                <a:fillRect/>
              </a:stretch>
            </p:blipFill>
            <p:spPr>
              <a:xfrm>
                <a:off x="6298164" y="2800350"/>
                <a:ext cx="3048000" cy="1714500"/>
              </a:xfrm>
              <a:prstGeom prst="rect">
                <a:avLst/>
              </a:prstGeom>
              <a:ln w="3175">
                <a:solidFill>
                  <a:prstClr val="ltGray"/>
                </a:solidFill>
              </a:ln>
            </p:spPr>
          </p:pic>
        </mc:Fallback>
      </mc:AlternateContent>
      <p:sp>
        <p:nvSpPr>
          <p:cNvPr id="9" name="Rectangle: Rounded Corners 8">
            <a:hlinkClick r:id="rId6" action="ppaction://hlinksldjump"/>
            <a:extLst>
              <a:ext uri="{FF2B5EF4-FFF2-40B4-BE49-F238E27FC236}">
                <a16:creationId xmlns:a16="http://schemas.microsoft.com/office/drawing/2014/main" id="{41162ECF-282B-4C90-ADDF-C98A42EE1C2C}"/>
              </a:ext>
            </a:extLst>
          </p:cNvPr>
          <p:cNvSpPr/>
          <p:nvPr/>
        </p:nvSpPr>
        <p:spPr>
          <a:xfrm>
            <a:off x="10384971" y="1452599"/>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2998423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874E91C-C4F7-4A3A-91D1-E1CBE7D870A8}"/>
              </a:ext>
            </a:extLst>
          </p:cNvPr>
          <p:cNvSpPr txBox="1"/>
          <p:nvPr/>
        </p:nvSpPr>
        <p:spPr>
          <a:xfrm>
            <a:off x="650113" y="2472791"/>
            <a:ext cx="10131705" cy="307777"/>
          </a:xfrm>
          <a:prstGeom prst="rect">
            <a:avLst/>
          </a:prstGeom>
          <a:noFill/>
        </p:spPr>
        <p:txBody>
          <a:bodyPr wrap="square" rtlCol="0">
            <a:spAutoFit/>
          </a:bodyPr>
          <a:lstStyle/>
          <a:p>
            <a:r>
              <a:rPr lang="en-US" sz="1400" b="1">
                <a:solidFill>
                  <a:schemeClr val="accent6">
                    <a:lumMod val="75000"/>
                  </a:schemeClr>
                </a:solidFill>
                <a:latin typeface="Arial" panose="020B0604020202020204" pitchFamily="34" charset="0"/>
                <a:cs typeface="Arial" panose="020B0604020202020204" pitchFamily="34" charset="0"/>
              </a:rPr>
              <a:t>Refer to 03/18 and 01/19 for details of progression to the new salary scales for those employed at that date</a:t>
            </a:r>
            <a:endParaRPr lang="en-GB" sz="1400" b="1">
              <a:solidFill>
                <a:schemeClr val="accent6">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2359F4B-B9D1-4678-9CDB-E116525BD974}"/>
              </a:ext>
            </a:extLst>
          </p:cNvPr>
          <p:cNvSpPr txBox="1"/>
          <p:nvPr/>
        </p:nvSpPr>
        <p:spPr>
          <a:xfrm>
            <a:off x="220043" y="3222616"/>
            <a:ext cx="5168560" cy="1015663"/>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There is a contractual requirement for any lecturer commencing employment on or after 1 April 2019 and who does not hold a </a:t>
            </a:r>
            <a:r>
              <a:rPr lang="en-US" sz="1200" err="1">
                <a:latin typeface="Arial" panose="020B0604020202020204" pitchFamily="34" charset="0"/>
                <a:cs typeface="Arial" panose="020B0604020202020204" pitchFamily="34" charset="0"/>
              </a:rPr>
              <a:t>recognised</a:t>
            </a:r>
            <a:r>
              <a:rPr lang="en-US" sz="1200">
                <a:latin typeface="Arial" panose="020B0604020202020204" pitchFamily="34" charset="0"/>
                <a:cs typeface="Arial" panose="020B0604020202020204" pitchFamily="34" charset="0"/>
              </a:rPr>
              <a:t> lecturing qualification, to successfully complete such a qualification within two years of taking up a position in any Scottish FE college, subject to local operational requirements. </a:t>
            </a:r>
          </a:p>
        </p:txBody>
      </p:sp>
      <p:sp>
        <p:nvSpPr>
          <p:cNvPr id="19" name="TextBox 18">
            <a:extLst>
              <a:ext uri="{FF2B5EF4-FFF2-40B4-BE49-F238E27FC236}">
                <a16:creationId xmlns:a16="http://schemas.microsoft.com/office/drawing/2014/main" id="{2743BEA1-4BC9-4995-9EEA-EF93CB1F382C}"/>
              </a:ext>
            </a:extLst>
          </p:cNvPr>
          <p:cNvSpPr txBox="1"/>
          <p:nvPr/>
        </p:nvSpPr>
        <p:spPr>
          <a:xfrm>
            <a:off x="5657545" y="4260589"/>
            <a:ext cx="6126020" cy="1239970"/>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Where a college is unable to facilitate a lecturer completing a </a:t>
            </a:r>
            <a:r>
              <a:rPr lang="en-US" sz="1200" err="1">
                <a:latin typeface="Arial" panose="020B0604020202020204" pitchFamily="34" charset="0"/>
                <a:cs typeface="Arial" panose="020B0604020202020204" pitchFamily="34" charset="0"/>
              </a:rPr>
              <a:t>recognised</a:t>
            </a:r>
            <a:r>
              <a:rPr lang="en-US" sz="1200">
                <a:latin typeface="Arial" panose="020B0604020202020204" pitchFamily="34" charset="0"/>
                <a:cs typeface="Arial" panose="020B0604020202020204" pitchFamily="34" charset="0"/>
              </a:rPr>
              <a:t> lecturing qualification within two years (either due to local operational factors, extenuating personal circumstances of the </a:t>
            </a:r>
            <a:r>
              <a:rPr lang="en-US" sz="1200" err="1">
                <a:latin typeface="Arial" panose="020B0604020202020204" pitchFamily="34" charset="0"/>
                <a:cs typeface="Arial" panose="020B0604020202020204" pitchFamily="34" charset="0"/>
              </a:rPr>
              <a:t>lectureror</a:t>
            </a:r>
            <a:r>
              <a:rPr lang="en-US" sz="1200">
                <a:latin typeface="Arial" panose="020B0604020202020204" pitchFamily="34" charset="0"/>
                <a:cs typeface="Arial" panose="020B0604020202020204" pitchFamily="34" charset="0"/>
              </a:rPr>
              <a:t> as a result of limited availability from providers), the individual lecturer will not be subject to an artificial barrier to progression on the pay scale, will be entitled to progress to the next point on the NSP on an annual basis and will be supported to complete the qualification as soon as is practicable. </a:t>
            </a:r>
          </a:p>
        </p:txBody>
      </p:sp>
      <p:sp>
        <p:nvSpPr>
          <p:cNvPr id="20" name="TextBox 19">
            <a:extLst>
              <a:ext uri="{FF2B5EF4-FFF2-40B4-BE49-F238E27FC236}">
                <a16:creationId xmlns:a16="http://schemas.microsoft.com/office/drawing/2014/main" id="{0CFE2DFD-35BC-4DAB-A358-F65683759A6B}"/>
              </a:ext>
            </a:extLst>
          </p:cNvPr>
          <p:cNvSpPr txBox="1"/>
          <p:nvPr/>
        </p:nvSpPr>
        <p:spPr>
          <a:xfrm>
            <a:off x="753698" y="2781295"/>
            <a:ext cx="6696540"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For Staff Commencing Employment from 1 April 2019Professional Gateway</a:t>
            </a:r>
          </a:p>
        </p:txBody>
      </p:sp>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D54B09DA-F49F-4B7D-9D19-A000BA94C26A}"/>
                  </a:ext>
                </a:extLst>
              </p:cNvPr>
              <p:cNvGraphicFramePr>
                <a:graphicFrameLocks noChangeAspect="1"/>
              </p:cNvGraphicFramePr>
              <p:nvPr/>
            </p:nvGraphicFramePr>
            <p:xfrm>
              <a:off x="837235" y="2746344"/>
              <a:ext cx="6782765" cy="307777"/>
            </p:xfrm>
            <a:graphic>
              <a:graphicData uri="http://schemas.microsoft.com/office/powerpoint/2016/slidezoom">
                <pslz:sldZm>
                  <pslz:sldZmObj sldId="260" cId="2642875439">
                    <pslz:zmPr id="{A99A338E-0AA7-4D47-9BB9-89D421411EFE}"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6782765" cy="307777"/>
                        </a:xfrm>
                        <a:prstGeom prst="rect">
                          <a:avLst/>
                        </a:prstGeom>
                        <a:ln w="3175">
                          <a:solidFill>
                            <a:prstClr val="ltGray"/>
                          </a:solidFill>
                        </a:ln>
                      </p166:spPr>
                    </pslz:zmPr>
                  </pslz:sldZmObj>
                </pslz:sldZm>
              </a:graphicData>
            </a:graphic>
          </p:graphicFrame>
        </mc:Choice>
        <mc:Fallback xmlns="">
          <p:pic>
            <p:nvPicPr>
              <p:cNvPr id="30" name="Slide Zoom 29">
                <a:hlinkClick r:id="rId4" action="ppaction://hlinksldjump"/>
                <a:extLst>
                  <a:ext uri="{FF2B5EF4-FFF2-40B4-BE49-F238E27FC236}">
                    <a16:creationId xmlns:a16="http://schemas.microsoft.com/office/drawing/2014/main" id="{D54B09DA-F49F-4B7D-9D19-A000BA94C26A}"/>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837235" y="2746344"/>
                <a:ext cx="6782765" cy="307777"/>
              </a:xfrm>
              <a:prstGeom prst="rect">
                <a:avLst/>
              </a:prstGeom>
              <a:ln w="3175">
                <a:solidFill>
                  <a:prstClr val="ltGray"/>
                </a:solidFill>
              </a:ln>
            </p:spPr>
          </p:pic>
        </mc:Fallback>
      </mc:AlternateContent>
      <p:sp>
        <p:nvSpPr>
          <p:cNvPr id="12" name="TextBox 11">
            <a:extLst>
              <a:ext uri="{FF2B5EF4-FFF2-40B4-BE49-F238E27FC236}">
                <a16:creationId xmlns:a16="http://schemas.microsoft.com/office/drawing/2014/main" id="{845799D6-3CCD-432A-BA36-3860813D10A4}"/>
              </a:ext>
            </a:extLst>
          </p:cNvPr>
          <p:cNvSpPr txBox="1"/>
          <p:nvPr/>
        </p:nvSpPr>
        <p:spPr>
          <a:xfrm>
            <a:off x="204279" y="5316624"/>
            <a:ext cx="5232129" cy="646331"/>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Colleges will facilitate opportunities for all lecturers not holding a </a:t>
            </a:r>
            <a:r>
              <a:rPr lang="en-US" sz="1200" err="1">
                <a:latin typeface="Arial" panose="020B0604020202020204" pitchFamily="34" charset="0"/>
                <a:cs typeface="Arial" panose="020B0604020202020204" pitchFamily="34" charset="0"/>
              </a:rPr>
              <a:t>recognised</a:t>
            </a:r>
            <a:r>
              <a:rPr lang="en-US" sz="1200">
                <a:latin typeface="Arial" panose="020B0604020202020204" pitchFamily="34" charset="0"/>
                <a:cs typeface="Arial" panose="020B0604020202020204" pitchFamily="34" charset="0"/>
              </a:rPr>
              <a:t> lecturing qualification to complete such a qualification within two years of commencing employment. </a:t>
            </a:r>
          </a:p>
        </p:txBody>
      </p:sp>
      <p:sp>
        <p:nvSpPr>
          <p:cNvPr id="14" name="TextBox 13">
            <a:extLst>
              <a:ext uri="{FF2B5EF4-FFF2-40B4-BE49-F238E27FC236}">
                <a16:creationId xmlns:a16="http://schemas.microsoft.com/office/drawing/2014/main" id="{88721724-78B5-4BB1-87B2-EF3685C4338D}"/>
              </a:ext>
            </a:extLst>
          </p:cNvPr>
          <p:cNvSpPr txBox="1"/>
          <p:nvPr/>
        </p:nvSpPr>
        <p:spPr>
          <a:xfrm>
            <a:off x="225748" y="4239225"/>
            <a:ext cx="5194640" cy="1015663"/>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Local operational requirements will take account of, factors such as, the ability of the college to release the lecturer for the period of study, the abilities of providers to accommodate the number of lecturers seeking to obtain a </a:t>
            </a:r>
            <a:r>
              <a:rPr lang="en-US" sz="1200" err="1">
                <a:latin typeface="Arial" panose="020B0604020202020204" pitchFamily="34" charset="0"/>
                <a:cs typeface="Arial" panose="020B0604020202020204" pitchFamily="34" charset="0"/>
              </a:rPr>
              <a:t>recognised</a:t>
            </a:r>
            <a:r>
              <a:rPr lang="en-US" sz="1200">
                <a:latin typeface="Arial" panose="020B0604020202020204" pitchFamily="34" charset="0"/>
                <a:cs typeface="Arial" panose="020B0604020202020204" pitchFamily="34" charset="0"/>
              </a:rPr>
              <a:t> lecturing qualification and any extenuating personal circumstances of the lecturer.</a:t>
            </a:r>
          </a:p>
        </p:txBody>
      </p:sp>
      <p:sp>
        <p:nvSpPr>
          <p:cNvPr id="16" name="TextBox 15">
            <a:extLst>
              <a:ext uri="{FF2B5EF4-FFF2-40B4-BE49-F238E27FC236}">
                <a16:creationId xmlns:a16="http://schemas.microsoft.com/office/drawing/2014/main" id="{D3A93067-8293-4BD4-B45A-C6773DEC0C7C}"/>
              </a:ext>
            </a:extLst>
          </p:cNvPr>
          <p:cNvSpPr txBox="1"/>
          <p:nvPr/>
        </p:nvSpPr>
        <p:spPr>
          <a:xfrm>
            <a:off x="188258" y="6041610"/>
            <a:ext cx="5200345" cy="461665"/>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Equally, there is an expectation that lecturers will commit to successfully completing the qualification within the provider’s stipulated timeframe. </a:t>
            </a:r>
          </a:p>
        </p:txBody>
      </p:sp>
      <p:sp>
        <p:nvSpPr>
          <p:cNvPr id="18" name="TextBox 17">
            <a:extLst>
              <a:ext uri="{FF2B5EF4-FFF2-40B4-BE49-F238E27FC236}">
                <a16:creationId xmlns:a16="http://schemas.microsoft.com/office/drawing/2014/main" id="{7AF822F0-DED7-46EB-B878-835B22AFAB4E}"/>
              </a:ext>
            </a:extLst>
          </p:cNvPr>
          <p:cNvSpPr txBox="1"/>
          <p:nvPr/>
        </p:nvSpPr>
        <p:spPr>
          <a:xfrm>
            <a:off x="5579307" y="3198394"/>
            <a:ext cx="6259078" cy="830997"/>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Where lecturers face barriers to completing the qualification within the provider’s stipulated timeframe (e.g. part time staff, staff with extenuating personal circumstances), this may </a:t>
            </a:r>
            <a:r>
              <a:rPr lang="en-US" sz="1200" err="1">
                <a:latin typeface="Arial" panose="020B0604020202020204" pitchFamily="34" charset="0"/>
                <a:cs typeface="Arial" panose="020B0604020202020204" pitchFamily="34" charset="0"/>
              </a:rPr>
              <a:t>bereasonably</a:t>
            </a:r>
            <a:r>
              <a:rPr lang="en-US" sz="1200">
                <a:latin typeface="Arial" panose="020B0604020202020204" pitchFamily="34" charset="0"/>
                <a:cs typeface="Arial" panose="020B0604020202020204" pitchFamily="34" charset="0"/>
              </a:rPr>
              <a:t> adjusted to allow completion over a longer period of time in consultation with the staff member, the provider, the EIS and the college.</a:t>
            </a:r>
          </a:p>
        </p:txBody>
      </p:sp>
      <p:sp>
        <p:nvSpPr>
          <p:cNvPr id="21" name="TextBox 20">
            <a:extLst>
              <a:ext uri="{FF2B5EF4-FFF2-40B4-BE49-F238E27FC236}">
                <a16:creationId xmlns:a16="http://schemas.microsoft.com/office/drawing/2014/main" id="{B2137AA0-E8EB-4AE8-9DAE-1960EEEF5095}"/>
              </a:ext>
            </a:extLst>
          </p:cNvPr>
          <p:cNvSpPr txBox="1"/>
          <p:nvPr/>
        </p:nvSpPr>
        <p:spPr>
          <a:xfrm>
            <a:off x="5495705" y="5579945"/>
            <a:ext cx="6449699" cy="677108"/>
          </a:xfrm>
          <a:prstGeom prst="rect">
            <a:avLst/>
          </a:prstGeom>
          <a:gradFill flip="none" rotWithShape="1">
            <a:gsLst>
              <a:gs pos="0">
                <a:schemeClr val="bg1"/>
              </a:gs>
              <a:gs pos="50000">
                <a:srgbClr val="F7F3D9">
                  <a:shade val="67500"/>
                  <a:satMod val="115000"/>
                </a:srgbClr>
              </a:gs>
              <a:gs pos="100000">
                <a:srgbClr val="F7F3D9">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buClr>
                <a:srgbClr val="E33D6F"/>
              </a:buClr>
            </a:pPr>
            <a:r>
              <a:rPr lang="en-US" sz="1200">
                <a:latin typeface="Arial" panose="020B0604020202020204" pitchFamily="34" charset="0"/>
                <a:cs typeface="Arial" panose="020B0604020202020204" pitchFamily="34" charset="0"/>
              </a:rPr>
              <a:t>Those lecturers who commence employment from 1 April 2019 will be given the support as is outlined in the section entitled ‘Support from Colleges’ below</a:t>
            </a:r>
          </a:p>
          <a:p>
            <a:pPr>
              <a:buClr>
                <a:srgbClr val="E33D6F"/>
              </a:buClr>
            </a:pPr>
            <a:endParaRPr lang="en-GB"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AF9AEE4-D617-463B-8204-F1073157AABD}"/>
              </a:ext>
            </a:extLst>
          </p:cNvPr>
          <p:cNvSpPr>
            <a:spLocks noGrp="1"/>
          </p:cNvSpPr>
          <p:nvPr>
            <p:ph type="title"/>
          </p:nvPr>
        </p:nvSpPr>
        <p:spPr>
          <a:xfrm>
            <a:off x="1135663" y="595561"/>
            <a:ext cx="9401157" cy="1514890"/>
          </a:xfrm>
        </p:spPr>
        <p:txBody>
          <a:bodyPr/>
          <a:lstStyle/>
          <a:p>
            <a:r>
              <a:rPr lang="en-US"/>
              <a:t>NWPA sections: Salary Placement on Appointment and Progression 1of 2</a:t>
            </a:r>
            <a:endParaRPr lang="en-GB"/>
          </a:p>
        </p:txBody>
      </p:sp>
      <p:grpSp>
        <p:nvGrpSpPr>
          <p:cNvPr id="31" name="Group 30">
            <a:extLst>
              <a:ext uri="{FF2B5EF4-FFF2-40B4-BE49-F238E27FC236}">
                <a16:creationId xmlns:a16="http://schemas.microsoft.com/office/drawing/2014/main" id="{E76718B9-EB1E-41B7-906A-44A480C2C02E}"/>
              </a:ext>
            </a:extLst>
          </p:cNvPr>
          <p:cNvGrpSpPr/>
          <p:nvPr/>
        </p:nvGrpSpPr>
        <p:grpSpPr>
          <a:xfrm>
            <a:off x="10156220" y="2416629"/>
            <a:ext cx="1403109" cy="709628"/>
            <a:chOff x="10156220" y="2416629"/>
            <a:chExt cx="1403109" cy="709628"/>
          </a:xfrm>
        </p:grpSpPr>
        <p:sp>
          <p:nvSpPr>
            <p:cNvPr id="27" name="Rectangle: Rounded Corners 26">
              <a:extLst>
                <a:ext uri="{FF2B5EF4-FFF2-40B4-BE49-F238E27FC236}">
                  <a16:creationId xmlns:a16="http://schemas.microsoft.com/office/drawing/2014/main" id="{B3BCC9FB-905C-4D0A-B563-FC1B010E8632}"/>
                </a:ext>
              </a:extLst>
            </p:cNvPr>
            <p:cNvSpPr/>
            <p:nvPr/>
          </p:nvSpPr>
          <p:spPr>
            <a:xfrm>
              <a:off x="10156220" y="2458042"/>
              <a:ext cx="1403109" cy="668215"/>
            </a:xfrm>
            <a:prstGeom prst="roundRect">
              <a:avLst/>
            </a:prstGeom>
            <a:solidFill>
              <a:srgbClr val="FFFFC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A793C29B-8663-4DC7-A6D6-A1035A64CA32}"/>
                </a:ext>
              </a:extLst>
            </p:cNvPr>
            <p:cNvSpPr txBox="1"/>
            <p:nvPr/>
          </p:nvSpPr>
          <p:spPr>
            <a:xfrm>
              <a:off x="10334730" y="2416629"/>
              <a:ext cx="1115367" cy="646331"/>
            </a:xfrm>
            <a:prstGeom prst="rect">
              <a:avLst/>
            </a:prstGeom>
            <a:noFill/>
          </p:spPr>
          <p:txBody>
            <a:bodyPr wrap="square" rtlCol="0">
              <a:spAutoFit/>
            </a:bodyPr>
            <a:lstStyle/>
            <a:p>
              <a:r>
                <a:rPr lang="en-US" sz="1200">
                  <a:latin typeface="Avenir Next LT Pro Demi" panose="020B0704020202020204" pitchFamily="34" charset="0"/>
                </a:rPr>
                <a:t>See Pay for details of </a:t>
              </a:r>
              <a:r>
                <a:rPr lang="en-US" sz="1200">
                  <a:latin typeface="Avenir Next LT Pro Demi" panose="020B0704020202020204" pitchFamily="34" charset="0"/>
                  <a:hlinkClick r:id="rId6" action="ppaction://hlinksldjump"/>
                </a:rPr>
                <a:t>scales</a:t>
              </a:r>
              <a:endParaRPr lang="en-GB" sz="1200">
                <a:latin typeface="Avenir Next LT Pro Demi" panose="020B0704020202020204" pitchFamily="34" charset="0"/>
              </a:endParaRPr>
            </a:p>
          </p:txBody>
        </p:sp>
      </p:grpSp>
      <p:sp>
        <p:nvSpPr>
          <p:cNvPr id="22" name="Rectangle: Rounded Corners 21">
            <a:hlinkClick r:id="rId7" action="ppaction://hlinksldjump"/>
            <a:extLst>
              <a:ext uri="{FF2B5EF4-FFF2-40B4-BE49-F238E27FC236}">
                <a16:creationId xmlns:a16="http://schemas.microsoft.com/office/drawing/2014/main" id="{1F485DBD-06E9-43C4-B19A-B85C4D0BDAAD}"/>
              </a:ext>
            </a:extLst>
          </p:cNvPr>
          <p:cNvSpPr/>
          <p:nvPr/>
        </p:nvSpPr>
        <p:spPr>
          <a:xfrm>
            <a:off x="10388910" y="145343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1242496408"/>
      </p:ext>
    </p:extLst>
  </p:cSld>
  <p:clrMapOvr>
    <a:masterClrMapping/>
  </p:clrMapOvr>
  <mc:AlternateContent xmlns:mc="http://schemas.openxmlformats.org/markup-compatibility/2006" xmlns:p14="http://schemas.microsoft.com/office/powerpoint/2010/main">
    <mc:Choice Requires="p14">
      <p:transition spd="slow" p14:dur="2000" advTm="10851"/>
    </mc:Choice>
    <mc:Fallback xmlns="">
      <p:transition spd="slow" advTm="1085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46DF-8263-4B31-BFDE-F90D14258E40}"/>
              </a:ext>
            </a:extLst>
          </p:cNvPr>
          <p:cNvSpPr>
            <a:spLocks noGrp="1"/>
          </p:cNvSpPr>
          <p:nvPr>
            <p:ph type="title"/>
          </p:nvPr>
        </p:nvSpPr>
        <p:spPr/>
        <p:txBody>
          <a:bodyPr>
            <a:noAutofit/>
          </a:bodyPr>
          <a:lstStyle/>
          <a:p>
            <a:pPr>
              <a:lnSpc>
                <a:spcPct val="90000"/>
              </a:lnSpc>
            </a:pPr>
            <a:r>
              <a:rPr lang="en-US" dirty="0"/>
              <a:t>NWPA sections: Salary Placement on Appointment and Progression 2of 2</a:t>
            </a:r>
            <a:endParaRPr lang="en-GB" dirty="0">
              <a:solidFill>
                <a:srgbClr val="EBEBEB"/>
              </a:solidFill>
            </a:endParaRPr>
          </a:p>
        </p:txBody>
      </p:sp>
      <p:sp>
        <p:nvSpPr>
          <p:cNvPr id="3" name="Content Placeholder 2">
            <a:extLst>
              <a:ext uri="{FF2B5EF4-FFF2-40B4-BE49-F238E27FC236}">
                <a16:creationId xmlns:a16="http://schemas.microsoft.com/office/drawing/2014/main" id="{7B8A870F-2F40-496F-B142-1D3FD56F48CC}"/>
              </a:ext>
            </a:extLst>
          </p:cNvPr>
          <p:cNvSpPr>
            <a:spLocks noGrp="1"/>
          </p:cNvSpPr>
          <p:nvPr>
            <p:ph idx="1"/>
          </p:nvPr>
        </p:nvSpPr>
        <p:spPr>
          <a:xfrm>
            <a:off x="4410636" y="2793582"/>
            <a:ext cx="7232072" cy="3837040"/>
          </a:xfrm>
        </p:spPr>
        <p:txBody>
          <a:bodyPr anchor="ctr">
            <a:normAutofit/>
          </a:bodyPr>
          <a:lstStyle/>
          <a:p>
            <a:pPr>
              <a:lnSpc>
                <a:spcPct val="90000"/>
              </a:lnSpc>
              <a:spcBef>
                <a:spcPts val="0"/>
              </a:spcBef>
              <a:buFont typeface="Wingdings" panose="05000000000000000000" pitchFamily="2" charset="2"/>
              <a:buChar char="Ø"/>
            </a:pPr>
            <a:r>
              <a:rPr lang="en-US" sz="1400">
                <a:solidFill>
                  <a:srgbClr val="B31166"/>
                </a:solidFill>
                <a:latin typeface="Arial" panose="020B0604020202020204" pitchFamily="34" charset="0"/>
                <a:cs typeface="Arial" panose="020B0604020202020204" pitchFamily="34" charset="0"/>
              </a:rPr>
              <a:t>The provision of support will involve the payment of all associated fees by the college. In addition, all lecturers undertaking a </a:t>
            </a:r>
            <a:r>
              <a:rPr lang="en-US" sz="1400" err="1">
                <a:solidFill>
                  <a:srgbClr val="B31166"/>
                </a:solidFill>
                <a:latin typeface="Arial" panose="020B0604020202020204" pitchFamily="34" charset="0"/>
                <a:cs typeface="Arial" panose="020B0604020202020204" pitchFamily="34" charset="0"/>
              </a:rPr>
              <a:t>recognised</a:t>
            </a:r>
            <a:r>
              <a:rPr lang="en-US" sz="1400">
                <a:solidFill>
                  <a:srgbClr val="B31166"/>
                </a:solidFill>
                <a:latin typeface="Arial" panose="020B0604020202020204" pitchFamily="34" charset="0"/>
                <a:cs typeface="Arial" panose="020B0604020202020204" pitchFamily="34" charset="0"/>
              </a:rPr>
              <a:t> lecturing qualification will receive remission on the basis of:150 hours reduction in class contact time over an academic year.</a:t>
            </a:r>
          </a:p>
          <a:p>
            <a:pPr marL="0" indent="0">
              <a:lnSpc>
                <a:spcPct val="90000"/>
              </a:lnSpc>
              <a:spcBef>
                <a:spcPts val="0"/>
              </a:spcBef>
              <a:buNone/>
            </a:pPr>
            <a:endParaRPr lang="en-US" sz="1400">
              <a:latin typeface="Arial" panose="020B0604020202020204" pitchFamily="34" charset="0"/>
              <a:cs typeface="Arial" panose="020B0604020202020204" pitchFamily="34" charset="0"/>
            </a:endParaRPr>
          </a:p>
          <a:p>
            <a:pPr>
              <a:lnSpc>
                <a:spcPct val="90000"/>
              </a:lnSpc>
              <a:spcBef>
                <a:spcPts val="0"/>
              </a:spcBef>
              <a:buFont typeface="Wingdings" panose="05000000000000000000" pitchFamily="2" charset="2"/>
              <a:buChar char="Ø"/>
            </a:pPr>
            <a:r>
              <a:rPr lang="en-US" sz="1400">
                <a:latin typeface="Arial" panose="020B0604020202020204" pitchFamily="34" charset="0"/>
                <a:cs typeface="Arial" panose="020B0604020202020204" pitchFamily="34" charset="0"/>
              </a:rPr>
              <a:t> </a:t>
            </a:r>
            <a:r>
              <a:rPr lang="en-US" sz="1400">
                <a:solidFill>
                  <a:schemeClr val="accent1">
                    <a:lumMod val="50000"/>
                  </a:schemeClr>
                </a:solidFill>
                <a:latin typeface="Arial" panose="020B0604020202020204" pitchFamily="34" charset="0"/>
                <a:cs typeface="Arial" panose="020B0604020202020204" pitchFamily="34" charset="0"/>
              </a:rPr>
              <a:t>Line managers will ensure that lecturers have one full day with no class contact for the duration of the course.</a:t>
            </a:r>
          </a:p>
          <a:p>
            <a:pPr marL="0" indent="0">
              <a:lnSpc>
                <a:spcPct val="90000"/>
              </a:lnSpc>
              <a:spcBef>
                <a:spcPts val="0"/>
              </a:spcBef>
              <a:buNone/>
            </a:pPr>
            <a:endParaRPr lang="en-US" sz="1400">
              <a:latin typeface="Arial" panose="020B0604020202020204" pitchFamily="34" charset="0"/>
              <a:cs typeface="Arial" panose="020B0604020202020204" pitchFamily="34" charset="0"/>
            </a:endParaRPr>
          </a:p>
          <a:p>
            <a:pPr>
              <a:lnSpc>
                <a:spcPct val="90000"/>
              </a:lnSpc>
              <a:spcBef>
                <a:spcPts val="0"/>
              </a:spcBef>
              <a:buFont typeface="Wingdings" panose="05000000000000000000" pitchFamily="2" charset="2"/>
              <a:buChar char="Ø"/>
            </a:pPr>
            <a:r>
              <a:rPr lang="en-US" sz="1400">
                <a:solidFill>
                  <a:srgbClr val="2C5436"/>
                </a:solidFill>
                <a:latin typeface="Arial" panose="020B0604020202020204" pitchFamily="34" charset="0"/>
                <a:cs typeface="Arial" panose="020B0604020202020204" pitchFamily="34" charset="0"/>
              </a:rPr>
              <a:t>The total remission  from class contact will apply regardless of duration of study period and/or fraction of contract.</a:t>
            </a:r>
          </a:p>
          <a:p>
            <a:pPr marL="0" indent="0">
              <a:lnSpc>
                <a:spcPct val="90000"/>
              </a:lnSpc>
              <a:spcBef>
                <a:spcPts val="0"/>
              </a:spcBef>
              <a:buNone/>
            </a:pPr>
            <a:endParaRPr lang="en-US" sz="1400">
              <a:latin typeface="Arial" panose="020B0604020202020204" pitchFamily="34" charset="0"/>
              <a:cs typeface="Arial" panose="020B0604020202020204" pitchFamily="34" charset="0"/>
            </a:endParaRPr>
          </a:p>
          <a:p>
            <a:pPr>
              <a:lnSpc>
                <a:spcPct val="90000"/>
              </a:lnSpc>
              <a:spcBef>
                <a:spcPts val="0"/>
              </a:spcBef>
              <a:buFont typeface="Wingdings" panose="05000000000000000000" pitchFamily="2" charset="2"/>
              <a:buChar char="Ø"/>
            </a:pPr>
            <a:r>
              <a:rPr lang="en-US" sz="1400">
                <a:solidFill>
                  <a:srgbClr val="402652"/>
                </a:solidFill>
                <a:latin typeface="Arial" panose="020B0604020202020204" pitchFamily="34" charset="0"/>
                <a:cs typeface="Arial" panose="020B0604020202020204" pitchFamily="34" charset="0"/>
              </a:rPr>
              <a:t> </a:t>
            </a:r>
            <a:r>
              <a:rPr lang="en-US" sz="1400">
                <a:solidFill>
                  <a:schemeClr val="accent2">
                    <a:lumMod val="75000"/>
                  </a:schemeClr>
                </a:solidFill>
                <a:latin typeface="Arial" panose="020B0604020202020204" pitchFamily="34" charset="0"/>
                <a:cs typeface="Arial" panose="020B0604020202020204" pitchFamily="34" charset="0"/>
              </a:rPr>
              <a:t>Where additional time to complete the qualification has been agreed, the individual lecturer should not be subject to an artificial barrier to progression on the pay scale and will be entitled to progress to the next point on the NSP on an annual basis.</a:t>
            </a:r>
          </a:p>
          <a:p>
            <a:pPr marL="0" indent="0">
              <a:lnSpc>
                <a:spcPct val="90000"/>
              </a:lnSpc>
              <a:spcBef>
                <a:spcPts val="0"/>
              </a:spcBef>
              <a:buNone/>
            </a:pPr>
            <a:endParaRPr lang="en-US" sz="1400">
              <a:latin typeface="Arial" panose="020B0604020202020204" pitchFamily="34" charset="0"/>
              <a:cs typeface="Arial" panose="020B0604020202020204" pitchFamily="34" charset="0"/>
            </a:endParaRPr>
          </a:p>
          <a:p>
            <a:pPr>
              <a:lnSpc>
                <a:spcPct val="90000"/>
              </a:lnSpc>
              <a:spcBef>
                <a:spcPts val="0"/>
              </a:spcBef>
              <a:buFont typeface="Wingdings" panose="05000000000000000000" pitchFamily="2" charset="2"/>
              <a:buChar char="Ø"/>
            </a:pPr>
            <a:r>
              <a:rPr lang="en-US" sz="1400">
                <a:solidFill>
                  <a:srgbClr val="763B0A"/>
                </a:solidFill>
                <a:latin typeface="Arial" panose="020B0604020202020204" pitchFamily="34" charset="0"/>
                <a:cs typeface="Arial" panose="020B0604020202020204" pitchFamily="34" charset="0"/>
              </a:rPr>
              <a:t>An unpromoted lecturer on a fixed term or temporary contract with continuity of employment will receive no less </a:t>
            </a:r>
            <a:r>
              <a:rPr lang="en-US" sz="1400" err="1">
                <a:solidFill>
                  <a:srgbClr val="763B0A"/>
                </a:solidFill>
                <a:latin typeface="Arial" panose="020B0604020202020204" pitchFamily="34" charset="0"/>
                <a:cs typeface="Arial" panose="020B0604020202020204" pitchFamily="34" charset="0"/>
              </a:rPr>
              <a:t>favourable</a:t>
            </a:r>
            <a:r>
              <a:rPr lang="en-US" sz="1400">
                <a:solidFill>
                  <a:srgbClr val="763B0A"/>
                </a:solidFill>
                <a:latin typeface="Arial" panose="020B0604020202020204" pitchFamily="34" charset="0"/>
                <a:cs typeface="Arial" panose="020B0604020202020204" pitchFamily="34" charset="0"/>
              </a:rPr>
              <a:t> treatment than part time or full time unpromoted lecturers and will be subject to the provisions of this Circular. </a:t>
            </a:r>
            <a:endParaRPr lang="en-GB" sz="1400">
              <a:solidFill>
                <a:srgbClr val="763B0A"/>
              </a:solidFill>
              <a:latin typeface="Arial" panose="020B0604020202020204" pitchFamily="34" charset="0"/>
              <a:cs typeface="Arial" panose="020B0604020202020204" pitchFamily="34" charset="0"/>
            </a:endParaRPr>
          </a:p>
        </p:txBody>
      </p:sp>
      <p:pic>
        <p:nvPicPr>
          <p:cNvPr id="7" name="Graphic 6" descr="Teacher">
            <a:extLst>
              <a:ext uri="{FF2B5EF4-FFF2-40B4-BE49-F238E27FC236}">
                <a16:creationId xmlns:a16="http://schemas.microsoft.com/office/drawing/2014/main" id="{35C14B18-ED55-43BA-B0F2-7651E933DD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467" y="2793582"/>
            <a:ext cx="3031901" cy="3031901"/>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795731381"/>
      </p:ext>
    </p:extLst>
  </p:cSld>
  <p:clrMapOvr>
    <a:masterClrMapping/>
  </p:clrMapOvr>
  <mc:AlternateContent xmlns:mc="http://schemas.openxmlformats.org/markup-compatibility/2006" xmlns:p14="http://schemas.microsoft.com/office/powerpoint/2010/main">
    <mc:Choice Requires="p14">
      <p:transition spd="slow" p14:dur="2000" advTm="9455"/>
    </mc:Choice>
    <mc:Fallback xmlns="">
      <p:transition spd="slow" advTm="945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9D3B-7C7C-4160-801B-577066E3AE33}"/>
              </a:ext>
            </a:extLst>
          </p:cNvPr>
          <p:cNvSpPr>
            <a:spLocks noGrp="1"/>
          </p:cNvSpPr>
          <p:nvPr>
            <p:ph type="title"/>
          </p:nvPr>
        </p:nvSpPr>
        <p:spPr>
          <a:xfrm>
            <a:off x="1170387" y="815481"/>
            <a:ext cx="8761413" cy="982454"/>
          </a:xfrm>
        </p:spPr>
        <p:txBody>
          <a:bodyPr>
            <a:normAutofit fontScale="90000"/>
          </a:bodyPr>
          <a:lstStyle/>
          <a:p>
            <a:r>
              <a:rPr lang="en-US"/>
              <a:t>NWPA sections: Professional Registration/Development</a:t>
            </a:r>
            <a:endParaRPr lang="en-GB"/>
          </a:p>
        </p:txBody>
      </p:sp>
      <p:grpSp>
        <p:nvGrpSpPr>
          <p:cNvPr id="33" name="Group 32">
            <a:extLst>
              <a:ext uri="{FF2B5EF4-FFF2-40B4-BE49-F238E27FC236}">
                <a16:creationId xmlns:a16="http://schemas.microsoft.com/office/drawing/2014/main" id="{08CE3AB7-052E-40DE-A0CA-5861E0BC58D6}"/>
              </a:ext>
            </a:extLst>
          </p:cNvPr>
          <p:cNvGrpSpPr/>
          <p:nvPr/>
        </p:nvGrpSpPr>
        <p:grpSpPr>
          <a:xfrm>
            <a:off x="1932333" y="2343242"/>
            <a:ext cx="3541686" cy="4128807"/>
            <a:chOff x="1932333" y="2343242"/>
            <a:chExt cx="3541686" cy="4128807"/>
          </a:xfrm>
        </p:grpSpPr>
        <p:sp>
          <p:nvSpPr>
            <p:cNvPr id="27" name="Isosceles Triangle 26">
              <a:extLst>
                <a:ext uri="{FF2B5EF4-FFF2-40B4-BE49-F238E27FC236}">
                  <a16:creationId xmlns:a16="http://schemas.microsoft.com/office/drawing/2014/main" id="{2050A415-94CC-4B8A-84C0-E54B8DCB453C}"/>
                </a:ext>
              </a:extLst>
            </p:cNvPr>
            <p:cNvSpPr/>
            <p:nvPr/>
          </p:nvSpPr>
          <p:spPr>
            <a:xfrm rot="10800000">
              <a:off x="1932333" y="2343242"/>
              <a:ext cx="3541686" cy="412880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TextBox 17">
              <a:extLst>
                <a:ext uri="{FF2B5EF4-FFF2-40B4-BE49-F238E27FC236}">
                  <a16:creationId xmlns:a16="http://schemas.microsoft.com/office/drawing/2014/main" id="{65A662F8-601A-4C6D-9C39-9F3A472FBA19}"/>
                </a:ext>
              </a:extLst>
            </p:cNvPr>
            <p:cNvSpPr txBox="1"/>
            <p:nvPr/>
          </p:nvSpPr>
          <p:spPr>
            <a:xfrm>
              <a:off x="2770795" y="2580641"/>
              <a:ext cx="1864763" cy="2053170"/>
            </a:xfrm>
            <a:prstGeom prst="rect">
              <a:avLst/>
            </a:prstGeom>
            <a:noFill/>
          </p:spPr>
          <p:txBody>
            <a:bodyPr wrap="square" anchor="ctr">
              <a:spAutoFit/>
            </a:bodyPr>
            <a:lstStyle/>
            <a:p>
              <a:pPr algn="ctr">
                <a:buClr>
                  <a:srgbClr val="E33D6F"/>
                </a:buClr>
              </a:pPr>
              <a:r>
                <a:rPr lang="en-US" sz="1400">
                  <a:latin typeface="Arial" panose="020B0604020202020204" pitchFamily="34" charset="0"/>
                  <a:cs typeface="Arial" panose="020B0604020202020204" pitchFamily="34" charset="0"/>
                </a:rPr>
                <a:t>Professional registration is a mark of teaching professionalism and will raise the status and standing of lecturer professionalism in colleges.</a:t>
              </a:r>
            </a:p>
          </p:txBody>
        </p:sp>
      </p:grpSp>
      <p:grpSp>
        <p:nvGrpSpPr>
          <p:cNvPr id="32" name="Group 31">
            <a:extLst>
              <a:ext uri="{FF2B5EF4-FFF2-40B4-BE49-F238E27FC236}">
                <a16:creationId xmlns:a16="http://schemas.microsoft.com/office/drawing/2014/main" id="{5A5A4D25-B101-4A26-951C-EDF593FBD8C2}"/>
              </a:ext>
            </a:extLst>
          </p:cNvPr>
          <p:cNvGrpSpPr/>
          <p:nvPr/>
        </p:nvGrpSpPr>
        <p:grpSpPr>
          <a:xfrm>
            <a:off x="-115875" y="2278010"/>
            <a:ext cx="12079058" cy="4411464"/>
            <a:chOff x="-294820" y="2390720"/>
            <a:chExt cx="12079058" cy="4411464"/>
          </a:xfrm>
        </p:grpSpPr>
        <p:grpSp>
          <p:nvGrpSpPr>
            <p:cNvPr id="30" name="Group 29">
              <a:extLst>
                <a:ext uri="{FF2B5EF4-FFF2-40B4-BE49-F238E27FC236}">
                  <a16:creationId xmlns:a16="http://schemas.microsoft.com/office/drawing/2014/main" id="{4D42D078-32CD-4CFE-BFD1-C78CAE329B7D}"/>
                </a:ext>
              </a:extLst>
            </p:cNvPr>
            <p:cNvGrpSpPr/>
            <p:nvPr/>
          </p:nvGrpSpPr>
          <p:grpSpPr>
            <a:xfrm>
              <a:off x="-294820" y="2390720"/>
              <a:ext cx="12079058" cy="4411464"/>
              <a:chOff x="-294820" y="2390720"/>
              <a:chExt cx="12079058" cy="4411464"/>
            </a:xfrm>
          </p:grpSpPr>
          <p:grpSp>
            <p:nvGrpSpPr>
              <p:cNvPr id="10" name="Group 9">
                <a:extLst>
                  <a:ext uri="{FF2B5EF4-FFF2-40B4-BE49-F238E27FC236}">
                    <a16:creationId xmlns:a16="http://schemas.microsoft.com/office/drawing/2014/main" id="{6CD81025-8D19-44CB-A069-504B2D7FAFFE}"/>
                  </a:ext>
                </a:extLst>
              </p:cNvPr>
              <p:cNvGrpSpPr/>
              <p:nvPr/>
            </p:nvGrpSpPr>
            <p:grpSpPr>
              <a:xfrm>
                <a:off x="-294820" y="2390720"/>
                <a:ext cx="11771816" cy="4411464"/>
                <a:chOff x="5823794" y="3487912"/>
                <a:chExt cx="11771816" cy="3373587"/>
              </a:xfrm>
            </p:grpSpPr>
            <p:sp>
              <p:nvSpPr>
                <p:cNvPr id="14" name="Flowchart: Extract 13">
                  <a:extLst>
                    <a:ext uri="{FF2B5EF4-FFF2-40B4-BE49-F238E27FC236}">
                      <a16:creationId xmlns:a16="http://schemas.microsoft.com/office/drawing/2014/main" id="{B73907FD-B807-4BE9-A920-0BCED84EC991}"/>
                    </a:ext>
                  </a:extLst>
                </p:cNvPr>
                <p:cNvSpPr/>
                <p:nvPr/>
              </p:nvSpPr>
              <p:spPr>
                <a:xfrm>
                  <a:off x="13991797" y="3487912"/>
                  <a:ext cx="3603813" cy="3278637"/>
                </a:xfrm>
                <a:prstGeom prst="flowChartExtra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Extract 5">
                  <a:extLst>
                    <a:ext uri="{FF2B5EF4-FFF2-40B4-BE49-F238E27FC236}">
                      <a16:creationId xmlns:a16="http://schemas.microsoft.com/office/drawing/2014/main" id="{E401E569-08E5-4B24-889B-0DE58BB23F64}"/>
                    </a:ext>
                  </a:extLst>
                </p:cNvPr>
                <p:cNvSpPr/>
                <p:nvPr/>
              </p:nvSpPr>
              <p:spPr>
                <a:xfrm>
                  <a:off x="5823794" y="3582862"/>
                  <a:ext cx="3603813" cy="3278637"/>
                </a:xfrm>
                <a:prstGeom prst="flowChartExtra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1F7D17E-BC09-4C76-90EC-BEAFA4719D35}"/>
                    </a:ext>
                  </a:extLst>
                </p:cNvPr>
                <p:cNvSpPr txBox="1"/>
                <p:nvPr/>
              </p:nvSpPr>
              <p:spPr>
                <a:xfrm>
                  <a:off x="6441861" y="5348466"/>
                  <a:ext cx="2233643" cy="1223906"/>
                </a:xfrm>
                <a:prstGeom prst="rect">
                  <a:avLst/>
                </a:prstGeom>
                <a:noFill/>
              </p:spPr>
              <p:txBody>
                <a:bodyPr wrap="square" anchor="ctr">
                  <a:spAutoFit/>
                </a:bodyPr>
                <a:lstStyle/>
                <a:p>
                  <a:pPr algn="ctr">
                    <a:buClr>
                      <a:srgbClr val="E33D6F"/>
                    </a:buClr>
                  </a:pPr>
                  <a:r>
                    <a:rPr lang="en-US" sz="1400">
                      <a:latin typeface="Arial" panose="020B0604020202020204" pitchFamily="34" charset="0"/>
                      <a:cs typeface="Arial" panose="020B0604020202020204" pitchFamily="34" charset="0"/>
                    </a:rPr>
                    <a:t>Lecturing staff will</a:t>
                  </a:r>
                </a:p>
                <a:p>
                  <a:pPr algn="ctr">
                    <a:buClr>
                      <a:srgbClr val="E33D6F"/>
                    </a:buClr>
                  </a:pPr>
                  <a:r>
                    <a:rPr lang="en-US" sz="1400">
                      <a:latin typeface="Arial" panose="020B0604020202020204" pitchFamily="34" charset="0"/>
                      <a:cs typeface="Arial" panose="020B0604020202020204" pitchFamily="34" charset="0"/>
                    </a:rPr>
                    <a:t> require professional registration with the General Teaching Council (Scotland) (GTCS) as per the agreement. Circular 03/18</a:t>
                  </a:r>
                  <a:r>
                    <a:rPr lang="en-US" sz="1200">
                      <a:latin typeface="Arial" panose="020B0604020202020204" pitchFamily="34" charset="0"/>
                      <a:cs typeface="Arial" panose="020B0604020202020204" pitchFamily="34" charset="0"/>
                    </a:rPr>
                    <a:t>. </a:t>
                  </a:r>
                </a:p>
              </p:txBody>
            </p:sp>
            <p:sp>
              <p:nvSpPr>
                <p:cNvPr id="13" name="Flowchart: Extract 12">
                  <a:extLst>
                    <a:ext uri="{FF2B5EF4-FFF2-40B4-BE49-F238E27FC236}">
                      <a16:creationId xmlns:a16="http://schemas.microsoft.com/office/drawing/2014/main" id="{F1AC1B47-0BC6-4449-96B3-91F521673F51}"/>
                    </a:ext>
                  </a:extLst>
                </p:cNvPr>
                <p:cNvSpPr/>
                <p:nvPr/>
              </p:nvSpPr>
              <p:spPr>
                <a:xfrm>
                  <a:off x="9889146" y="3537797"/>
                  <a:ext cx="3603813" cy="3278637"/>
                </a:xfrm>
                <a:prstGeom prst="flowChartExtra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A2B778CF-FB0C-4CA0-A040-B448D97E1EAF}"/>
                  </a:ext>
                </a:extLst>
              </p:cNvPr>
              <p:cNvSpPr txBox="1"/>
              <p:nvPr/>
            </p:nvSpPr>
            <p:spPr>
              <a:xfrm>
                <a:off x="7565940" y="4588817"/>
                <a:ext cx="4218298" cy="2108269"/>
              </a:xfrm>
              <a:prstGeom prst="rect">
                <a:avLst/>
              </a:prstGeom>
              <a:noFill/>
            </p:spPr>
            <p:txBody>
              <a:bodyPr wrap="square">
                <a:spAutoFit/>
              </a:bodyPr>
              <a:lstStyle/>
              <a:p>
                <a:pPr algn="ctr">
                  <a:buClr>
                    <a:srgbClr val="E33D6F"/>
                  </a:buClr>
                </a:pPr>
                <a:r>
                  <a:rPr lang="en-US" sz="1300">
                    <a:latin typeface="Arial" panose="020B0604020202020204" pitchFamily="34" charset="0"/>
                    <a:cs typeface="Arial" panose="020B0604020202020204" pitchFamily="34" charset="0"/>
                  </a:rPr>
                  <a:t>To this end, and in line </a:t>
                </a:r>
              </a:p>
              <a:p>
                <a:pPr algn="ctr">
                  <a:buClr>
                    <a:srgbClr val="E33D6F"/>
                  </a:buClr>
                </a:pPr>
                <a:r>
                  <a:rPr lang="en-US" sz="1300">
                    <a:latin typeface="Arial" panose="020B0604020202020204" pitchFamily="34" charset="0"/>
                    <a:cs typeface="Arial" panose="020B0604020202020204" pitchFamily="34" charset="0"/>
                  </a:rPr>
                  <a:t>with lecturer Professional</a:t>
                </a:r>
              </a:p>
              <a:p>
                <a:pPr algn="ctr">
                  <a:buClr>
                    <a:srgbClr val="E33D6F"/>
                  </a:buClr>
                </a:pPr>
                <a:r>
                  <a:rPr lang="en-US" sz="1300">
                    <a:latin typeface="Arial" panose="020B0604020202020204" pitchFamily="34" charset="0"/>
                    <a:cs typeface="Arial" panose="020B0604020202020204" pitchFamily="34" charset="0"/>
                  </a:rPr>
                  <a:t>Update, Professional Standards </a:t>
                </a:r>
              </a:p>
              <a:p>
                <a:pPr algn="ctr">
                  <a:buClr>
                    <a:srgbClr val="E33D6F"/>
                  </a:buClr>
                </a:pPr>
                <a:r>
                  <a:rPr lang="en-US" sz="1300">
                    <a:latin typeface="Arial" panose="020B0604020202020204" pitchFamily="34" charset="0"/>
                    <a:cs typeface="Arial" panose="020B0604020202020204" pitchFamily="34" charset="0"/>
                  </a:rPr>
                  <a:t>for Lecturers, GTCS Registration </a:t>
                </a:r>
              </a:p>
              <a:p>
                <a:pPr algn="ctr">
                  <a:buClr>
                    <a:srgbClr val="E33D6F"/>
                  </a:buClr>
                </a:pPr>
                <a:r>
                  <a:rPr lang="en-US" sz="1300">
                    <a:latin typeface="Arial" panose="020B0604020202020204" pitchFamily="34" charset="0"/>
                    <a:cs typeface="Arial" panose="020B0604020202020204" pitchFamily="34" charset="0"/>
                  </a:rPr>
                  <a:t>and agreed College procedures, </a:t>
                </a:r>
              </a:p>
              <a:p>
                <a:pPr algn="ctr">
                  <a:buClr>
                    <a:srgbClr val="E33D6F"/>
                  </a:buClr>
                </a:pPr>
                <a:r>
                  <a:rPr lang="en-US" sz="1300">
                    <a:latin typeface="Arial" panose="020B0604020202020204" pitchFamily="34" charset="0"/>
                    <a:cs typeface="Arial" panose="020B0604020202020204" pitchFamily="34" charset="0"/>
                  </a:rPr>
                  <a:t>lecturers will participate in Staff </a:t>
                </a:r>
              </a:p>
              <a:p>
                <a:pPr algn="ctr">
                  <a:buClr>
                    <a:srgbClr val="E33D6F"/>
                  </a:buClr>
                </a:pPr>
                <a:r>
                  <a:rPr lang="en-US" sz="1300">
                    <a:latin typeface="Arial" panose="020B0604020202020204" pitchFamily="34" charset="0"/>
                    <a:cs typeface="Arial" panose="020B0604020202020204" pitchFamily="34" charset="0"/>
                  </a:rPr>
                  <a:t>Development Reviews/Professional </a:t>
                </a:r>
              </a:p>
              <a:p>
                <a:pPr algn="ctr">
                  <a:buClr>
                    <a:srgbClr val="E33D6F"/>
                  </a:buClr>
                </a:pPr>
                <a:r>
                  <a:rPr lang="en-US" sz="1300">
                    <a:latin typeface="Arial" panose="020B0604020202020204" pitchFamily="34" charset="0"/>
                    <a:cs typeface="Arial" panose="020B0604020202020204" pitchFamily="34" charset="0"/>
                  </a:rPr>
                  <a:t>Review and Development processes,</a:t>
                </a:r>
              </a:p>
              <a:p>
                <a:pPr algn="ctr">
                  <a:buClr>
                    <a:srgbClr val="E33D6F"/>
                  </a:buClr>
                </a:pPr>
                <a:r>
                  <a:rPr lang="en-US" sz="1400">
                    <a:latin typeface="Arial" panose="020B0604020202020204" pitchFamily="34" charset="0"/>
                    <a:cs typeface="Arial" panose="020B0604020202020204" pitchFamily="34" charset="0"/>
                  </a:rPr>
                  <a:t>observation of learning, reflective practice, </a:t>
                </a:r>
              </a:p>
              <a:p>
                <a:pPr algn="ctr">
                  <a:buClr>
                    <a:srgbClr val="E33D6F"/>
                  </a:buClr>
                </a:pPr>
                <a:r>
                  <a:rPr lang="en-US" sz="1300">
                    <a:latin typeface="Arial" panose="020B0604020202020204" pitchFamily="34" charset="0"/>
                    <a:cs typeface="Arial" panose="020B0604020202020204" pitchFamily="34" charset="0"/>
                  </a:rPr>
                  <a:t>and professional learning.</a:t>
                </a:r>
                <a:endParaRPr lang="en-GB" sz="1300">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5DDBBA20-F813-4DB1-92AC-34727916E6B6}"/>
                </a:ext>
              </a:extLst>
            </p:cNvPr>
            <p:cNvSpPr txBox="1"/>
            <p:nvPr/>
          </p:nvSpPr>
          <p:spPr>
            <a:xfrm>
              <a:off x="4593179" y="4989148"/>
              <a:ext cx="1958518" cy="1384995"/>
            </a:xfrm>
            <a:prstGeom prst="rect">
              <a:avLst/>
            </a:prstGeom>
            <a:noFill/>
          </p:spPr>
          <p:txBody>
            <a:bodyPr wrap="square">
              <a:spAutoFit/>
            </a:bodyPr>
            <a:lstStyle/>
            <a:p>
              <a:pPr>
                <a:buClr>
                  <a:srgbClr val="E33D6F"/>
                </a:buClr>
              </a:pPr>
              <a:endParaRPr lang="en-US" sz="1400">
                <a:latin typeface="Arial" panose="020B0604020202020204" pitchFamily="34" charset="0"/>
                <a:cs typeface="Arial" panose="020B0604020202020204" pitchFamily="34" charset="0"/>
              </a:endParaRPr>
            </a:p>
            <a:p>
              <a:pPr algn="ctr">
                <a:buClr>
                  <a:srgbClr val="E33D6F"/>
                </a:buClr>
              </a:pPr>
              <a:r>
                <a:rPr lang="en-US" sz="1400">
                  <a:latin typeface="Arial" panose="020B0604020202020204" pitchFamily="34" charset="0"/>
                  <a:cs typeface="Arial" panose="020B0604020202020204" pitchFamily="34" charset="0"/>
                </a:rPr>
                <a:t>The role of qualified, experienced professional lecturing staff is central to teaching and learning. </a:t>
              </a:r>
            </a:p>
          </p:txBody>
        </p:sp>
      </p:grpSp>
      <p:grpSp>
        <p:nvGrpSpPr>
          <p:cNvPr id="31" name="Group 30">
            <a:extLst>
              <a:ext uri="{FF2B5EF4-FFF2-40B4-BE49-F238E27FC236}">
                <a16:creationId xmlns:a16="http://schemas.microsoft.com/office/drawing/2014/main" id="{4715FAF0-929B-4910-ACE9-AE55B0AD9DEC}"/>
              </a:ext>
            </a:extLst>
          </p:cNvPr>
          <p:cNvGrpSpPr/>
          <p:nvPr/>
        </p:nvGrpSpPr>
        <p:grpSpPr>
          <a:xfrm>
            <a:off x="6071729" y="2304106"/>
            <a:ext cx="3541687" cy="4128806"/>
            <a:chOff x="6071729" y="2304106"/>
            <a:chExt cx="3541687" cy="4128806"/>
          </a:xfrm>
        </p:grpSpPr>
        <p:sp>
          <p:nvSpPr>
            <p:cNvPr id="15" name="Isosceles Triangle 14">
              <a:extLst>
                <a:ext uri="{FF2B5EF4-FFF2-40B4-BE49-F238E27FC236}">
                  <a16:creationId xmlns:a16="http://schemas.microsoft.com/office/drawing/2014/main" id="{84AB49B3-2660-45C8-B5D2-D5CF241AE576}"/>
                </a:ext>
              </a:extLst>
            </p:cNvPr>
            <p:cNvSpPr/>
            <p:nvPr/>
          </p:nvSpPr>
          <p:spPr>
            <a:xfrm rot="10800000">
              <a:off x="6071729" y="2304106"/>
              <a:ext cx="3541687" cy="4128806"/>
            </a:xfrm>
            <a:prstGeom prst="triangle">
              <a:avLst>
                <a:gd name="adj" fmla="val 5044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6C8698B-CCFD-4B8B-AC73-481EA434788E}"/>
                </a:ext>
              </a:extLst>
            </p:cNvPr>
            <p:cNvSpPr txBox="1"/>
            <p:nvPr/>
          </p:nvSpPr>
          <p:spPr>
            <a:xfrm>
              <a:off x="6642846" y="2455569"/>
              <a:ext cx="2489333" cy="2031325"/>
            </a:xfrm>
            <a:prstGeom prst="rect">
              <a:avLst/>
            </a:prstGeom>
            <a:noFill/>
          </p:spPr>
          <p:txBody>
            <a:bodyPr wrap="square">
              <a:spAutoFit/>
            </a:bodyPr>
            <a:lstStyle/>
            <a:p>
              <a:pPr algn="ctr"/>
              <a:r>
                <a:rPr lang="en-US" sz="1400">
                  <a:latin typeface="Avenir Next LT Pro Demi" panose="020B0704020202020204" pitchFamily="34" charset="0"/>
                  <a:cs typeface="Arial" panose="020B0604020202020204" pitchFamily="34" charset="0"/>
                </a:rPr>
                <a:t>While attainment and retention are impacted by a complex range of personal, </a:t>
              </a:r>
              <a:r>
                <a:rPr lang="en-US" sz="1400">
                  <a:latin typeface="Avenir Next LT Pro" panose="020B0504020202020204" pitchFamily="34" charset="0"/>
                  <a:cs typeface="Arial" panose="020B0604020202020204" pitchFamily="34" charset="0"/>
                </a:rPr>
                <a:t>socioeconomic and cultural factors, a high-quality learning and teaching experience is central to raising attainment and learner success. </a:t>
              </a:r>
              <a:endParaRPr lang="en-GB" sz="1400">
                <a:latin typeface="Avenir Next LT Pro" panose="020B0504020202020204" pitchFamily="34" charset="0"/>
                <a:cs typeface="Arial" panose="020B0604020202020204" pitchFamily="34" charset="0"/>
              </a:endParaRPr>
            </a:p>
          </p:txBody>
        </p:sp>
      </p:grpSp>
    </p:spTree>
    <p:extLst>
      <p:ext uri="{BB962C8B-B14F-4D97-AF65-F5344CB8AC3E}">
        <p14:creationId xmlns:p14="http://schemas.microsoft.com/office/powerpoint/2010/main" val="4038287546"/>
      </p:ext>
    </p:extLst>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5BD6-CB93-4F6A-9870-C5DB5292A6BE}"/>
              </a:ext>
            </a:extLst>
          </p:cNvPr>
          <p:cNvSpPr>
            <a:spLocks noGrp="1"/>
          </p:cNvSpPr>
          <p:nvPr>
            <p:ph type="title"/>
          </p:nvPr>
        </p:nvSpPr>
        <p:spPr/>
        <p:txBody>
          <a:bodyPr/>
          <a:lstStyle/>
          <a:p>
            <a:r>
              <a:rPr lang="en-US"/>
              <a:t>NWPA sections: Trade Union duties</a:t>
            </a:r>
            <a:endParaRPr lang="en-GB"/>
          </a:p>
        </p:txBody>
      </p:sp>
      <p:graphicFrame>
        <p:nvGraphicFramePr>
          <p:cNvPr id="3" name="Diagram 2">
            <a:extLst>
              <a:ext uri="{FF2B5EF4-FFF2-40B4-BE49-F238E27FC236}">
                <a16:creationId xmlns:a16="http://schemas.microsoft.com/office/drawing/2014/main" id="{B12C68B1-BEA8-4042-B213-8F105672CC55}"/>
              </a:ext>
            </a:extLst>
          </p:cNvPr>
          <p:cNvGraphicFramePr/>
          <p:nvPr/>
        </p:nvGraphicFramePr>
        <p:xfrm>
          <a:off x="502292" y="2528570"/>
          <a:ext cx="10833181" cy="414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484764"/>
      </p:ext>
    </p:extLst>
  </p:cSld>
  <p:clrMapOvr>
    <a:masterClrMapping/>
  </p:clrMapOvr>
  <mc:AlternateContent xmlns:mc="http://schemas.openxmlformats.org/markup-compatibility/2006" xmlns:p14="http://schemas.microsoft.com/office/powerpoint/2010/main">
    <mc:Choice Requires="p14">
      <p:transition spd="slow" p14:dur="2000" advTm="8439"/>
    </mc:Choice>
    <mc:Fallback xmlns="">
      <p:transition spd="slow" advTm="843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4C0D-E5DD-4010-A51C-8948E803DF15}"/>
              </a:ext>
            </a:extLst>
          </p:cNvPr>
          <p:cNvSpPr>
            <a:spLocks noGrp="1"/>
          </p:cNvSpPr>
          <p:nvPr>
            <p:ph type="title"/>
          </p:nvPr>
        </p:nvSpPr>
        <p:spPr/>
        <p:txBody>
          <a:bodyPr/>
          <a:lstStyle/>
          <a:p>
            <a:r>
              <a:rPr lang="en-US"/>
              <a:t>NWPA sections: Pension</a:t>
            </a:r>
            <a:endParaRPr lang="en-GB"/>
          </a:p>
        </p:txBody>
      </p:sp>
      <p:sp>
        <p:nvSpPr>
          <p:cNvPr id="5" name="TextBox 4">
            <a:extLst>
              <a:ext uri="{FF2B5EF4-FFF2-40B4-BE49-F238E27FC236}">
                <a16:creationId xmlns:a16="http://schemas.microsoft.com/office/drawing/2014/main" id="{A32C1B3A-5480-4D95-AA61-D6507D7A7645}"/>
              </a:ext>
            </a:extLst>
          </p:cNvPr>
          <p:cNvSpPr txBox="1"/>
          <p:nvPr/>
        </p:nvSpPr>
        <p:spPr>
          <a:xfrm>
            <a:off x="1489276" y="2545085"/>
            <a:ext cx="7654724" cy="923330"/>
          </a:xfrm>
          <a:prstGeom prst="rect">
            <a:avLst/>
          </a:prstGeom>
          <a:gradFill>
            <a:gsLst>
              <a:gs pos="0">
                <a:schemeClr val="accent2">
                  <a:tint val="64000"/>
                  <a:lumMod val="118000"/>
                  <a:alpha val="50000"/>
                </a:schemeClr>
              </a:gs>
              <a:gs pos="100000">
                <a:schemeClr val="accent2">
                  <a:tint val="92000"/>
                  <a:alpha val="100000"/>
                  <a:lumMod val="110000"/>
                </a:schemeClr>
              </a:gs>
            </a:gsLst>
          </a:gradFill>
        </p:spPr>
        <p:style>
          <a:lnRef idx="1">
            <a:schemeClr val="accent2"/>
          </a:lnRef>
          <a:fillRef idx="2">
            <a:schemeClr val="accent2"/>
          </a:fillRef>
          <a:effectRef idx="1">
            <a:schemeClr val="accent2"/>
          </a:effectRef>
          <a:fontRef idx="minor">
            <a:schemeClr val="dk1"/>
          </a:fontRef>
        </p:style>
        <p:txBody>
          <a:bodyPr wrap="square">
            <a:spAutoFit/>
          </a:bodyPr>
          <a:lstStyle/>
          <a:p>
            <a:pPr>
              <a:buClr>
                <a:srgbClr val="E33D6F"/>
              </a:buClr>
            </a:pPr>
            <a:r>
              <a:rPr lang="en-US">
                <a:latin typeface="Avenir Next LT Pro" panose="020B0504020202020204" pitchFamily="34" charset="0"/>
                <a:cs typeface="Arial" panose="020B0604020202020204" pitchFamily="34" charset="0"/>
              </a:rPr>
              <a:t>The Scottish Public Pensions Agency (SPPA) provides a superannuation scheme for all lecturing staff. </a:t>
            </a:r>
          </a:p>
          <a:p>
            <a:pPr>
              <a:buClr>
                <a:srgbClr val="E33D6F"/>
              </a:buClr>
            </a:pPr>
            <a:endParaRPr lang="en-US">
              <a:latin typeface="Avenir Next LT Pro" panose="020B05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CEA473C-F55B-4067-B346-39C68A190340}"/>
              </a:ext>
            </a:extLst>
          </p:cNvPr>
          <p:cNvSpPr txBox="1"/>
          <p:nvPr/>
        </p:nvSpPr>
        <p:spPr>
          <a:xfrm>
            <a:off x="1489276" y="3871203"/>
            <a:ext cx="7832524" cy="646331"/>
          </a:xfrm>
          <a:prstGeom prst="rect">
            <a:avLst/>
          </a:prstGeom>
          <a:gradFill>
            <a:gsLst>
              <a:gs pos="0">
                <a:schemeClr val="accent2">
                  <a:tint val="64000"/>
                  <a:lumMod val="118000"/>
                  <a:alpha val="50000"/>
                </a:schemeClr>
              </a:gs>
              <a:gs pos="100000">
                <a:schemeClr val="accent2">
                  <a:tint val="92000"/>
                  <a:alpha val="100000"/>
                  <a:lumMod val="110000"/>
                </a:schemeClr>
              </a:gs>
            </a:gsLst>
          </a:gradFill>
        </p:spPr>
        <p:style>
          <a:lnRef idx="1">
            <a:schemeClr val="accent2"/>
          </a:lnRef>
          <a:fillRef idx="2">
            <a:schemeClr val="accent2"/>
          </a:fillRef>
          <a:effectRef idx="1">
            <a:schemeClr val="accent2"/>
          </a:effectRef>
          <a:fontRef idx="minor">
            <a:schemeClr val="dk1"/>
          </a:fontRef>
        </p:style>
        <p:txBody>
          <a:bodyPr wrap="square">
            <a:spAutoFit/>
          </a:bodyPr>
          <a:lstStyle/>
          <a:p>
            <a:pPr>
              <a:buClr>
                <a:srgbClr val="E33D6F"/>
              </a:buClr>
            </a:pPr>
            <a:r>
              <a:rPr lang="en-US">
                <a:latin typeface="Avenir Next LT Pro" panose="020B0504020202020204" pitchFamily="34" charset="0"/>
                <a:cs typeface="Arial" panose="020B0604020202020204" pitchFamily="34" charset="0"/>
              </a:rPr>
              <a:t>Any changes to your pension will be communicated to you by the college or the Scottish Teachers Pension Scheme (STPS).</a:t>
            </a:r>
            <a:endParaRPr lang="en-GB">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4163265312"/>
      </p:ext>
    </p:extLst>
  </p:cSld>
  <p:clrMapOvr>
    <a:masterClrMapping/>
  </p:clrMapOvr>
  <mc:AlternateContent xmlns:mc="http://schemas.openxmlformats.org/markup-compatibility/2006" xmlns:p14="http://schemas.microsoft.com/office/powerpoint/2010/main">
    <mc:Choice Requires="p14">
      <p:transition spd="slow" p14:dur="2000" advTm="6547"/>
    </mc:Choice>
    <mc:Fallback xmlns="">
      <p:transition spd="slow" advTm="654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B41A-4B41-47E9-BEA8-4EC30D62E95E}"/>
              </a:ext>
            </a:extLst>
          </p:cNvPr>
          <p:cNvSpPr>
            <a:spLocks noGrp="1"/>
          </p:cNvSpPr>
          <p:nvPr>
            <p:ph type="title"/>
          </p:nvPr>
        </p:nvSpPr>
        <p:spPr/>
        <p:txBody>
          <a:bodyPr/>
          <a:lstStyle/>
          <a:p>
            <a:r>
              <a:rPr lang="en-US"/>
              <a:t>NWPA sections: Staffing Policies</a:t>
            </a:r>
            <a:endParaRPr lang="en-GB"/>
          </a:p>
        </p:txBody>
      </p:sp>
      <p:sp>
        <p:nvSpPr>
          <p:cNvPr id="5" name="TextBox 4">
            <a:extLst>
              <a:ext uri="{FF2B5EF4-FFF2-40B4-BE49-F238E27FC236}">
                <a16:creationId xmlns:a16="http://schemas.microsoft.com/office/drawing/2014/main" id="{B53E8382-64CF-438A-A58D-8A58D47057D7}"/>
              </a:ext>
            </a:extLst>
          </p:cNvPr>
          <p:cNvSpPr txBox="1"/>
          <p:nvPr/>
        </p:nvSpPr>
        <p:spPr>
          <a:xfrm>
            <a:off x="680976" y="3063240"/>
            <a:ext cx="10830047" cy="2246769"/>
          </a:xfrm>
          <a:prstGeom prst="rect">
            <a:avLst/>
          </a:prstGeom>
          <a:noFill/>
        </p:spPr>
        <p:txBody>
          <a:bodyPr wrap="square">
            <a:spAutoFit/>
          </a:bodyPr>
          <a:lstStyle/>
          <a:p>
            <a:pPr marL="285750" indent="-285750">
              <a:buClr>
                <a:srgbClr val="E33D6F"/>
              </a:buClr>
              <a:buFont typeface="Wingdings" panose="05000000000000000000" pitchFamily="2" charset="2"/>
              <a:buChar char="Ø"/>
            </a:pPr>
            <a:r>
              <a:rPr lang="en-US" sz="1400">
                <a:latin typeface="Arial" panose="020B0604020202020204" pitchFamily="34" charset="0"/>
                <a:cs typeface="Arial" panose="020B0604020202020204" pitchFamily="34" charset="0"/>
              </a:rPr>
              <a:t>• </a:t>
            </a:r>
            <a:r>
              <a:rPr lang="en-US">
                <a:solidFill>
                  <a:schemeClr val="accent1">
                    <a:lumMod val="75000"/>
                  </a:schemeClr>
                </a:solidFill>
                <a:latin typeface="Avenir Next LT Pro Demi" panose="020B0704020202020204" pitchFamily="34" charset="0"/>
                <a:cs typeface="Arial" panose="020B0604020202020204" pitchFamily="34" charset="0"/>
              </a:rPr>
              <a:t>Absence Management</a:t>
            </a:r>
          </a:p>
          <a:p>
            <a:pPr marL="285750" indent="-285750">
              <a:buClr>
                <a:srgbClr val="E33D6F"/>
              </a:buClr>
              <a:buFont typeface="Wingdings" panose="05000000000000000000" pitchFamily="2" charset="2"/>
              <a:buChar char="Ø"/>
            </a:pPr>
            <a:r>
              <a:rPr lang="en-US">
                <a:latin typeface="Avenir Next LT Pro Demi" panose="020B0704020202020204" pitchFamily="34" charset="0"/>
                <a:cs typeface="Arial" panose="020B0604020202020204" pitchFamily="34" charset="0"/>
              </a:rPr>
              <a:t>• </a:t>
            </a:r>
            <a:r>
              <a:rPr lang="en-US">
                <a:solidFill>
                  <a:srgbClr val="7699FF"/>
                </a:solidFill>
                <a:latin typeface="Avenir Next LT Pro Demi" panose="020B0704020202020204" pitchFamily="34" charset="0"/>
                <a:cs typeface="Arial" panose="020B0604020202020204" pitchFamily="34" charset="0"/>
              </a:rPr>
              <a:t>Family Friendly Policies (including Maternity, Paternity, Special Leave </a:t>
            </a:r>
            <a:r>
              <a:rPr lang="en-US" err="1">
                <a:solidFill>
                  <a:srgbClr val="7699FF"/>
                </a:solidFill>
                <a:latin typeface="Avenir Next LT Pro Demi" panose="020B0704020202020204" pitchFamily="34" charset="0"/>
                <a:cs typeface="Arial" panose="020B0604020202020204" pitchFamily="34" charset="0"/>
              </a:rPr>
              <a:t>etc</a:t>
            </a:r>
            <a:r>
              <a:rPr lang="en-US">
                <a:solidFill>
                  <a:srgbClr val="7699FF"/>
                </a:solidFill>
                <a:latin typeface="Avenir Next LT Pro Demi" panose="020B0704020202020204" pitchFamily="34" charset="0"/>
                <a:cs typeface="Arial" panose="020B0604020202020204" pitchFamily="34" charset="0"/>
              </a:rPr>
              <a:t>)</a:t>
            </a:r>
          </a:p>
          <a:p>
            <a:pPr marL="285750" indent="-285750">
              <a:buClr>
                <a:srgbClr val="E33D6F"/>
              </a:buClr>
              <a:buFont typeface="Wingdings" panose="05000000000000000000" pitchFamily="2" charset="2"/>
              <a:buChar char="Ø"/>
            </a:pPr>
            <a:r>
              <a:rPr lang="en-US">
                <a:latin typeface="Avenir Next LT Pro Demi" panose="020B0704020202020204" pitchFamily="34" charset="0"/>
                <a:cs typeface="Arial" panose="020B0604020202020204" pitchFamily="34" charset="0"/>
              </a:rPr>
              <a:t>• </a:t>
            </a:r>
            <a:r>
              <a:rPr lang="en-US">
                <a:solidFill>
                  <a:srgbClr val="A24677"/>
                </a:solidFill>
                <a:latin typeface="Avenir Next LT Pro Demi" panose="020B0704020202020204" pitchFamily="34" charset="0"/>
                <a:cs typeface="Arial" panose="020B0604020202020204" pitchFamily="34" charset="0"/>
              </a:rPr>
              <a:t>Discipline and Grievance</a:t>
            </a:r>
          </a:p>
          <a:p>
            <a:pPr marL="285750" indent="-285750">
              <a:buClr>
                <a:srgbClr val="E33D6F"/>
              </a:buClr>
              <a:buFont typeface="Wingdings" panose="05000000000000000000" pitchFamily="2" charset="2"/>
              <a:buChar char="Ø"/>
            </a:pPr>
            <a:r>
              <a:rPr lang="en-US">
                <a:latin typeface="Avenir Next LT Pro Demi" panose="020B0704020202020204" pitchFamily="34" charset="0"/>
                <a:cs typeface="Arial" panose="020B0604020202020204" pitchFamily="34" charset="0"/>
              </a:rPr>
              <a:t>• </a:t>
            </a:r>
            <a:r>
              <a:rPr lang="en-US">
                <a:solidFill>
                  <a:srgbClr val="7699FF"/>
                </a:solidFill>
                <a:latin typeface="Avenir Next LT Pro Demi" panose="020B0704020202020204" pitchFamily="34" charset="0"/>
                <a:cs typeface="Arial" panose="020B0604020202020204" pitchFamily="34" charset="0"/>
              </a:rPr>
              <a:t>Flexible Working</a:t>
            </a:r>
          </a:p>
          <a:p>
            <a:pPr marL="285750" indent="-285750">
              <a:buClr>
                <a:srgbClr val="E33D6F"/>
              </a:buClr>
              <a:buFont typeface="Wingdings" panose="05000000000000000000" pitchFamily="2" charset="2"/>
              <a:buChar char="Ø"/>
            </a:pPr>
            <a:r>
              <a:rPr lang="en-US">
                <a:latin typeface="Avenir Next LT Pro Demi" panose="020B0704020202020204" pitchFamily="34" charset="0"/>
                <a:cs typeface="Arial" panose="020B0604020202020204" pitchFamily="34" charset="0"/>
              </a:rPr>
              <a:t>• </a:t>
            </a:r>
            <a:r>
              <a:rPr lang="en-US">
                <a:solidFill>
                  <a:srgbClr val="860D4D"/>
                </a:solidFill>
                <a:latin typeface="Avenir Next LT Pro Demi" panose="020B0704020202020204" pitchFamily="34" charset="0"/>
                <a:cs typeface="Arial" panose="020B0604020202020204" pitchFamily="34" charset="0"/>
              </a:rPr>
              <a:t>Professional Development.</a:t>
            </a:r>
          </a:p>
          <a:p>
            <a:pPr marL="285750" indent="-285750">
              <a:buClr>
                <a:srgbClr val="E33D6F"/>
              </a:buClr>
              <a:buFont typeface="Wingdings" panose="05000000000000000000" pitchFamily="2" charset="2"/>
              <a:buChar char="Ø"/>
            </a:pPr>
            <a:r>
              <a:rPr lang="en-US">
                <a:solidFill>
                  <a:srgbClr val="7699FF"/>
                </a:solidFill>
                <a:latin typeface="Avenir Next LT Pro Demi" panose="020B0704020202020204" pitchFamily="34" charset="0"/>
                <a:cs typeface="Arial" panose="020B0604020202020204" pitchFamily="34" charset="0"/>
              </a:rPr>
              <a:t>Staffing policies approved by the NJNC may be supplemented by other policies and procedures agreed locally.</a:t>
            </a:r>
            <a:endParaRPr lang="en-US" sz="1400">
              <a:solidFill>
                <a:srgbClr val="7699FF"/>
              </a:solidFill>
              <a:latin typeface="Avenir Next LT Pro Demi" panose="020B0704020202020204" pitchFamily="34" charset="0"/>
              <a:cs typeface="Arial" panose="020B0604020202020204" pitchFamily="34" charset="0"/>
            </a:endParaRPr>
          </a:p>
          <a:p>
            <a:pPr>
              <a:buClr>
                <a:srgbClr val="E33D6F"/>
              </a:buClr>
            </a:pPr>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3F4F55-61C1-4F74-8220-6155538EDCA2}"/>
              </a:ext>
            </a:extLst>
          </p:cNvPr>
          <p:cNvSpPr txBox="1"/>
          <p:nvPr/>
        </p:nvSpPr>
        <p:spPr>
          <a:xfrm>
            <a:off x="833120" y="2324576"/>
            <a:ext cx="10774680" cy="584775"/>
          </a:xfrm>
          <a:prstGeom prst="rect">
            <a:avLst/>
          </a:prstGeom>
          <a:gradFill flip="none" rotWithShape="1">
            <a:gsLst>
              <a:gs pos="0">
                <a:srgbClr val="7699FF">
                  <a:tint val="66000"/>
                  <a:satMod val="160000"/>
                  <a:alpha val="0"/>
                  <a:lumMod val="100000"/>
                </a:srgbClr>
              </a:gs>
              <a:gs pos="50000">
                <a:srgbClr val="7699FF">
                  <a:tint val="44500"/>
                  <a:satMod val="160000"/>
                </a:srgbClr>
              </a:gs>
              <a:gs pos="100000">
                <a:srgbClr val="7699FF">
                  <a:tint val="23500"/>
                  <a:satMod val="160000"/>
                </a:srgbClr>
              </a:gs>
            </a:gsLst>
            <a:lin ang="16200000" scaled="1"/>
            <a:tileRect/>
          </a:gra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buClr>
                <a:srgbClr val="E33D6F"/>
              </a:buClr>
            </a:pPr>
            <a:r>
              <a:rPr lang="en-US" sz="1600" b="1">
                <a:latin typeface="Avenir Next LT Pro Demi" panose="020B0704020202020204" pitchFamily="34" charset="0"/>
                <a:cs typeface="Arial" panose="020B0604020202020204" pitchFamily="34" charset="0"/>
              </a:rPr>
              <a:t>The NJNC will oversee the development of and approval for a suite of National Staffing Policies or college staff. National Staffing Policies will include, but not be limited to:</a:t>
            </a:r>
          </a:p>
        </p:txBody>
      </p:sp>
      <p:sp>
        <p:nvSpPr>
          <p:cNvPr id="9" name="TextBox 8">
            <a:extLst>
              <a:ext uri="{FF2B5EF4-FFF2-40B4-BE49-F238E27FC236}">
                <a16:creationId xmlns:a16="http://schemas.microsoft.com/office/drawing/2014/main" id="{C053EAEE-635B-4128-B49C-494F6196C806}"/>
              </a:ext>
            </a:extLst>
          </p:cNvPr>
          <p:cNvSpPr txBox="1"/>
          <p:nvPr/>
        </p:nvSpPr>
        <p:spPr>
          <a:xfrm>
            <a:off x="904240" y="5521762"/>
            <a:ext cx="10520680" cy="523220"/>
          </a:xfrm>
          <a:prstGeom prst="rect">
            <a:avLst/>
          </a:prstGeom>
          <a:gradFill>
            <a:gsLst>
              <a:gs pos="0">
                <a:srgbClr val="7699FF">
                  <a:tint val="66000"/>
                  <a:satMod val="160000"/>
                  <a:alpha val="21000"/>
                  <a:lumMod val="52000"/>
                  <a:lumOff val="48000"/>
                </a:srgbClr>
              </a:gs>
              <a:gs pos="50000">
                <a:srgbClr val="7699FF">
                  <a:tint val="44500"/>
                  <a:satMod val="160000"/>
                </a:srgbClr>
              </a:gs>
              <a:gs pos="100000">
                <a:srgbClr val="7699FF">
                  <a:tint val="23500"/>
                  <a:satMod val="160000"/>
                </a:srgbClr>
              </a:gs>
            </a:gsLst>
            <a:lin ang="16200000" scaled="1"/>
          </a:gradFill>
          <a:ln>
            <a:noFill/>
          </a:ln>
          <a:effectLst>
            <a:outerShdw blurRad="50800" dist="38100" dir="2700000" algn="tl" rotWithShape="0">
              <a:prstClr val="black">
                <a:alpha val="40000"/>
              </a:prstClr>
            </a:outerShdw>
          </a:effectLst>
        </p:spPr>
        <p:txBody>
          <a:bodyPr wrap="square">
            <a:spAutoFit/>
          </a:bodyPr>
          <a:lstStyle/>
          <a:p>
            <a:pPr>
              <a:buClr>
                <a:srgbClr val="E33D6F"/>
              </a:buClr>
            </a:pPr>
            <a:r>
              <a:rPr lang="en-US" sz="1400">
                <a:latin typeface="Avenir Next LT Pro Demi" panose="020B0704020202020204" pitchFamily="34" charset="0"/>
                <a:cs typeface="Arial" panose="020B0604020202020204" pitchFamily="34" charset="0"/>
              </a:rPr>
              <a:t>In the event of any conflict between any local Staffing Policy at any college and any NJNC Circular, then any provision of the NJNC Circular shall take precedence</a:t>
            </a:r>
            <a:endParaRPr lang="en-GB" sz="1400">
              <a:latin typeface="Avenir Next LT Pro Demi" panose="020B0704020202020204" pitchFamily="34" charset="0"/>
              <a:cs typeface="Arial" panose="020B0604020202020204" pitchFamily="34" charset="0"/>
            </a:endParaRPr>
          </a:p>
        </p:txBody>
      </p:sp>
    </p:spTree>
    <p:extLst>
      <p:ext uri="{BB962C8B-B14F-4D97-AF65-F5344CB8AC3E}">
        <p14:creationId xmlns:p14="http://schemas.microsoft.com/office/powerpoint/2010/main" val="777847066"/>
      </p:ext>
    </p:extLst>
  </p:cSld>
  <p:clrMapOvr>
    <a:masterClrMapping/>
  </p:clrMapOvr>
  <mc:AlternateContent xmlns:mc="http://schemas.openxmlformats.org/markup-compatibility/2006" xmlns:p14="http://schemas.microsoft.com/office/powerpoint/2010/main">
    <mc:Choice Requires="p14">
      <p:transition spd="slow" p14:dur="2000" advTm="7908"/>
    </mc:Choice>
    <mc:Fallback xmlns="">
      <p:transition spd="slow" advTm="790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BE54-E49D-4E9B-8F9D-493DEC6F9D6D}"/>
              </a:ext>
            </a:extLst>
          </p:cNvPr>
          <p:cNvSpPr>
            <a:spLocks noGrp="1"/>
          </p:cNvSpPr>
          <p:nvPr>
            <p:ph type="title"/>
          </p:nvPr>
        </p:nvSpPr>
        <p:spPr>
          <a:xfrm>
            <a:off x="1117917" y="771961"/>
            <a:ext cx="8761413" cy="1168898"/>
          </a:xfrm>
        </p:spPr>
        <p:txBody>
          <a:bodyPr/>
          <a:lstStyle/>
          <a:p>
            <a:r>
              <a:rPr lang="en-US"/>
              <a:t>The National Working Practices Agreement (NWPA)</a:t>
            </a:r>
            <a:endParaRPr lang="en-GB"/>
          </a:p>
        </p:txBody>
      </p:sp>
      <p:graphicFrame>
        <p:nvGraphicFramePr>
          <p:cNvPr id="8" name="Diagram 7">
            <a:extLst>
              <a:ext uri="{FF2B5EF4-FFF2-40B4-BE49-F238E27FC236}">
                <a16:creationId xmlns:a16="http://schemas.microsoft.com/office/drawing/2014/main" id="{B48D7416-2938-42D5-BC8D-2BC97C2F8BE0}"/>
              </a:ext>
            </a:extLst>
          </p:cNvPr>
          <p:cNvGraphicFramePr/>
          <p:nvPr>
            <p:extLst>
              <p:ext uri="{D42A27DB-BD31-4B8C-83A1-F6EECF244321}">
                <p14:modId xmlns:p14="http://schemas.microsoft.com/office/powerpoint/2010/main" val="2457819923"/>
              </p:ext>
            </p:extLst>
          </p:nvPr>
        </p:nvGraphicFramePr>
        <p:xfrm>
          <a:off x="3971365" y="2404856"/>
          <a:ext cx="6194611" cy="424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E1D7592-F402-426B-8ACA-F5FB981F4FCC}"/>
              </a:ext>
            </a:extLst>
          </p:cNvPr>
          <p:cNvPicPr/>
          <p:nvPr/>
        </p:nvPicPr>
        <p:blipFill rotWithShape="1">
          <a:blip r:embed="rId8"/>
          <a:srcRect l="32074" t="16752" r="32029" b="7197"/>
          <a:stretch/>
        </p:blipFill>
        <p:spPr bwMode="auto">
          <a:xfrm>
            <a:off x="749689" y="2404856"/>
            <a:ext cx="2959369" cy="4242062"/>
          </a:xfrm>
          <a:prstGeom prst="rect">
            <a:avLst/>
          </a:prstGeom>
          <a:ln>
            <a:solidFill>
              <a:schemeClr val="bg2">
                <a:lumMod val="75000"/>
              </a:schemeClr>
            </a:solidFill>
          </a:ln>
          <a:effectLst>
            <a:outerShdw blurRad="50800" dist="38100" dir="18900000" algn="bl" rotWithShape="0">
              <a:prstClr val="black">
                <a:alpha val="40000"/>
              </a:prst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E29F4990-904C-4AAB-84DC-2B23ED74CDE2}"/>
              </a:ext>
            </a:extLst>
          </p:cNvPr>
          <p:cNvPicPr>
            <a:picLocks noChangeAspect="1"/>
          </p:cNvPicPr>
          <p:nvPr/>
        </p:nvPicPr>
        <p:blipFill>
          <a:blip r:embed="rId9"/>
          <a:stretch>
            <a:fillRect/>
          </a:stretch>
        </p:blipFill>
        <p:spPr>
          <a:xfrm>
            <a:off x="0" y="37323"/>
            <a:ext cx="12184748" cy="6858000"/>
          </a:xfrm>
          <a:prstGeom prst="rect">
            <a:avLst/>
          </a:prstGeom>
        </p:spPr>
      </p:pic>
      <p:sp>
        <p:nvSpPr>
          <p:cNvPr id="7" name="Rectangle: Rounded Corners 6">
            <a:hlinkClick r:id="rId10" action="ppaction://hlinksldjump"/>
            <a:extLst>
              <a:ext uri="{FF2B5EF4-FFF2-40B4-BE49-F238E27FC236}">
                <a16:creationId xmlns:a16="http://schemas.microsoft.com/office/drawing/2014/main" id="{3A686805-89AD-4D8A-8309-BCE70C9BAEDF}"/>
              </a:ext>
            </a:extLst>
          </p:cNvPr>
          <p:cNvSpPr/>
          <p:nvPr/>
        </p:nvSpPr>
        <p:spPr>
          <a:xfrm>
            <a:off x="10380850" y="135641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custDataLst>
      <p:tags r:id="rId1"/>
    </p:custDataLst>
    <p:extLst>
      <p:ext uri="{BB962C8B-B14F-4D97-AF65-F5344CB8AC3E}">
        <p14:creationId xmlns:p14="http://schemas.microsoft.com/office/powerpoint/2010/main" val="1075577720"/>
      </p:ext>
    </p:extLst>
  </p:cSld>
  <p:clrMapOvr>
    <a:masterClrMapping/>
  </p:clrMapOvr>
  <mc:AlternateContent xmlns:mc="http://schemas.openxmlformats.org/markup-compatibility/2006" xmlns:p14="http://schemas.microsoft.com/office/powerpoint/2010/main">
    <mc:Choice Requires="p14">
      <p:transition spd="slow" p14:dur="2000" advTm="33750"/>
    </mc:Choice>
    <mc:Fallback xmlns="">
      <p:transition spd="slow" advTm="3375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6650-26C3-48DC-A1D1-86A5D2C5D4ED}"/>
              </a:ext>
            </a:extLst>
          </p:cNvPr>
          <p:cNvSpPr>
            <a:spLocks noGrp="1"/>
          </p:cNvSpPr>
          <p:nvPr>
            <p:ph type="title"/>
          </p:nvPr>
        </p:nvSpPr>
        <p:spPr>
          <a:xfrm>
            <a:off x="1224534" y="697338"/>
            <a:ext cx="8761413" cy="706964"/>
          </a:xfrm>
        </p:spPr>
        <p:txBody>
          <a:bodyPr/>
          <a:lstStyle/>
          <a:p>
            <a:r>
              <a:rPr lang="en-US"/>
              <a:t>Ongoing work and future developments</a:t>
            </a:r>
            <a:endParaRPr lang="en-GB"/>
          </a:p>
        </p:txBody>
      </p:sp>
      <p:sp>
        <p:nvSpPr>
          <p:cNvPr id="3" name="Content Placeholder 2">
            <a:extLst>
              <a:ext uri="{FF2B5EF4-FFF2-40B4-BE49-F238E27FC236}">
                <a16:creationId xmlns:a16="http://schemas.microsoft.com/office/drawing/2014/main" id="{83E0DC76-377B-4474-AF44-C8797A46D7C2}"/>
              </a:ext>
            </a:extLst>
          </p:cNvPr>
          <p:cNvSpPr>
            <a:spLocks noGrp="1"/>
          </p:cNvSpPr>
          <p:nvPr>
            <p:ph idx="1"/>
          </p:nvPr>
        </p:nvSpPr>
        <p:spPr>
          <a:xfrm>
            <a:off x="1292856" y="3712865"/>
            <a:ext cx="9894046" cy="1929283"/>
          </a:xfrm>
        </p:spPr>
        <p:txBody>
          <a:bodyPr/>
          <a:lstStyle/>
          <a:p>
            <a:pPr marL="0" indent="0">
              <a:buNone/>
            </a:pPr>
            <a:endParaRPr lang="en-US"/>
          </a:p>
          <a:p>
            <a:pPr marL="0" indent="0">
              <a:buNone/>
            </a:pPr>
            <a:endParaRPr lang="en-US"/>
          </a:p>
          <a:p>
            <a:pPr marL="0" indent="0">
              <a:buNone/>
            </a:pPr>
            <a:endParaRPr lang="en-US"/>
          </a:p>
          <a:p>
            <a:endParaRPr lang="en-GB"/>
          </a:p>
        </p:txBody>
      </p:sp>
      <p:pic>
        <p:nvPicPr>
          <p:cNvPr id="5" name="Graphic 4" descr="Document outline">
            <a:extLst>
              <a:ext uri="{FF2B5EF4-FFF2-40B4-BE49-F238E27FC236}">
                <a16:creationId xmlns:a16="http://schemas.microsoft.com/office/drawing/2014/main" id="{C530836A-7CC6-4193-A9F7-8031D3A422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551" y="2868082"/>
            <a:ext cx="914400" cy="914400"/>
          </a:xfrm>
          <a:prstGeom prst="rect">
            <a:avLst/>
          </a:prstGeom>
        </p:spPr>
      </p:pic>
      <p:pic>
        <p:nvPicPr>
          <p:cNvPr id="7" name="Picture 6">
            <a:extLst>
              <a:ext uri="{FF2B5EF4-FFF2-40B4-BE49-F238E27FC236}">
                <a16:creationId xmlns:a16="http://schemas.microsoft.com/office/drawing/2014/main" id="{DBCDD92F-B3BC-4EB6-83F7-9B1BFF9B7A1C}"/>
              </a:ext>
            </a:extLst>
          </p:cNvPr>
          <p:cNvPicPr>
            <a:picLocks noChangeAspect="1"/>
          </p:cNvPicPr>
          <p:nvPr/>
        </p:nvPicPr>
        <p:blipFill>
          <a:blip r:embed="rId5"/>
          <a:stretch>
            <a:fillRect/>
          </a:stretch>
        </p:blipFill>
        <p:spPr>
          <a:xfrm>
            <a:off x="0" y="3935213"/>
            <a:ext cx="1439227" cy="843469"/>
          </a:xfrm>
          <a:prstGeom prst="rect">
            <a:avLst/>
          </a:prstGeom>
        </p:spPr>
      </p:pic>
      <p:pic>
        <p:nvPicPr>
          <p:cNvPr id="9" name="Graphic 8" descr="Construction worker female with solid fill">
            <a:extLst>
              <a:ext uri="{FF2B5EF4-FFF2-40B4-BE49-F238E27FC236}">
                <a16:creationId xmlns:a16="http://schemas.microsoft.com/office/drawing/2014/main" id="{3D54361A-EBCC-4D50-B799-03CEF420E8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134" y="4788842"/>
            <a:ext cx="914400" cy="914400"/>
          </a:xfrm>
          <a:prstGeom prst="rect">
            <a:avLst/>
          </a:prstGeom>
        </p:spPr>
      </p:pic>
      <p:pic>
        <p:nvPicPr>
          <p:cNvPr id="13" name="Graphic 12" descr="Questions with solid fill">
            <a:extLst>
              <a:ext uri="{FF2B5EF4-FFF2-40B4-BE49-F238E27FC236}">
                <a16:creationId xmlns:a16="http://schemas.microsoft.com/office/drawing/2014/main" id="{0404A7D9-4079-4CB4-BFE3-4BDF461BD0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413" y="5884332"/>
            <a:ext cx="914400" cy="914400"/>
          </a:xfrm>
          <a:prstGeom prst="rect">
            <a:avLst/>
          </a:prstGeom>
        </p:spPr>
      </p:pic>
      <p:sp>
        <p:nvSpPr>
          <p:cNvPr id="15" name="TextBox 14">
            <a:extLst>
              <a:ext uri="{FF2B5EF4-FFF2-40B4-BE49-F238E27FC236}">
                <a16:creationId xmlns:a16="http://schemas.microsoft.com/office/drawing/2014/main" id="{686E4F1C-C7F6-4D11-BD32-641C197BC563}"/>
              </a:ext>
            </a:extLst>
          </p:cNvPr>
          <p:cNvSpPr txBox="1"/>
          <p:nvPr/>
        </p:nvSpPr>
        <p:spPr>
          <a:xfrm>
            <a:off x="1439227" y="3002116"/>
            <a:ext cx="9601304" cy="646331"/>
          </a:xfrm>
          <a:prstGeom prst="rect">
            <a:avLst/>
          </a:prstGeom>
          <a:solidFill>
            <a:srgbClr val="FFFFCC">
              <a:alpha val="50000"/>
            </a:srgbClr>
          </a:solidFill>
        </p:spPr>
        <p:txBody>
          <a:bodyPr wrap="square">
            <a:spAutoFit/>
          </a:bodyPr>
          <a:lstStyle/>
          <a:p>
            <a:pPr marL="0" indent="0">
              <a:buNone/>
            </a:pPr>
            <a:r>
              <a:rPr lang="en-US" dirty="0">
                <a:solidFill>
                  <a:schemeClr val="tx1"/>
                </a:solidFill>
                <a:latin typeface="Avenir Next LT Pro Demi" panose="020B0704020202020204" pitchFamily="34" charset="0"/>
              </a:rPr>
              <a:t>Policies-no national policies have as yet been agreed despite extensive joint work having been undertaken</a:t>
            </a:r>
          </a:p>
        </p:txBody>
      </p:sp>
      <p:sp>
        <p:nvSpPr>
          <p:cNvPr id="17" name="TextBox 16">
            <a:extLst>
              <a:ext uri="{FF2B5EF4-FFF2-40B4-BE49-F238E27FC236}">
                <a16:creationId xmlns:a16="http://schemas.microsoft.com/office/drawing/2014/main" id="{A38DC24B-46DA-4FF8-B64F-A378D73C29F2}"/>
              </a:ext>
            </a:extLst>
          </p:cNvPr>
          <p:cNvSpPr txBox="1"/>
          <p:nvPr/>
        </p:nvSpPr>
        <p:spPr>
          <a:xfrm>
            <a:off x="1439227" y="4947663"/>
            <a:ext cx="9530749" cy="646331"/>
          </a:xfrm>
          <a:prstGeom prst="rect">
            <a:avLst/>
          </a:prstGeom>
          <a:solidFill>
            <a:srgbClr val="FFFFCC">
              <a:alpha val="50000"/>
            </a:srgbClr>
          </a:solidFill>
        </p:spPr>
        <p:txBody>
          <a:bodyPr wrap="square">
            <a:spAutoFit/>
          </a:bodyPr>
          <a:lstStyle/>
          <a:p>
            <a:pPr marL="0" indent="0">
              <a:buNone/>
            </a:pPr>
            <a:r>
              <a:rPr lang="en-US">
                <a:latin typeface="Avenir Next LT Pro Demi" panose="020B0704020202020204" pitchFamily="34" charset="0"/>
              </a:rPr>
              <a:t>Fair Work- discussions are ongoing regarding how the Fair Work Convention can be meaningfully incorporated into working agreements and practices</a:t>
            </a:r>
          </a:p>
        </p:txBody>
      </p:sp>
      <p:sp>
        <p:nvSpPr>
          <p:cNvPr id="19" name="TextBox 18">
            <a:extLst>
              <a:ext uri="{FF2B5EF4-FFF2-40B4-BE49-F238E27FC236}">
                <a16:creationId xmlns:a16="http://schemas.microsoft.com/office/drawing/2014/main" id="{2C676F2F-31E5-40A7-8FD3-46A3520C09BF}"/>
              </a:ext>
            </a:extLst>
          </p:cNvPr>
          <p:cNvSpPr txBox="1"/>
          <p:nvPr/>
        </p:nvSpPr>
        <p:spPr>
          <a:xfrm>
            <a:off x="1472799" y="6018366"/>
            <a:ext cx="9534159" cy="646331"/>
          </a:xfrm>
          <a:prstGeom prst="rect">
            <a:avLst/>
          </a:prstGeom>
          <a:solidFill>
            <a:srgbClr val="FFFFCC">
              <a:alpha val="50000"/>
            </a:srgbClr>
          </a:solidFill>
        </p:spPr>
        <p:txBody>
          <a:bodyPr wrap="square">
            <a:spAutoFit/>
          </a:bodyPr>
          <a:lstStyle/>
          <a:p>
            <a:pPr marL="0" indent="0">
              <a:buNone/>
            </a:pPr>
            <a:r>
              <a:rPr lang="en-US">
                <a:latin typeface="Avenir Next LT Pro Demi" panose="020B0704020202020204" pitchFamily="34" charset="0"/>
              </a:rPr>
              <a:t>ASN- the FELA-Executive is developing strategies to ensure that all current and future students are included and safe in FE colleges</a:t>
            </a:r>
          </a:p>
        </p:txBody>
      </p:sp>
      <p:sp>
        <p:nvSpPr>
          <p:cNvPr id="21" name="TextBox 20">
            <a:extLst>
              <a:ext uri="{FF2B5EF4-FFF2-40B4-BE49-F238E27FC236}">
                <a16:creationId xmlns:a16="http://schemas.microsoft.com/office/drawing/2014/main" id="{8A9F7D52-2601-4EFE-8834-A7D1B4AA6609}"/>
              </a:ext>
            </a:extLst>
          </p:cNvPr>
          <p:cNvSpPr txBox="1"/>
          <p:nvPr/>
        </p:nvSpPr>
        <p:spPr>
          <a:xfrm>
            <a:off x="1603575" y="4033781"/>
            <a:ext cx="9418978" cy="646331"/>
          </a:xfrm>
          <a:prstGeom prst="rect">
            <a:avLst/>
          </a:prstGeom>
          <a:solidFill>
            <a:srgbClr val="FFFFCC">
              <a:alpha val="50000"/>
            </a:srgbClr>
          </a:solidFill>
        </p:spPr>
        <p:txBody>
          <a:bodyPr wrap="square">
            <a:spAutoFit/>
          </a:bodyPr>
          <a:lstStyle/>
          <a:p>
            <a:pPr marL="0" indent="0">
              <a:buNone/>
            </a:pPr>
            <a:r>
              <a:rPr lang="en-US">
                <a:latin typeface="Avenir Next LT Pro Demi" panose="020B0704020202020204" pitchFamily="34" charset="0"/>
              </a:rPr>
              <a:t>Health &amp; Safety- discussions are ongoing regarding national agreements on Health &amp; Safety </a:t>
            </a:r>
          </a:p>
        </p:txBody>
      </p:sp>
    </p:spTree>
    <p:custDataLst>
      <p:tags r:id="rId1"/>
    </p:custDataLst>
    <p:extLst>
      <p:ext uri="{BB962C8B-B14F-4D97-AF65-F5344CB8AC3E}">
        <p14:creationId xmlns:p14="http://schemas.microsoft.com/office/powerpoint/2010/main" val="2402435402"/>
      </p:ext>
    </p:extLst>
  </p:cSld>
  <p:clrMapOvr>
    <a:masterClrMapping/>
  </p:clrMapOvr>
  <mc:AlternateContent xmlns:mc="http://schemas.openxmlformats.org/markup-compatibility/2006" xmlns:p14="http://schemas.microsoft.com/office/powerpoint/2010/main">
    <mc:Choice Requires="p14">
      <p:transition spd="slow" p14:dur="2000" advTm="24202"/>
    </mc:Choice>
    <mc:Fallback xmlns="">
      <p:transition spd="slow" advTm="24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3000"/>
                                        <p:tgtEl>
                                          <p:spTgt spid="15"/>
                                        </p:tgtEl>
                                      </p:cBhvr>
                                    </p:animEffect>
                                    <p:anim calcmode="lin" valueType="num">
                                      <p:cBhvr>
                                        <p:cTn id="13" dur="3000" fill="hold"/>
                                        <p:tgtEl>
                                          <p:spTgt spid="15"/>
                                        </p:tgtEl>
                                        <p:attrNameLst>
                                          <p:attrName>ppt_x</p:attrName>
                                        </p:attrNameLst>
                                      </p:cBhvr>
                                      <p:tavLst>
                                        <p:tav tm="0">
                                          <p:val>
                                            <p:strVal val="#ppt_x"/>
                                          </p:val>
                                        </p:tav>
                                        <p:tav tm="100000">
                                          <p:val>
                                            <p:strVal val="#ppt_x"/>
                                          </p:val>
                                        </p:tav>
                                      </p:tavLst>
                                    </p:anim>
                                    <p:anim calcmode="lin" valueType="num">
                                      <p:cBhvr>
                                        <p:cTn id="14" dur="3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anim calcmode="lin" valueType="num">
                                      <p:cBhvr>
                                        <p:cTn id="19" dur="3000" fill="hold"/>
                                        <p:tgtEl>
                                          <p:spTgt spid="7"/>
                                        </p:tgtEl>
                                        <p:attrNameLst>
                                          <p:attrName>ppt_x</p:attrName>
                                        </p:attrNameLst>
                                      </p:cBhvr>
                                      <p:tavLst>
                                        <p:tav tm="0">
                                          <p:val>
                                            <p:strVal val="#ppt_x"/>
                                          </p:val>
                                        </p:tav>
                                        <p:tav tm="100000">
                                          <p:val>
                                            <p:strVal val="#ppt_x"/>
                                          </p:val>
                                        </p:tav>
                                      </p:tavLst>
                                    </p:anim>
                                    <p:anim calcmode="lin" valueType="num">
                                      <p:cBhvr>
                                        <p:cTn id="20" dur="3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6000"/>
                            </p:stCondLst>
                            <p:childTnLst>
                              <p:par>
                                <p:cTn id="22" presetID="42"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3000"/>
                                        <p:tgtEl>
                                          <p:spTgt spid="21"/>
                                        </p:tgtEl>
                                      </p:cBhvr>
                                    </p:animEffect>
                                    <p:anim calcmode="lin" valueType="num">
                                      <p:cBhvr>
                                        <p:cTn id="25" dur="3000" fill="hold"/>
                                        <p:tgtEl>
                                          <p:spTgt spid="21"/>
                                        </p:tgtEl>
                                        <p:attrNameLst>
                                          <p:attrName>ppt_x</p:attrName>
                                        </p:attrNameLst>
                                      </p:cBhvr>
                                      <p:tavLst>
                                        <p:tav tm="0">
                                          <p:val>
                                            <p:strVal val="#ppt_x"/>
                                          </p:val>
                                        </p:tav>
                                        <p:tav tm="100000">
                                          <p:val>
                                            <p:strVal val="#ppt_x"/>
                                          </p:val>
                                        </p:tav>
                                      </p:tavLst>
                                    </p:anim>
                                    <p:anim calcmode="lin" valueType="num">
                                      <p:cBhvr>
                                        <p:cTn id="26" dur="3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9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0"/>
                                        <p:tgtEl>
                                          <p:spTgt spid="9"/>
                                        </p:tgtEl>
                                      </p:cBhvr>
                                    </p:animEffect>
                                    <p:anim calcmode="lin" valueType="num">
                                      <p:cBhvr>
                                        <p:cTn id="31" dur="3000" fill="hold"/>
                                        <p:tgtEl>
                                          <p:spTgt spid="9"/>
                                        </p:tgtEl>
                                        <p:attrNameLst>
                                          <p:attrName>ppt_x</p:attrName>
                                        </p:attrNameLst>
                                      </p:cBhvr>
                                      <p:tavLst>
                                        <p:tav tm="0">
                                          <p:val>
                                            <p:strVal val="#ppt_x"/>
                                          </p:val>
                                        </p:tav>
                                        <p:tav tm="100000">
                                          <p:val>
                                            <p:strVal val="#ppt_x"/>
                                          </p:val>
                                        </p:tav>
                                      </p:tavLst>
                                    </p:anim>
                                    <p:anim calcmode="lin" valueType="num">
                                      <p:cBhvr>
                                        <p:cTn id="32" dur="3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12000"/>
                            </p:stCondLst>
                            <p:childTnLst>
                              <p:par>
                                <p:cTn id="34" presetID="42"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3000"/>
                                        <p:tgtEl>
                                          <p:spTgt spid="17"/>
                                        </p:tgtEl>
                                      </p:cBhvr>
                                    </p:animEffect>
                                    <p:anim calcmode="lin" valueType="num">
                                      <p:cBhvr>
                                        <p:cTn id="37" dur="3000" fill="hold"/>
                                        <p:tgtEl>
                                          <p:spTgt spid="17"/>
                                        </p:tgtEl>
                                        <p:attrNameLst>
                                          <p:attrName>ppt_x</p:attrName>
                                        </p:attrNameLst>
                                      </p:cBhvr>
                                      <p:tavLst>
                                        <p:tav tm="0">
                                          <p:val>
                                            <p:strVal val="#ppt_x"/>
                                          </p:val>
                                        </p:tav>
                                        <p:tav tm="100000">
                                          <p:val>
                                            <p:strVal val="#ppt_x"/>
                                          </p:val>
                                        </p:tav>
                                      </p:tavLst>
                                    </p:anim>
                                    <p:anim calcmode="lin" valueType="num">
                                      <p:cBhvr>
                                        <p:cTn id="38" dur="3000" fill="hold"/>
                                        <p:tgtEl>
                                          <p:spTgt spid="17"/>
                                        </p:tgtEl>
                                        <p:attrNameLst>
                                          <p:attrName>ppt_y</p:attrName>
                                        </p:attrNameLst>
                                      </p:cBhvr>
                                      <p:tavLst>
                                        <p:tav tm="0">
                                          <p:val>
                                            <p:strVal val="#ppt_y+.1"/>
                                          </p:val>
                                        </p:tav>
                                        <p:tav tm="100000">
                                          <p:val>
                                            <p:strVal val="#ppt_y"/>
                                          </p:val>
                                        </p:tav>
                                      </p:tavLst>
                                    </p:anim>
                                  </p:childTnLst>
                                </p:cTn>
                              </p:par>
                            </p:childTnLst>
                          </p:cTn>
                        </p:par>
                        <p:par>
                          <p:cTn id="39" fill="hold">
                            <p:stCondLst>
                              <p:cond delay="150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0"/>
                                        <p:tgtEl>
                                          <p:spTgt spid="19"/>
                                        </p:tgtEl>
                                      </p:cBhvr>
                                    </p:animEffect>
                                    <p:anim calcmode="lin" valueType="num">
                                      <p:cBhvr>
                                        <p:cTn id="48" dur="3000" fill="hold"/>
                                        <p:tgtEl>
                                          <p:spTgt spid="19"/>
                                        </p:tgtEl>
                                        <p:attrNameLst>
                                          <p:attrName>ppt_x</p:attrName>
                                        </p:attrNameLst>
                                      </p:cBhvr>
                                      <p:tavLst>
                                        <p:tav tm="0">
                                          <p:val>
                                            <p:strVal val="#ppt_x"/>
                                          </p:val>
                                        </p:tav>
                                        <p:tav tm="100000">
                                          <p:val>
                                            <p:strVal val="#ppt_x"/>
                                          </p:val>
                                        </p:tav>
                                      </p:tavLst>
                                    </p:anim>
                                    <p:anim calcmode="lin" valueType="num">
                                      <p:cBhvr>
                                        <p:cTn id="49" dur="3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FC0A-E9C2-445F-9676-B0E474414B12}"/>
              </a:ext>
            </a:extLst>
          </p:cNvPr>
          <p:cNvSpPr>
            <a:spLocks noGrp="1"/>
          </p:cNvSpPr>
          <p:nvPr>
            <p:ph type="title"/>
          </p:nvPr>
        </p:nvSpPr>
        <p:spPr>
          <a:xfrm>
            <a:off x="1467471" y="757686"/>
            <a:ext cx="8761413" cy="706964"/>
          </a:xfrm>
        </p:spPr>
        <p:txBody>
          <a:bodyPr/>
          <a:lstStyle/>
          <a:p>
            <a:r>
              <a:rPr lang="en-US" err="1"/>
              <a:t>Honour</a:t>
            </a:r>
            <a:r>
              <a:rPr lang="en-US"/>
              <a:t> the Deal!</a:t>
            </a:r>
            <a:endParaRPr lang="en-GB"/>
          </a:p>
        </p:txBody>
      </p:sp>
      <p:sp>
        <p:nvSpPr>
          <p:cNvPr id="17" name="Rectangle 16">
            <a:extLst>
              <a:ext uri="{FF2B5EF4-FFF2-40B4-BE49-F238E27FC236}">
                <a16:creationId xmlns:a16="http://schemas.microsoft.com/office/drawing/2014/main" id="{F754816A-FC25-4765-9685-846065CC7CCC}"/>
              </a:ext>
            </a:extLst>
          </p:cNvPr>
          <p:cNvSpPr/>
          <p:nvPr/>
        </p:nvSpPr>
        <p:spPr>
          <a:xfrm>
            <a:off x="-48228" y="4503851"/>
            <a:ext cx="12240228" cy="2372810"/>
          </a:xfrm>
          <a:prstGeom prst="rect">
            <a:avLst/>
          </a:prstGeom>
          <a:solidFill>
            <a:schemeClr val="bg1">
              <a:lumMod val="8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nity">
            <a:extLst>
              <a:ext uri="{FF2B5EF4-FFF2-40B4-BE49-F238E27FC236}">
                <a16:creationId xmlns:a16="http://schemas.microsoft.com/office/drawing/2014/main" id="{9C50080C-F592-4C0E-AB94-C3871F4EB888}"/>
              </a:ext>
            </a:extLst>
          </p:cNvPr>
          <p:cNvSpPr/>
          <p:nvPr/>
        </p:nvSpPr>
        <p:spPr>
          <a:xfrm>
            <a:off x="1832305" y="2802669"/>
            <a:ext cx="4123238" cy="293418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Banner EIS">
            <a:extLst>
              <a:ext uri="{FF2B5EF4-FFF2-40B4-BE49-F238E27FC236}">
                <a16:creationId xmlns:a16="http://schemas.microsoft.com/office/drawing/2014/main" id="{74C85090-3019-431D-9DD2-CC7374BBDE9B}"/>
              </a:ext>
            </a:extLst>
          </p:cNvPr>
          <p:cNvSpPr/>
          <p:nvPr/>
        </p:nvSpPr>
        <p:spPr>
          <a:xfrm>
            <a:off x="1832305" y="2802669"/>
            <a:ext cx="4123238" cy="29341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sider">
            <a:extLst>
              <a:ext uri="{FF2B5EF4-FFF2-40B4-BE49-F238E27FC236}">
                <a16:creationId xmlns:a16="http://schemas.microsoft.com/office/drawing/2014/main" id="{1A3B9D0F-0821-4743-9A30-A429671D0EBD}"/>
              </a:ext>
            </a:extLst>
          </p:cNvPr>
          <p:cNvSpPr/>
          <p:nvPr/>
        </p:nvSpPr>
        <p:spPr>
          <a:xfrm>
            <a:off x="1832305" y="2802669"/>
            <a:ext cx="4123238" cy="293418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dinburgh">
            <a:extLst>
              <a:ext uri="{FF2B5EF4-FFF2-40B4-BE49-F238E27FC236}">
                <a16:creationId xmlns:a16="http://schemas.microsoft.com/office/drawing/2014/main" id="{2E6B1FE9-6A10-4665-8372-98A4B65F77A2}"/>
              </a:ext>
            </a:extLst>
          </p:cNvPr>
          <p:cNvSpPr/>
          <p:nvPr/>
        </p:nvSpPr>
        <p:spPr>
          <a:xfrm>
            <a:off x="1832305" y="2802669"/>
            <a:ext cx="4123238" cy="293418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lease be">
            <a:extLst>
              <a:ext uri="{FF2B5EF4-FFF2-40B4-BE49-F238E27FC236}">
                <a16:creationId xmlns:a16="http://schemas.microsoft.com/office/drawing/2014/main" id="{6F475775-1F79-4FCE-8BE8-5792BCDC9D57}"/>
              </a:ext>
            </a:extLst>
          </p:cNvPr>
          <p:cNvSpPr/>
          <p:nvPr/>
        </p:nvSpPr>
        <p:spPr>
          <a:xfrm>
            <a:off x="1832305" y="2802669"/>
            <a:ext cx="4123238" cy="2934182"/>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ife">
            <a:extLst>
              <a:ext uri="{FF2B5EF4-FFF2-40B4-BE49-F238E27FC236}">
                <a16:creationId xmlns:a16="http://schemas.microsoft.com/office/drawing/2014/main" id="{2DFD5FBE-F3BD-47EA-B01A-06B5EC6CE7DB}"/>
              </a:ext>
            </a:extLst>
          </p:cNvPr>
          <p:cNvSpPr/>
          <p:nvPr/>
        </p:nvSpPr>
        <p:spPr>
          <a:xfrm>
            <a:off x="1832305" y="2802669"/>
            <a:ext cx="4123238" cy="2934182"/>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t is">
            <a:extLst>
              <a:ext uri="{FF2B5EF4-FFF2-40B4-BE49-F238E27FC236}">
                <a16:creationId xmlns:a16="http://schemas.microsoft.com/office/drawing/2014/main" id="{F34E362B-C2AF-4525-962C-825C26A15AD0}"/>
              </a:ext>
            </a:extLst>
          </p:cNvPr>
          <p:cNvSpPr/>
          <p:nvPr/>
        </p:nvSpPr>
        <p:spPr>
          <a:xfrm>
            <a:off x="1832305" y="2802669"/>
            <a:ext cx="4123238" cy="293418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otherwell">
            <a:extLst>
              <a:ext uri="{FF2B5EF4-FFF2-40B4-BE49-F238E27FC236}">
                <a16:creationId xmlns:a16="http://schemas.microsoft.com/office/drawing/2014/main" id="{D7DF0E02-D860-4D06-842F-4900DAD9C025}"/>
              </a:ext>
            </a:extLst>
          </p:cNvPr>
          <p:cNvSpPr/>
          <p:nvPr/>
        </p:nvSpPr>
        <p:spPr>
          <a:xfrm>
            <a:off x="1832305" y="2802669"/>
            <a:ext cx="4123238" cy="2934182"/>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ogether">
            <a:extLst>
              <a:ext uri="{FF2B5EF4-FFF2-40B4-BE49-F238E27FC236}">
                <a16:creationId xmlns:a16="http://schemas.microsoft.com/office/drawing/2014/main" id="{454C5BB5-2F54-45E5-8A11-FF1B31BA9D81}"/>
              </a:ext>
            </a:extLst>
          </p:cNvPr>
          <p:cNvSpPr/>
          <p:nvPr/>
        </p:nvSpPr>
        <p:spPr>
          <a:xfrm>
            <a:off x="1832305" y="2802669"/>
            <a:ext cx="4123238" cy="2934182"/>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double bannerRectangle 13">
            <a:extLst>
              <a:ext uri="{FF2B5EF4-FFF2-40B4-BE49-F238E27FC236}">
                <a16:creationId xmlns:a16="http://schemas.microsoft.com/office/drawing/2014/main" id="{C363749C-D161-4411-8BF9-3E2E254AA15C}"/>
              </a:ext>
            </a:extLst>
          </p:cNvPr>
          <p:cNvSpPr/>
          <p:nvPr/>
        </p:nvSpPr>
        <p:spPr>
          <a:xfrm>
            <a:off x="1832305" y="2802669"/>
            <a:ext cx="4123238" cy="2934182"/>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We are">
            <a:extLst>
              <a:ext uri="{FF2B5EF4-FFF2-40B4-BE49-F238E27FC236}">
                <a16:creationId xmlns:a16="http://schemas.microsoft.com/office/drawing/2014/main" id="{B21ADCE0-6387-46EE-8219-0B41FD3FC514}"/>
              </a:ext>
            </a:extLst>
          </p:cNvPr>
          <p:cNvSpPr/>
          <p:nvPr/>
        </p:nvSpPr>
        <p:spPr>
          <a:xfrm>
            <a:off x="2058206" y="3063631"/>
            <a:ext cx="3797559" cy="2673220"/>
          </a:xfrm>
          <a:prstGeom prst="rect">
            <a:avLst/>
          </a:prstGeom>
          <a:solidFill>
            <a:srgbClr val="FFFFE8"/>
          </a:solid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scene3d>
            <a:camera prst="perspectiveContrastingRightFacing"/>
            <a:lightRig rig="threePt" dir="t"/>
          </a:scene3d>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a:t>We are a member-led Trade Union. Members need to support and maintain our agreements. Take action when necessary to do this</a:t>
            </a:r>
            <a:endParaRPr lang="en-GB" sz="2400" b="1" dirty="0"/>
          </a:p>
        </p:txBody>
      </p:sp>
      <p:sp>
        <p:nvSpPr>
          <p:cNvPr id="16" name="fela banner">
            <a:extLst>
              <a:ext uri="{FF2B5EF4-FFF2-40B4-BE49-F238E27FC236}">
                <a16:creationId xmlns:a16="http://schemas.microsoft.com/office/drawing/2014/main" id="{A277E7B3-7BAB-46AF-8CBB-555D9D37AB4E}"/>
              </a:ext>
            </a:extLst>
          </p:cNvPr>
          <p:cNvSpPr/>
          <p:nvPr/>
        </p:nvSpPr>
        <p:spPr>
          <a:xfrm>
            <a:off x="1832305" y="2802669"/>
            <a:ext cx="4123238" cy="2934182"/>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17500">
            <a:gradFill flip="none" rotWithShape="1">
              <a:gsLst>
                <a:gs pos="0">
                  <a:srgbClr val="C00000"/>
                </a:gs>
                <a:gs pos="24000">
                  <a:srgbClr val="BE126C"/>
                </a:gs>
                <a:gs pos="83000">
                  <a:srgbClr val="BE126C"/>
                </a:gs>
                <a:gs pos="100000">
                  <a:srgbClr val="E23A6E"/>
                </a:gs>
              </a:gsLst>
              <a:path path="circle">
                <a:fillToRect l="100000" t="100000"/>
              </a:path>
              <a:tileRect r="-100000" b="-100000"/>
            </a:gradFill>
          </a:ln>
          <a:effectLst>
            <a:outerShdw blurRad="76200" dir="13500000" sy="23000" kx="1200000" algn="br" rotWithShape="0">
              <a:schemeClr val="bg1">
                <a:lumMod val="65000"/>
                <a:alpha val="20000"/>
              </a:scheme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8423530C-1FC5-43BC-BFC5-557AE7EB79E1}"/>
              </a:ext>
            </a:extLst>
          </p:cNvPr>
          <p:cNvSpPr/>
          <p:nvPr/>
        </p:nvSpPr>
        <p:spPr>
          <a:xfrm>
            <a:off x="10440237" y="40193"/>
            <a:ext cx="703385" cy="1130440"/>
          </a:xfrm>
          <a:prstGeom prst="roundRect">
            <a:avLst/>
          </a:prstGeom>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Top Corners Rounded 22">
            <a:extLst>
              <a:ext uri="{FF2B5EF4-FFF2-40B4-BE49-F238E27FC236}">
                <a16:creationId xmlns:a16="http://schemas.microsoft.com/office/drawing/2014/main" id="{96870C56-B3E6-4F3E-94E4-9A04FCF1F037}"/>
              </a:ext>
            </a:extLst>
          </p:cNvPr>
          <p:cNvSpPr/>
          <p:nvPr/>
        </p:nvSpPr>
        <p:spPr>
          <a:xfrm>
            <a:off x="9334950" y="4746370"/>
            <a:ext cx="798844" cy="1738366"/>
          </a:xfrm>
          <a:prstGeom prst="round2SameRect">
            <a:avLst>
              <a:gd name="adj1" fmla="val 25300"/>
              <a:gd name="adj2" fmla="val 15379"/>
            </a:avLst>
          </a:prstGeom>
          <a:blipFill dpi="0" rotWithShape="1">
            <a:blip r:embed="rId14">
              <a:extLst>
                <a:ext uri="{28A0092B-C50C-407E-A947-70E740481C1C}">
                  <a14:useLocalDpi xmlns:a14="http://schemas.microsoft.com/office/drawing/2010/main" val="0"/>
                </a:ext>
              </a:extLst>
            </a:blip>
            <a:srcRect/>
            <a:stretch>
              <a:fillRect/>
            </a:stretch>
          </a:blipFill>
          <a:ln w="76200">
            <a:solidFill>
              <a:schemeClr val="tx1"/>
            </a:solidFill>
          </a:ln>
          <a:effectLst>
            <a:outerShdw blurRad="50800" dist="38100" dir="2700000" algn="tl" rotWithShape="0">
              <a:prstClr val="black">
                <a:alpha val="40000"/>
              </a:prstClr>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666039190"/>
      </p:ext>
    </p:extLst>
  </p:cSld>
  <p:clrMapOvr>
    <a:masterClrMapping/>
  </p:clrMapOvr>
  <mc:AlternateContent xmlns:mc="http://schemas.openxmlformats.org/markup-compatibility/2006" xmlns:p14="http://schemas.microsoft.com/office/powerpoint/2010/main">
    <mc:Choice Requires="p14">
      <p:transition spd="slow" p14:dur="2000" advTm="77226"/>
    </mc:Choice>
    <mc:Fallback xmlns="">
      <p:transition spd="slow" advTm="77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0"/>
                                        <p:tgtEl>
                                          <p:spTgt spid="16"/>
                                        </p:tgtEl>
                                      </p:cBhvr>
                                    </p:animEffect>
                                    <p:set>
                                      <p:cBhvr>
                                        <p:cTn id="7" dur="1" fill="hold">
                                          <p:stCondLst>
                                            <p:cond delay="4999"/>
                                          </p:stCondLst>
                                        </p:cTn>
                                        <p:tgtEl>
                                          <p:spTgt spid="16"/>
                                        </p:tgtEl>
                                        <p:attrNameLst>
                                          <p:attrName>style.visibility</p:attrName>
                                        </p:attrNameLst>
                                      </p:cBhvr>
                                      <p:to>
                                        <p:strVal val="hidden"/>
                                      </p:to>
                                    </p:set>
                                  </p:childTnLst>
                                </p:cTn>
                              </p:par>
                            </p:childTnLst>
                          </p:cTn>
                        </p:par>
                        <p:par>
                          <p:cTn id="8" fill="hold">
                            <p:stCondLst>
                              <p:cond delay="5000"/>
                            </p:stCondLst>
                            <p:childTnLst>
                              <p:par>
                                <p:cTn id="9" presetID="10" presetClass="exit" presetSubtype="0" fill="hold" grpId="0" nodeType="afterEffect">
                                  <p:stCondLst>
                                    <p:cond delay="0"/>
                                  </p:stCondLst>
                                  <p:childTnLst>
                                    <p:animEffect transition="out" filter="fade">
                                      <p:cBhvr>
                                        <p:cTn id="10" dur="5000"/>
                                        <p:tgtEl>
                                          <p:spTgt spid="25"/>
                                        </p:tgtEl>
                                      </p:cBhvr>
                                    </p:animEffect>
                                    <p:set>
                                      <p:cBhvr>
                                        <p:cTn id="11" dur="1" fill="hold">
                                          <p:stCondLst>
                                            <p:cond delay="4999"/>
                                          </p:stCondLst>
                                        </p:cTn>
                                        <p:tgtEl>
                                          <p:spTgt spid="25"/>
                                        </p:tgtEl>
                                        <p:attrNameLst>
                                          <p:attrName>style.visibility</p:attrName>
                                        </p:attrNameLst>
                                      </p:cBhvr>
                                      <p:to>
                                        <p:strVal val="hidden"/>
                                      </p:to>
                                    </p:set>
                                  </p:childTnLst>
                                </p:cTn>
                              </p:par>
                            </p:childTnLst>
                          </p:cTn>
                        </p:par>
                        <p:par>
                          <p:cTn id="12" fill="hold">
                            <p:stCondLst>
                              <p:cond delay="10000"/>
                            </p:stCondLst>
                            <p:childTnLst>
                              <p:par>
                                <p:cTn id="13" presetID="10" presetClass="exit" presetSubtype="0" fill="hold" grpId="0" nodeType="afterEffect">
                                  <p:stCondLst>
                                    <p:cond delay="0"/>
                                  </p:stCondLst>
                                  <p:childTnLst>
                                    <p:animEffect transition="out" filter="fade">
                                      <p:cBhvr>
                                        <p:cTn id="14" dur="5000"/>
                                        <p:tgtEl>
                                          <p:spTgt spid="14"/>
                                        </p:tgtEl>
                                      </p:cBhvr>
                                    </p:animEffect>
                                    <p:set>
                                      <p:cBhvr>
                                        <p:cTn id="15" dur="1" fill="hold">
                                          <p:stCondLst>
                                            <p:cond delay="4999"/>
                                          </p:stCondLst>
                                        </p:cTn>
                                        <p:tgtEl>
                                          <p:spTgt spid="14"/>
                                        </p:tgtEl>
                                        <p:attrNameLst>
                                          <p:attrName>style.visibility</p:attrName>
                                        </p:attrNameLst>
                                      </p:cBhvr>
                                      <p:to>
                                        <p:strVal val="hidden"/>
                                      </p:to>
                                    </p:set>
                                  </p:childTnLst>
                                </p:cTn>
                              </p:par>
                            </p:childTnLst>
                          </p:cTn>
                        </p:par>
                        <p:par>
                          <p:cTn id="16" fill="hold">
                            <p:stCondLst>
                              <p:cond delay="15000"/>
                            </p:stCondLst>
                            <p:childTnLst>
                              <p:par>
                                <p:cTn id="17" presetID="10" presetClass="exit" presetSubtype="0" fill="hold" grpId="0" nodeType="afterEffect">
                                  <p:stCondLst>
                                    <p:cond delay="0"/>
                                  </p:stCondLst>
                                  <p:childTnLst>
                                    <p:animEffect transition="out" filter="fade">
                                      <p:cBhvr>
                                        <p:cTn id="18" dur="5000"/>
                                        <p:tgtEl>
                                          <p:spTgt spid="13"/>
                                        </p:tgtEl>
                                      </p:cBhvr>
                                    </p:animEffect>
                                    <p:set>
                                      <p:cBhvr>
                                        <p:cTn id="19" dur="1" fill="hold">
                                          <p:stCondLst>
                                            <p:cond delay="4999"/>
                                          </p:stCondLst>
                                        </p:cTn>
                                        <p:tgtEl>
                                          <p:spTgt spid="13"/>
                                        </p:tgtEl>
                                        <p:attrNameLst>
                                          <p:attrName>style.visibility</p:attrName>
                                        </p:attrNameLst>
                                      </p:cBhvr>
                                      <p:to>
                                        <p:strVal val="hidden"/>
                                      </p:to>
                                    </p:set>
                                  </p:childTnLst>
                                </p:cTn>
                              </p:par>
                            </p:childTnLst>
                          </p:cTn>
                        </p:par>
                        <p:par>
                          <p:cTn id="20" fill="hold">
                            <p:stCondLst>
                              <p:cond delay="20000"/>
                            </p:stCondLst>
                            <p:childTnLst>
                              <p:par>
                                <p:cTn id="21" presetID="10" presetClass="exit" presetSubtype="0" fill="hold" grpId="0" nodeType="afterEffect">
                                  <p:stCondLst>
                                    <p:cond delay="0"/>
                                  </p:stCondLst>
                                  <p:childTnLst>
                                    <p:animEffect transition="out" filter="fade">
                                      <p:cBhvr>
                                        <p:cTn id="22" dur="5000"/>
                                        <p:tgtEl>
                                          <p:spTgt spid="12"/>
                                        </p:tgtEl>
                                      </p:cBhvr>
                                    </p:animEffect>
                                    <p:set>
                                      <p:cBhvr>
                                        <p:cTn id="23" dur="1" fill="hold">
                                          <p:stCondLst>
                                            <p:cond delay="4999"/>
                                          </p:stCondLst>
                                        </p:cTn>
                                        <p:tgtEl>
                                          <p:spTgt spid="12"/>
                                        </p:tgtEl>
                                        <p:attrNameLst>
                                          <p:attrName>style.visibility</p:attrName>
                                        </p:attrNameLst>
                                      </p:cBhvr>
                                      <p:to>
                                        <p:strVal val="hidden"/>
                                      </p:to>
                                    </p:set>
                                  </p:childTnLst>
                                </p:cTn>
                              </p:par>
                            </p:childTnLst>
                          </p:cTn>
                        </p:par>
                        <p:par>
                          <p:cTn id="24" fill="hold">
                            <p:stCondLst>
                              <p:cond delay="25000"/>
                            </p:stCondLst>
                            <p:childTnLst>
                              <p:par>
                                <p:cTn id="25" presetID="10" presetClass="exit" presetSubtype="0" fill="hold" grpId="0" nodeType="afterEffect">
                                  <p:stCondLst>
                                    <p:cond delay="0"/>
                                  </p:stCondLst>
                                  <p:childTnLst>
                                    <p:animEffect transition="out" filter="fade">
                                      <p:cBhvr>
                                        <p:cTn id="26" dur="5000"/>
                                        <p:tgtEl>
                                          <p:spTgt spid="11"/>
                                        </p:tgtEl>
                                      </p:cBhvr>
                                    </p:animEffect>
                                    <p:set>
                                      <p:cBhvr>
                                        <p:cTn id="27" dur="1" fill="hold">
                                          <p:stCondLst>
                                            <p:cond delay="4999"/>
                                          </p:stCondLst>
                                        </p:cTn>
                                        <p:tgtEl>
                                          <p:spTgt spid="11"/>
                                        </p:tgtEl>
                                        <p:attrNameLst>
                                          <p:attrName>style.visibility</p:attrName>
                                        </p:attrNameLst>
                                      </p:cBhvr>
                                      <p:to>
                                        <p:strVal val="hidden"/>
                                      </p:to>
                                    </p:set>
                                  </p:childTnLst>
                                </p:cTn>
                              </p:par>
                            </p:childTnLst>
                          </p:cTn>
                        </p:par>
                        <p:par>
                          <p:cTn id="28" fill="hold">
                            <p:stCondLst>
                              <p:cond delay="30000"/>
                            </p:stCondLst>
                            <p:childTnLst>
                              <p:par>
                                <p:cTn id="29" presetID="10" presetClass="exit" presetSubtype="0" fill="hold" grpId="0" nodeType="afterEffect">
                                  <p:stCondLst>
                                    <p:cond delay="0"/>
                                  </p:stCondLst>
                                  <p:childTnLst>
                                    <p:animEffect transition="out" filter="fade">
                                      <p:cBhvr>
                                        <p:cTn id="30" dur="5000"/>
                                        <p:tgtEl>
                                          <p:spTgt spid="10"/>
                                        </p:tgtEl>
                                      </p:cBhvr>
                                    </p:animEffect>
                                    <p:set>
                                      <p:cBhvr>
                                        <p:cTn id="31" dur="1" fill="hold">
                                          <p:stCondLst>
                                            <p:cond delay="4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0"/>
                                        <p:tgtEl>
                                          <p:spTgt spid="9"/>
                                        </p:tgtEl>
                                      </p:cBhvr>
                                    </p:animEffect>
                                    <p:set>
                                      <p:cBhvr>
                                        <p:cTn id="36" dur="1" fill="hold">
                                          <p:stCondLst>
                                            <p:cond delay="4999"/>
                                          </p:stCondLst>
                                        </p:cTn>
                                        <p:tgtEl>
                                          <p:spTgt spid="9"/>
                                        </p:tgtEl>
                                        <p:attrNameLst>
                                          <p:attrName>style.visibility</p:attrName>
                                        </p:attrNameLst>
                                      </p:cBhvr>
                                      <p:to>
                                        <p:strVal val="hidden"/>
                                      </p:to>
                                    </p:set>
                                  </p:childTnLst>
                                </p:cTn>
                              </p:par>
                            </p:childTnLst>
                          </p:cTn>
                        </p:par>
                        <p:par>
                          <p:cTn id="37" fill="hold">
                            <p:stCondLst>
                              <p:cond delay="5000"/>
                            </p:stCondLst>
                            <p:childTnLst>
                              <p:par>
                                <p:cTn id="38" presetID="10" presetClass="exit" presetSubtype="0" fill="hold" grpId="0" nodeType="after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500"/>
                            </p:stCondLst>
                            <p:childTnLst>
                              <p:par>
                                <p:cTn id="42" presetID="10" presetClass="exit" presetSubtype="0" fill="hold" grpId="0" nodeType="afterEffect">
                                  <p:stCondLst>
                                    <p:cond delay="0"/>
                                  </p:stCondLst>
                                  <p:childTnLst>
                                    <p:animEffect transition="out" filter="fade">
                                      <p:cBhvr>
                                        <p:cTn id="43" dur="5000"/>
                                        <p:tgtEl>
                                          <p:spTgt spid="7"/>
                                        </p:tgtEl>
                                      </p:cBhvr>
                                    </p:animEffect>
                                    <p:set>
                                      <p:cBhvr>
                                        <p:cTn id="44" dur="1" fill="hold">
                                          <p:stCondLst>
                                            <p:cond delay="4999"/>
                                          </p:stCondLst>
                                        </p:cTn>
                                        <p:tgtEl>
                                          <p:spTgt spid="7"/>
                                        </p:tgtEl>
                                        <p:attrNameLst>
                                          <p:attrName>style.visibility</p:attrName>
                                        </p:attrNameLst>
                                      </p:cBhvr>
                                      <p:to>
                                        <p:strVal val="hidden"/>
                                      </p:to>
                                    </p:set>
                                  </p:childTnLst>
                                </p:cTn>
                              </p:par>
                            </p:childTnLst>
                          </p:cTn>
                        </p:par>
                        <p:par>
                          <p:cTn id="45" fill="hold">
                            <p:stCondLst>
                              <p:cond delay="10500"/>
                            </p:stCondLst>
                            <p:childTnLst>
                              <p:par>
                                <p:cTn id="46" presetID="10" presetClass="exit" presetSubtype="0" fill="hold" grpId="0" nodeType="afterEffect">
                                  <p:stCondLst>
                                    <p:cond delay="0"/>
                                  </p:stCondLst>
                                  <p:childTnLst>
                                    <p:animEffect transition="out" filter="fade">
                                      <p:cBhvr>
                                        <p:cTn id="47" dur="5000"/>
                                        <p:tgtEl>
                                          <p:spTgt spid="6"/>
                                        </p:tgtEl>
                                      </p:cBhvr>
                                    </p:animEffect>
                                    <p:set>
                                      <p:cBhvr>
                                        <p:cTn id="4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2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5892-556C-4006-9310-2A00ABE11ABE}"/>
              </a:ext>
            </a:extLst>
          </p:cNvPr>
          <p:cNvSpPr>
            <a:spLocks noGrp="1"/>
          </p:cNvSpPr>
          <p:nvPr>
            <p:ph type="title"/>
          </p:nvPr>
        </p:nvSpPr>
        <p:spPr/>
        <p:txBody>
          <a:bodyPr/>
          <a:lstStyle/>
          <a:p>
            <a:r>
              <a:rPr lang="en-US"/>
              <a:t>EIS-FELA Representatives</a:t>
            </a:r>
            <a:endParaRPr lang="en-GB"/>
          </a:p>
        </p:txBody>
      </p:sp>
      <p:sp>
        <p:nvSpPr>
          <p:cNvPr id="5" name="TextBox 4">
            <a:extLst>
              <a:ext uri="{FF2B5EF4-FFF2-40B4-BE49-F238E27FC236}">
                <a16:creationId xmlns:a16="http://schemas.microsoft.com/office/drawing/2014/main" id="{812B8978-1770-4AF2-BA32-2D495EAA44B6}"/>
              </a:ext>
            </a:extLst>
          </p:cNvPr>
          <p:cNvSpPr txBox="1"/>
          <p:nvPr/>
        </p:nvSpPr>
        <p:spPr>
          <a:xfrm>
            <a:off x="1566580" y="3020912"/>
            <a:ext cx="9058835" cy="3693319"/>
          </a:xfrm>
          <a:prstGeom prst="rect">
            <a:avLst/>
          </a:prstGeom>
          <a:solidFill>
            <a:schemeClr val="accent1">
              <a:lumMod val="20000"/>
              <a:lumOff val="80000"/>
              <a:alpha val="21000"/>
            </a:schemeClr>
          </a:solidFill>
        </p:spPr>
        <p:txBody>
          <a:bodyPr wrap="square">
            <a:spAutoFit/>
          </a:bodyPr>
          <a:lstStyle/>
          <a:p>
            <a:pPr algn="l"/>
            <a:r>
              <a:rPr lang="en-US" b="0" i="0" dirty="0">
                <a:solidFill>
                  <a:srgbClr val="333333"/>
                </a:solidFill>
                <a:effectLst/>
                <a:latin typeface="Lato" panose="020F0502020204030203" pitchFamily="34" charset="0"/>
              </a:rPr>
              <a:t>All elected EIS-FELA representatives are volunteers and carry out a number of duties on behalf of the Educational Institute of Scotland and for their colleagues and fellow members.</a:t>
            </a:r>
          </a:p>
          <a:p>
            <a:pPr algn="l"/>
            <a:endParaRPr lang="en-US" b="0" i="0" dirty="0">
              <a:solidFill>
                <a:srgbClr val="333333"/>
              </a:solidFill>
              <a:effectLst/>
              <a:latin typeface="Lato" panose="020F0502020204030203" pitchFamily="34" charset="0"/>
            </a:endParaRPr>
          </a:p>
          <a:p>
            <a:pPr algn="l"/>
            <a:r>
              <a:rPr lang="en-US" b="0" i="0" dirty="0">
                <a:solidFill>
                  <a:srgbClr val="333333"/>
                </a:solidFill>
                <a:effectLst/>
                <a:latin typeface="Lato" panose="020F0502020204030203" pitchFamily="34" charset="0"/>
              </a:rPr>
              <a:t>These duties include:</a:t>
            </a:r>
          </a:p>
          <a:p>
            <a:pPr marL="285750" indent="-285750" algn="l">
              <a:buClr>
                <a:srgbClr val="651BEB"/>
              </a:buClr>
              <a:buFont typeface="Wingdings" panose="05000000000000000000" pitchFamily="2" charset="2"/>
              <a:buChar char="Ø"/>
            </a:pPr>
            <a:r>
              <a:rPr lang="en-US" b="0" i="0" dirty="0">
                <a:solidFill>
                  <a:srgbClr val="333333"/>
                </a:solidFill>
                <a:effectLst/>
                <a:latin typeface="Lato" panose="020F0502020204030203" pitchFamily="34" charset="0"/>
              </a:rPr>
              <a:t>Informing members - keeping fellow members up to date with the latest union news from the local, regional and national levels.</a:t>
            </a:r>
          </a:p>
          <a:p>
            <a:pPr marL="285750" indent="-285750" algn="l">
              <a:buClr>
                <a:srgbClr val="651BEB"/>
              </a:buClr>
              <a:buFont typeface="Wingdings" panose="05000000000000000000" pitchFamily="2" charset="2"/>
              <a:buChar char="Ø"/>
            </a:pPr>
            <a:r>
              <a:rPr lang="en-US" b="0" i="0" dirty="0">
                <a:solidFill>
                  <a:srgbClr val="333333"/>
                </a:solidFill>
                <a:effectLst/>
                <a:latin typeface="Lato" panose="020F0502020204030203" pitchFamily="34" charset="0"/>
              </a:rPr>
              <a:t>Supporting and advising your fellow members as and when required.</a:t>
            </a:r>
          </a:p>
          <a:p>
            <a:pPr marL="285750" indent="-285750" algn="l">
              <a:buClr>
                <a:srgbClr val="651BEB"/>
              </a:buClr>
              <a:buFont typeface="Wingdings" panose="05000000000000000000" pitchFamily="2" charset="2"/>
              <a:buChar char="Ø"/>
            </a:pPr>
            <a:r>
              <a:rPr lang="en-US" b="0" i="0" dirty="0">
                <a:solidFill>
                  <a:srgbClr val="333333"/>
                </a:solidFill>
                <a:effectLst/>
                <a:latin typeface="Lato" panose="020F0502020204030203" pitchFamily="34" charset="0"/>
              </a:rPr>
              <a:t>Recruiting new members – the EIS is the largest teachers union in Scotland, our collective strength lies in our numbers.</a:t>
            </a:r>
          </a:p>
          <a:p>
            <a:pPr marL="285750" indent="-285750" algn="l">
              <a:buClr>
                <a:srgbClr val="651BEB"/>
              </a:buClr>
              <a:buFont typeface="Wingdings" panose="05000000000000000000" pitchFamily="2" charset="2"/>
              <a:buChar char="Ø"/>
            </a:pPr>
            <a:r>
              <a:rPr lang="en-US" b="0" i="0" dirty="0">
                <a:solidFill>
                  <a:srgbClr val="333333"/>
                </a:solidFill>
                <a:effectLst/>
                <a:latin typeface="Lato" panose="020F0502020204030203" pitchFamily="34" charset="0"/>
              </a:rPr>
              <a:t>Membership retention and information – keeping our records up to date with contact information and member info enables us to communicate more efficiently with </a:t>
            </a:r>
            <a:r>
              <a:rPr lang="en-US" dirty="0">
                <a:solidFill>
                  <a:srgbClr val="333333"/>
                </a:solidFill>
                <a:latin typeface="Lato" panose="020F0502020204030203" pitchFamily="34" charset="0"/>
              </a:rPr>
              <a:t>the wider</a:t>
            </a:r>
            <a:r>
              <a:rPr lang="en-US" b="0" i="0" dirty="0">
                <a:solidFill>
                  <a:srgbClr val="333333"/>
                </a:solidFill>
                <a:effectLst/>
                <a:latin typeface="Lato" panose="020F0502020204030203" pitchFamily="34" charset="0"/>
              </a:rPr>
              <a:t> membership.</a:t>
            </a:r>
          </a:p>
        </p:txBody>
      </p:sp>
      <p:sp>
        <p:nvSpPr>
          <p:cNvPr id="7" name="TextBox 6">
            <a:extLst>
              <a:ext uri="{FF2B5EF4-FFF2-40B4-BE49-F238E27FC236}">
                <a16:creationId xmlns:a16="http://schemas.microsoft.com/office/drawing/2014/main" id="{7DC881BA-715C-44AA-A280-82DC302CA120}"/>
              </a:ext>
            </a:extLst>
          </p:cNvPr>
          <p:cNvSpPr txBox="1"/>
          <p:nvPr/>
        </p:nvSpPr>
        <p:spPr>
          <a:xfrm>
            <a:off x="526674" y="2313026"/>
            <a:ext cx="11138649" cy="707886"/>
          </a:xfrm>
          <a:prstGeom prst="rect">
            <a:avLst/>
          </a:prstGeom>
          <a:noFill/>
        </p:spPr>
        <p:txBody>
          <a:bodyPr wrap="square">
            <a:spAutoFit/>
          </a:bodyPr>
          <a:lstStyle/>
          <a:p>
            <a:pPr algn="l">
              <a:buClr>
                <a:srgbClr val="9B6BF2"/>
              </a:buClr>
            </a:pPr>
            <a:r>
              <a:rPr lang="en-US" sz="2000" b="0" i="0" dirty="0">
                <a:solidFill>
                  <a:srgbClr val="4E1D76"/>
                </a:solidFill>
                <a:effectLst/>
                <a:latin typeface="Lato" panose="020F0502020204030203" pitchFamily="34" charset="0"/>
              </a:rPr>
              <a:t>EIS-FELA representatives are fundamental to the operation of the union and play a vital role for the members that it serves.</a:t>
            </a:r>
          </a:p>
        </p:txBody>
      </p:sp>
    </p:spTree>
    <p:custDataLst>
      <p:tags r:id="rId1"/>
    </p:custDataLst>
    <p:extLst>
      <p:ext uri="{BB962C8B-B14F-4D97-AF65-F5344CB8AC3E}">
        <p14:creationId xmlns:p14="http://schemas.microsoft.com/office/powerpoint/2010/main" val="3653927698"/>
      </p:ext>
    </p:extLst>
  </p:cSld>
  <p:clrMapOvr>
    <a:masterClrMapping/>
  </p:clrMapOvr>
  <mc:AlternateContent xmlns:mc="http://schemas.openxmlformats.org/markup-compatibility/2006" xmlns:p14="http://schemas.microsoft.com/office/powerpoint/2010/main">
    <mc:Choice Requires="p14">
      <p:transition spd="slow" p14:dur="2000" advTm="72075"/>
    </mc:Choice>
    <mc:Fallback xmlns="">
      <p:transition spd="slow" advTm="720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3000"/>
                            </p:stCondLst>
                            <p:childTnLst>
                              <p:par>
                                <p:cTn id="8" presetID="42" presetClass="entr" presetSubtype="0"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3000"/>
                                        <p:tgtEl>
                                          <p:spTgt spid="5">
                                            <p:bg/>
                                          </p:spTgt>
                                        </p:tgtEl>
                                      </p:cBhvr>
                                    </p:animEffect>
                                    <p:anim calcmode="lin" valueType="num">
                                      <p:cBhvr>
                                        <p:cTn id="11" dur="3000" fill="hold"/>
                                        <p:tgtEl>
                                          <p:spTgt spid="5">
                                            <p:bg/>
                                          </p:spTgt>
                                        </p:tgtEl>
                                        <p:attrNameLst>
                                          <p:attrName>ppt_x</p:attrName>
                                        </p:attrNameLst>
                                      </p:cBhvr>
                                      <p:tavLst>
                                        <p:tav tm="0">
                                          <p:val>
                                            <p:strVal val="#ppt_x"/>
                                          </p:val>
                                        </p:tav>
                                        <p:tav tm="100000">
                                          <p:val>
                                            <p:strVal val="#ppt_x"/>
                                          </p:val>
                                        </p:tav>
                                      </p:tavLst>
                                    </p:anim>
                                    <p:anim calcmode="lin" valueType="num">
                                      <p:cBhvr>
                                        <p:cTn id="12" dur="3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3000"/>
                                        <p:tgtEl>
                                          <p:spTgt spid="5">
                                            <p:txEl>
                                              <p:pRg st="0" end="0"/>
                                            </p:txEl>
                                          </p:spTgt>
                                        </p:tgtEl>
                                      </p:cBhvr>
                                    </p:animEffect>
                                    <p:anim calcmode="lin" valueType="num">
                                      <p:cBhvr>
                                        <p:cTn id="18"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3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3000"/>
                                        <p:tgtEl>
                                          <p:spTgt spid="5">
                                            <p:txEl>
                                              <p:pRg st="2" end="2"/>
                                            </p:txEl>
                                          </p:spTgt>
                                        </p:tgtEl>
                                      </p:cBhvr>
                                    </p:animEffect>
                                    <p:anim calcmode="lin" valueType="num">
                                      <p:cBhvr>
                                        <p:cTn id="25" dur="3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3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3000"/>
                                        <p:tgtEl>
                                          <p:spTgt spid="5">
                                            <p:txEl>
                                              <p:pRg st="3" end="3"/>
                                            </p:txEl>
                                          </p:spTgt>
                                        </p:tgtEl>
                                      </p:cBhvr>
                                    </p:animEffect>
                                    <p:anim calcmode="lin" valueType="num">
                                      <p:cBhvr>
                                        <p:cTn id="32" dur="3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3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3000"/>
                                        <p:tgtEl>
                                          <p:spTgt spid="5">
                                            <p:txEl>
                                              <p:pRg st="4" end="4"/>
                                            </p:txEl>
                                          </p:spTgt>
                                        </p:tgtEl>
                                      </p:cBhvr>
                                    </p:animEffect>
                                    <p:anim calcmode="lin" valueType="num">
                                      <p:cBhvr>
                                        <p:cTn id="39" dur="3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3000"/>
                                        <p:tgtEl>
                                          <p:spTgt spid="5">
                                            <p:txEl>
                                              <p:pRg st="5" end="5"/>
                                            </p:txEl>
                                          </p:spTgt>
                                        </p:tgtEl>
                                      </p:cBhvr>
                                    </p:animEffect>
                                    <p:anim calcmode="lin" valueType="num">
                                      <p:cBhvr>
                                        <p:cTn id="46" dur="3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3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3000"/>
                                        <p:tgtEl>
                                          <p:spTgt spid="5">
                                            <p:txEl>
                                              <p:pRg st="6" end="6"/>
                                            </p:txEl>
                                          </p:spTgt>
                                        </p:tgtEl>
                                      </p:cBhvr>
                                    </p:animEffect>
                                    <p:anim calcmode="lin" valueType="num">
                                      <p:cBhvr>
                                        <p:cTn id="53" dur="3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3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D686-D709-4320-8900-44E355C10C05}"/>
              </a:ext>
            </a:extLst>
          </p:cNvPr>
          <p:cNvSpPr>
            <a:spLocks noGrp="1"/>
          </p:cNvSpPr>
          <p:nvPr>
            <p:ph type="title"/>
          </p:nvPr>
        </p:nvSpPr>
        <p:spPr/>
        <p:txBody>
          <a:bodyPr/>
          <a:lstStyle/>
          <a:p>
            <a:r>
              <a:rPr lang="en-US"/>
              <a:t>What is National Bargaining</a:t>
            </a:r>
            <a:endParaRPr lang="en-GB"/>
          </a:p>
        </p:txBody>
      </p:sp>
      <p:graphicFrame>
        <p:nvGraphicFramePr>
          <p:cNvPr id="4" name="Content Placeholder 3">
            <a:extLst>
              <a:ext uri="{FF2B5EF4-FFF2-40B4-BE49-F238E27FC236}">
                <a16:creationId xmlns:a16="http://schemas.microsoft.com/office/drawing/2014/main" id="{6072C010-A7A7-4225-91C8-D7ECBBE50D18}"/>
              </a:ext>
            </a:extLst>
          </p:cNvPr>
          <p:cNvGraphicFramePr>
            <a:graphicFrameLocks noGrp="1"/>
          </p:cNvGraphicFramePr>
          <p:nvPr>
            <p:ph idx="1"/>
            <p:extLst>
              <p:ext uri="{D42A27DB-BD31-4B8C-83A1-F6EECF244321}">
                <p14:modId xmlns:p14="http://schemas.microsoft.com/office/powerpoint/2010/main" val="4253965059"/>
              </p:ext>
            </p:extLst>
          </p:nvPr>
        </p:nvGraphicFramePr>
        <p:xfrm>
          <a:off x="1238518" y="2458092"/>
          <a:ext cx="8825659" cy="390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hlinkClick r:id="rId7" action="ppaction://hlinksldjump"/>
            <a:extLst>
              <a:ext uri="{FF2B5EF4-FFF2-40B4-BE49-F238E27FC236}">
                <a16:creationId xmlns:a16="http://schemas.microsoft.com/office/drawing/2014/main" id="{93E219A3-92D8-4664-A886-791154A6861A}"/>
              </a:ext>
            </a:extLst>
          </p:cNvPr>
          <p:cNvSpPr/>
          <p:nvPr/>
        </p:nvSpPr>
        <p:spPr>
          <a:xfrm>
            <a:off x="10916816" y="6201880"/>
            <a:ext cx="937728" cy="553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Index</a:t>
            </a:r>
            <a:endParaRPr lang="en-GB" dirty="0"/>
          </a:p>
        </p:txBody>
      </p:sp>
    </p:spTree>
    <p:extLst>
      <p:ext uri="{BB962C8B-B14F-4D97-AF65-F5344CB8AC3E}">
        <p14:creationId xmlns:p14="http://schemas.microsoft.com/office/powerpoint/2010/main" val="668657143"/>
      </p:ext>
    </p:extLst>
  </p:cSld>
  <p:clrMapOvr>
    <a:masterClrMapping/>
  </p:clrMapOvr>
  <mc:AlternateContent xmlns:mc="http://schemas.openxmlformats.org/markup-compatibility/2006" xmlns:p14="http://schemas.microsoft.com/office/powerpoint/2010/main">
    <mc:Choice Requires="p14">
      <p:transition spd="slow" p14:dur="2000" advTm="26755"/>
    </mc:Choice>
    <mc:Fallback xmlns="">
      <p:transition spd="slow" advTm="2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graphicEl>
                                              <a:dgm id="{D5BD8E77-2B2D-4924-B69F-35D3C0EB0CC4}"/>
                                            </p:graphicEl>
                                          </p:spTgt>
                                        </p:tgtEl>
                                        <p:attrNameLst>
                                          <p:attrName>style.visibility</p:attrName>
                                        </p:attrNameLst>
                                      </p:cBhvr>
                                      <p:to>
                                        <p:strVal val="visible"/>
                                      </p:to>
                                    </p:set>
                                    <p:animEffect transition="in" filter="wipe(down)">
                                      <p:cBhvr>
                                        <p:cTn id="7" dur="870">
                                          <p:stCondLst>
                                            <p:cond delay="0"/>
                                          </p:stCondLst>
                                        </p:cTn>
                                        <p:tgtEl>
                                          <p:spTgt spid="4">
                                            <p:graphicEl>
                                              <a:dgm id="{D5BD8E77-2B2D-4924-B69F-35D3C0EB0CC4}"/>
                                            </p:graphicEl>
                                          </p:spTgt>
                                        </p:tgtEl>
                                      </p:cBhvr>
                                    </p:animEffect>
                                    <p:anim calcmode="lin" valueType="num">
                                      <p:cBhvr>
                                        <p:cTn id="8" dur="2733" tmFilter="0,0; 0.14,0.36; 0.43,0.73; 0.71,0.91; 1.0,1.0">
                                          <p:stCondLst>
                                            <p:cond delay="0"/>
                                          </p:stCondLst>
                                        </p:cTn>
                                        <p:tgtEl>
                                          <p:spTgt spid="4">
                                            <p:graphicEl>
                                              <a:dgm id="{D5BD8E77-2B2D-4924-B69F-35D3C0EB0CC4}"/>
                                            </p:graphicEl>
                                          </p:spTgt>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4">
                                            <p:graphicEl>
                                              <a:dgm id="{D5BD8E77-2B2D-4924-B69F-35D3C0EB0CC4}"/>
                                            </p:graphicEl>
                                          </p:spTgt>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4">
                                            <p:graphicEl>
                                              <a:dgm id="{D5BD8E77-2B2D-4924-B69F-35D3C0EB0CC4}"/>
                                            </p:graphicEl>
                                          </p:spTgt>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4">
                                            <p:graphicEl>
                                              <a:dgm id="{D5BD8E77-2B2D-4924-B69F-35D3C0EB0CC4}"/>
                                            </p:graphicEl>
                                          </p:spTgt>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4">
                                            <p:graphicEl>
                                              <a:dgm id="{D5BD8E77-2B2D-4924-B69F-35D3C0EB0CC4}"/>
                                            </p:graphicEl>
                                          </p:spTgt>
                                        </p:tgtEl>
                                        <p:attrNameLst>
                                          <p:attrName>ppt_y</p:attrName>
                                        </p:attrNameLst>
                                      </p:cBhvr>
                                      <p:tavLst>
                                        <p:tav tm="0" fmla="#ppt_y-sin(pi*$)/81">
                                          <p:val>
                                            <p:fltVal val="0"/>
                                          </p:val>
                                        </p:tav>
                                        <p:tav tm="100000">
                                          <p:val>
                                            <p:fltVal val="1"/>
                                          </p:val>
                                        </p:tav>
                                      </p:tavLst>
                                    </p:anim>
                                    <p:animScale>
                                      <p:cBhvr>
                                        <p:cTn id="13" dur="39">
                                          <p:stCondLst>
                                            <p:cond delay="975"/>
                                          </p:stCondLst>
                                        </p:cTn>
                                        <p:tgtEl>
                                          <p:spTgt spid="4">
                                            <p:graphicEl>
                                              <a:dgm id="{D5BD8E77-2B2D-4924-B69F-35D3C0EB0CC4}"/>
                                            </p:graphicEl>
                                          </p:spTgt>
                                        </p:tgtEl>
                                      </p:cBhvr>
                                      <p:to x="100000" y="60000"/>
                                    </p:animScale>
                                    <p:animScale>
                                      <p:cBhvr>
                                        <p:cTn id="14" dur="249" decel="50000">
                                          <p:stCondLst>
                                            <p:cond delay="1014"/>
                                          </p:stCondLst>
                                        </p:cTn>
                                        <p:tgtEl>
                                          <p:spTgt spid="4">
                                            <p:graphicEl>
                                              <a:dgm id="{D5BD8E77-2B2D-4924-B69F-35D3C0EB0CC4}"/>
                                            </p:graphicEl>
                                          </p:spTgt>
                                        </p:tgtEl>
                                      </p:cBhvr>
                                      <p:to x="100000" y="100000"/>
                                    </p:animScale>
                                    <p:animScale>
                                      <p:cBhvr>
                                        <p:cTn id="15" dur="39">
                                          <p:stCondLst>
                                            <p:cond delay="1968"/>
                                          </p:stCondLst>
                                        </p:cTn>
                                        <p:tgtEl>
                                          <p:spTgt spid="4">
                                            <p:graphicEl>
                                              <a:dgm id="{D5BD8E77-2B2D-4924-B69F-35D3C0EB0CC4}"/>
                                            </p:graphicEl>
                                          </p:spTgt>
                                        </p:tgtEl>
                                      </p:cBhvr>
                                      <p:to x="100000" y="80000"/>
                                    </p:animScale>
                                    <p:animScale>
                                      <p:cBhvr>
                                        <p:cTn id="16" dur="249" decel="50000">
                                          <p:stCondLst>
                                            <p:cond delay="2007"/>
                                          </p:stCondLst>
                                        </p:cTn>
                                        <p:tgtEl>
                                          <p:spTgt spid="4">
                                            <p:graphicEl>
                                              <a:dgm id="{D5BD8E77-2B2D-4924-B69F-35D3C0EB0CC4}"/>
                                            </p:graphicEl>
                                          </p:spTgt>
                                        </p:tgtEl>
                                      </p:cBhvr>
                                      <p:to x="100000" y="100000"/>
                                    </p:animScale>
                                    <p:animScale>
                                      <p:cBhvr>
                                        <p:cTn id="17" dur="39">
                                          <p:stCondLst>
                                            <p:cond delay="2463"/>
                                          </p:stCondLst>
                                        </p:cTn>
                                        <p:tgtEl>
                                          <p:spTgt spid="4">
                                            <p:graphicEl>
                                              <a:dgm id="{D5BD8E77-2B2D-4924-B69F-35D3C0EB0CC4}"/>
                                            </p:graphicEl>
                                          </p:spTgt>
                                        </p:tgtEl>
                                      </p:cBhvr>
                                      <p:to x="100000" y="90000"/>
                                    </p:animScale>
                                    <p:animScale>
                                      <p:cBhvr>
                                        <p:cTn id="18" dur="249" decel="50000">
                                          <p:stCondLst>
                                            <p:cond delay="2502"/>
                                          </p:stCondLst>
                                        </p:cTn>
                                        <p:tgtEl>
                                          <p:spTgt spid="4">
                                            <p:graphicEl>
                                              <a:dgm id="{D5BD8E77-2B2D-4924-B69F-35D3C0EB0CC4}"/>
                                            </p:graphicEl>
                                          </p:spTgt>
                                        </p:tgtEl>
                                      </p:cBhvr>
                                      <p:to x="100000" y="100000"/>
                                    </p:animScale>
                                    <p:animScale>
                                      <p:cBhvr>
                                        <p:cTn id="19" dur="39">
                                          <p:stCondLst>
                                            <p:cond delay="2712"/>
                                          </p:stCondLst>
                                        </p:cTn>
                                        <p:tgtEl>
                                          <p:spTgt spid="4">
                                            <p:graphicEl>
                                              <a:dgm id="{D5BD8E77-2B2D-4924-B69F-35D3C0EB0CC4}"/>
                                            </p:graphicEl>
                                          </p:spTgt>
                                        </p:tgtEl>
                                      </p:cBhvr>
                                      <p:to x="100000" y="95000"/>
                                    </p:animScale>
                                    <p:animScale>
                                      <p:cBhvr>
                                        <p:cTn id="20" dur="249" decel="50000">
                                          <p:stCondLst>
                                            <p:cond delay="2751"/>
                                          </p:stCondLst>
                                        </p:cTn>
                                        <p:tgtEl>
                                          <p:spTgt spid="4">
                                            <p:graphicEl>
                                              <a:dgm id="{D5BD8E77-2B2D-4924-B69F-35D3C0EB0CC4}"/>
                                            </p:graphicEl>
                                          </p:spTgt>
                                        </p:tgtEl>
                                      </p:cBhvr>
                                      <p:to x="100000" y="100000"/>
                                    </p:animScale>
                                  </p:childTnLst>
                                </p:cTn>
                              </p:par>
                            </p:childTnLst>
                          </p:cTn>
                        </p:par>
                        <p:par>
                          <p:cTn id="21" fill="hold">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4">
                                            <p:graphicEl>
                                              <a:dgm id="{37B37D6D-775E-4E4C-B500-0DCAC6B8501C}"/>
                                            </p:graphicEl>
                                          </p:spTgt>
                                        </p:tgtEl>
                                        <p:attrNameLst>
                                          <p:attrName>style.visibility</p:attrName>
                                        </p:attrNameLst>
                                      </p:cBhvr>
                                      <p:to>
                                        <p:strVal val="visible"/>
                                      </p:to>
                                    </p:set>
                                    <p:animEffect transition="in" filter="wipe(down)">
                                      <p:cBhvr>
                                        <p:cTn id="24" dur="870">
                                          <p:stCondLst>
                                            <p:cond delay="0"/>
                                          </p:stCondLst>
                                        </p:cTn>
                                        <p:tgtEl>
                                          <p:spTgt spid="4">
                                            <p:graphicEl>
                                              <a:dgm id="{37B37D6D-775E-4E4C-B500-0DCAC6B8501C}"/>
                                            </p:graphicEl>
                                          </p:spTgt>
                                        </p:tgtEl>
                                      </p:cBhvr>
                                    </p:animEffect>
                                    <p:anim calcmode="lin" valueType="num">
                                      <p:cBhvr>
                                        <p:cTn id="25" dur="2733" tmFilter="0,0; 0.14,0.36; 0.43,0.73; 0.71,0.91; 1.0,1.0">
                                          <p:stCondLst>
                                            <p:cond delay="0"/>
                                          </p:stCondLst>
                                        </p:cTn>
                                        <p:tgtEl>
                                          <p:spTgt spid="4">
                                            <p:graphicEl>
                                              <a:dgm id="{37B37D6D-775E-4E4C-B500-0DCAC6B8501C}"/>
                                            </p:graphicEl>
                                          </p:spTgt>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4">
                                            <p:graphicEl>
                                              <a:dgm id="{37B37D6D-775E-4E4C-B500-0DCAC6B8501C}"/>
                                            </p:graphicEl>
                                          </p:spTgt>
                                        </p:tgtEl>
                                        <p:attrNameLst>
                                          <p:attrName>ppt_y</p:attrName>
                                        </p:attrNameLst>
                                      </p:cBhvr>
                                      <p:tavLst>
                                        <p:tav tm="0" fmla="#ppt_y-sin(pi*$)/3">
                                          <p:val>
                                            <p:fltVal val="0.5"/>
                                          </p:val>
                                        </p:tav>
                                        <p:tav tm="100000">
                                          <p:val>
                                            <p:fltVal val="1"/>
                                          </p:val>
                                        </p:tav>
                                      </p:tavLst>
                                    </p:anim>
                                    <p:anim calcmode="lin" valueType="num">
                                      <p:cBhvr>
                                        <p:cTn id="27" dur="996" tmFilter="0, 0; 0.125,0.2665; 0.25,0.4; 0.375,0.465; 0.5,0.5;  0.625,0.535; 0.75,0.6; 0.875,0.7335; 1,1">
                                          <p:stCondLst>
                                            <p:cond delay="996"/>
                                          </p:stCondLst>
                                        </p:cTn>
                                        <p:tgtEl>
                                          <p:spTgt spid="4">
                                            <p:graphicEl>
                                              <a:dgm id="{37B37D6D-775E-4E4C-B500-0DCAC6B8501C}"/>
                                            </p:graphicEl>
                                          </p:spTgt>
                                        </p:tgtEl>
                                        <p:attrNameLst>
                                          <p:attrName>ppt_y</p:attrName>
                                        </p:attrNameLst>
                                      </p:cBhvr>
                                      <p:tavLst>
                                        <p:tav tm="0" fmla="#ppt_y-sin(pi*$)/9">
                                          <p:val>
                                            <p:fltVal val="0"/>
                                          </p:val>
                                        </p:tav>
                                        <p:tav tm="100000">
                                          <p:val>
                                            <p:fltVal val="1"/>
                                          </p:val>
                                        </p:tav>
                                      </p:tavLst>
                                    </p:anim>
                                    <p:anim calcmode="lin" valueType="num">
                                      <p:cBhvr>
                                        <p:cTn id="28" dur="498" tmFilter="0, 0; 0.125,0.2665; 0.25,0.4; 0.375,0.465; 0.5,0.5;  0.625,0.535; 0.75,0.6; 0.875,0.7335; 1,1">
                                          <p:stCondLst>
                                            <p:cond delay="1986"/>
                                          </p:stCondLst>
                                        </p:cTn>
                                        <p:tgtEl>
                                          <p:spTgt spid="4">
                                            <p:graphicEl>
                                              <a:dgm id="{37B37D6D-775E-4E4C-B500-0DCAC6B8501C}"/>
                                            </p:graphicEl>
                                          </p:spTgt>
                                        </p:tgtEl>
                                        <p:attrNameLst>
                                          <p:attrName>ppt_y</p:attrName>
                                        </p:attrNameLst>
                                      </p:cBhvr>
                                      <p:tavLst>
                                        <p:tav tm="0" fmla="#ppt_y-sin(pi*$)/27">
                                          <p:val>
                                            <p:fltVal val="0"/>
                                          </p:val>
                                        </p:tav>
                                        <p:tav tm="100000">
                                          <p:val>
                                            <p:fltVal val="1"/>
                                          </p:val>
                                        </p:tav>
                                      </p:tavLst>
                                    </p:anim>
                                    <p:anim calcmode="lin" valueType="num">
                                      <p:cBhvr>
                                        <p:cTn id="29" dur="246" tmFilter="0, 0; 0.125,0.2665; 0.25,0.4; 0.375,0.465; 0.5,0.5;  0.625,0.535; 0.75,0.6; 0.875,0.7335; 1,1">
                                          <p:stCondLst>
                                            <p:cond delay="2484"/>
                                          </p:stCondLst>
                                        </p:cTn>
                                        <p:tgtEl>
                                          <p:spTgt spid="4">
                                            <p:graphicEl>
                                              <a:dgm id="{37B37D6D-775E-4E4C-B500-0DCAC6B8501C}"/>
                                            </p:graphicEl>
                                          </p:spTgt>
                                        </p:tgtEl>
                                        <p:attrNameLst>
                                          <p:attrName>ppt_y</p:attrName>
                                        </p:attrNameLst>
                                      </p:cBhvr>
                                      <p:tavLst>
                                        <p:tav tm="0" fmla="#ppt_y-sin(pi*$)/81">
                                          <p:val>
                                            <p:fltVal val="0"/>
                                          </p:val>
                                        </p:tav>
                                        <p:tav tm="100000">
                                          <p:val>
                                            <p:fltVal val="1"/>
                                          </p:val>
                                        </p:tav>
                                      </p:tavLst>
                                    </p:anim>
                                    <p:animScale>
                                      <p:cBhvr>
                                        <p:cTn id="30" dur="39">
                                          <p:stCondLst>
                                            <p:cond delay="975"/>
                                          </p:stCondLst>
                                        </p:cTn>
                                        <p:tgtEl>
                                          <p:spTgt spid="4">
                                            <p:graphicEl>
                                              <a:dgm id="{37B37D6D-775E-4E4C-B500-0DCAC6B8501C}"/>
                                            </p:graphicEl>
                                          </p:spTgt>
                                        </p:tgtEl>
                                      </p:cBhvr>
                                      <p:to x="100000" y="60000"/>
                                    </p:animScale>
                                    <p:animScale>
                                      <p:cBhvr>
                                        <p:cTn id="31" dur="249" decel="50000">
                                          <p:stCondLst>
                                            <p:cond delay="1014"/>
                                          </p:stCondLst>
                                        </p:cTn>
                                        <p:tgtEl>
                                          <p:spTgt spid="4">
                                            <p:graphicEl>
                                              <a:dgm id="{37B37D6D-775E-4E4C-B500-0DCAC6B8501C}"/>
                                            </p:graphicEl>
                                          </p:spTgt>
                                        </p:tgtEl>
                                      </p:cBhvr>
                                      <p:to x="100000" y="100000"/>
                                    </p:animScale>
                                    <p:animScale>
                                      <p:cBhvr>
                                        <p:cTn id="32" dur="39">
                                          <p:stCondLst>
                                            <p:cond delay="1968"/>
                                          </p:stCondLst>
                                        </p:cTn>
                                        <p:tgtEl>
                                          <p:spTgt spid="4">
                                            <p:graphicEl>
                                              <a:dgm id="{37B37D6D-775E-4E4C-B500-0DCAC6B8501C}"/>
                                            </p:graphicEl>
                                          </p:spTgt>
                                        </p:tgtEl>
                                      </p:cBhvr>
                                      <p:to x="100000" y="80000"/>
                                    </p:animScale>
                                    <p:animScale>
                                      <p:cBhvr>
                                        <p:cTn id="33" dur="249" decel="50000">
                                          <p:stCondLst>
                                            <p:cond delay="2007"/>
                                          </p:stCondLst>
                                        </p:cTn>
                                        <p:tgtEl>
                                          <p:spTgt spid="4">
                                            <p:graphicEl>
                                              <a:dgm id="{37B37D6D-775E-4E4C-B500-0DCAC6B8501C}"/>
                                            </p:graphicEl>
                                          </p:spTgt>
                                        </p:tgtEl>
                                      </p:cBhvr>
                                      <p:to x="100000" y="100000"/>
                                    </p:animScale>
                                    <p:animScale>
                                      <p:cBhvr>
                                        <p:cTn id="34" dur="39">
                                          <p:stCondLst>
                                            <p:cond delay="2463"/>
                                          </p:stCondLst>
                                        </p:cTn>
                                        <p:tgtEl>
                                          <p:spTgt spid="4">
                                            <p:graphicEl>
                                              <a:dgm id="{37B37D6D-775E-4E4C-B500-0DCAC6B8501C}"/>
                                            </p:graphicEl>
                                          </p:spTgt>
                                        </p:tgtEl>
                                      </p:cBhvr>
                                      <p:to x="100000" y="90000"/>
                                    </p:animScale>
                                    <p:animScale>
                                      <p:cBhvr>
                                        <p:cTn id="35" dur="249" decel="50000">
                                          <p:stCondLst>
                                            <p:cond delay="2502"/>
                                          </p:stCondLst>
                                        </p:cTn>
                                        <p:tgtEl>
                                          <p:spTgt spid="4">
                                            <p:graphicEl>
                                              <a:dgm id="{37B37D6D-775E-4E4C-B500-0DCAC6B8501C}"/>
                                            </p:graphicEl>
                                          </p:spTgt>
                                        </p:tgtEl>
                                      </p:cBhvr>
                                      <p:to x="100000" y="100000"/>
                                    </p:animScale>
                                    <p:animScale>
                                      <p:cBhvr>
                                        <p:cTn id="36" dur="39">
                                          <p:stCondLst>
                                            <p:cond delay="2712"/>
                                          </p:stCondLst>
                                        </p:cTn>
                                        <p:tgtEl>
                                          <p:spTgt spid="4">
                                            <p:graphicEl>
                                              <a:dgm id="{37B37D6D-775E-4E4C-B500-0DCAC6B8501C}"/>
                                            </p:graphicEl>
                                          </p:spTgt>
                                        </p:tgtEl>
                                      </p:cBhvr>
                                      <p:to x="100000" y="95000"/>
                                    </p:animScale>
                                    <p:animScale>
                                      <p:cBhvr>
                                        <p:cTn id="37" dur="249" decel="50000">
                                          <p:stCondLst>
                                            <p:cond delay="2751"/>
                                          </p:stCondLst>
                                        </p:cTn>
                                        <p:tgtEl>
                                          <p:spTgt spid="4">
                                            <p:graphicEl>
                                              <a:dgm id="{37B37D6D-775E-4E4C-B500-0DCAC6B8501C}"/>
                                            </p:graphicEl>
                                          </p:spTgt>
                                        </p:tgtEl>
                                      </p:cBhvr>
                                      <p:to x="100000" y="100000"/>
                                    </p:animScale>
                                  </p:childTnLst>
                                </p:cTn>
                              </p:par>
                            </p:childTnLst>
                          </p:cTn>
                        </p:par>
                        <p:par>
                          <p:cTn id="38" fill="hold">
                            <p:stCondLst>
                              <p:cond delay="6000"/>
                            </p:stCondLst>
                            <p:childTnLst>
                              <p:par>
                                <p:cTn id="39" presetID="26" presetClass="entr" presetSubtype="0" fill="hold" grpId="0" nodeType="afterEffect">
                                  <p:stCondLst>
                                    <p:cond delay="0"/>
                                  </p:stCondLst>
                                  <p:childTnLst>
                                    <p:set>
                                      <p:cBhvr>
                                        <p:cTn id="40" dur="1" fill="hold">
                                          <p:stCondLst>
                                            <p:cond delay="0"/>
                                          </p:stCondLst>
                                        </p:cTn>
                                        <p:tgtEl>
                                          <p:spTgt spid="4">
                                            <p:graphicEl>
                                              <a:dgm id="{3703D18E-CA99-4D18-A3B3-4DE795287B4D}"/>
                                            </p:graphicEl>
                                          </p:spTgt>
                                        </p:tgtEl>
                                        <p:attrNameLst>
                                          <p:attrName>style.visibility</p:attrName>
                                        </p:attrNameLst>
                                      </p:cBhvr>
                                      <p:to>
                                        <p:strVal val="visible"/>
                                      </p:to>
                                    </p:set>
                                    <p:animEffect transition="in" filter="wipe(down)">
                                      <p:cBhvr>
                                        <p:cTn id="41" dur="870">
                                          <p:stCondLst>
                                            <p:cond delay="0"/>
                                          </p:stCondLst>
                                        </p:cTn>
                                        <p:tgtEl>
                                          <p:spTgt spid="4">
                                            <p:graphicEl>
                                              <a:dgm id="{3703D18E-CA99-4D18-A3B3-4DE795287B4D}"/>
                                            </p:graphicEl>
                                          </p:spTgt>
                                        </p:tgtEl>
                                      </p:cBhvr>
                                    </p:animEffect>
                                    <p:anim calcmode="lin" valueType="num">
                                      <p:cBhvr>
                                        <p:cTn id="42" dur="2733" tmFilter="0,0; 0.14,0.36; 0.43,0.73; 0.71,0.91; 1.0,1.0">
                                          <p:stCondLst>
                                            <p:cond delay="0"/>
                                          </p:stCondLst>
                                        </p:cTn>
                                        <p:tgtEl>
                                          <p:spTgt spid="4">
                                            <p:graphicEl>
                                              <a:dgm id="{3703D18E-CA99-4D18-A3B3-4DE795287B4D}"/>
                                            </p:graphicEl>
                                          </p:spTgt>
                                        </p:tgtEl>
                                        <p:attrNameLst>
                                          <p:attrName>ppt_x</p:attrName>
                                        </p:attrNameLst>
                                      </p:cBhvr>
                                      <p:tavLst>
                                        <p:tav tm="0">
                                          <p:val>
                                            <p:strVal val="#ppt_x-0.25"/>
                                          </p:val>
                                        </p:tav>
                                        <p:tav tm="100000">
                                          <p:val>
                                            <p:strVal val="#ppt_x"/>
                                          </p:val>
                                        </p:tav>
                                      </p:tavLst>
                                    </p:anim>
                                    <p:anim calcmode="lin" valueType="num">
                                      <p:cBhvr>
                                        <p:cTn id="43" dur="996" tmFilter="0.0,0.0; 0.25,0.07; 0.50,0.2; 0.75,0.467; 1.0,1.0">
                                          <p:stCondLst>
                                            <p:cond delay="0"/>
                                          </p:stCondLst>
                                        </p:cTn>
                                        <p:tgtEl>
                                          <p:spTgt spid="4">
                                            <p:graphicEl>
                                              <a:dgm id="{3703D18E-CA99-4D18-A3B3-4DE795287B4D}"/>
                                            </p:graphicEl>
                                          </p:spTgt>
                                        </p:tgtEl>
                                        <p:attrNameLst>
                                          <p:attrName>ppt_y</p:attrName>
                                        </p:attrNameLst>
                                      </p:cBhvr>
                                      <p:tavLst>
                                        <p:tav tm="0" fmla="#ppt_y-sin(pi*$)/3">
                                          <p:val>
                                            <p:fltVal val="0.5"/>
                                          </p:val>
                                        </p:tav>
                                        <p:tav tm="100000">
                                          <p:val>
                                            <p:fltVal val="1"/>
                                          </p:val>
                                        </p:tav>
                                      </p:tavLst>
                                    </p:anim>
                                    <p:anim calcmode="lin" valueType="num">
                                      <p:cBhvr>
                                        <p:cTn id="44" dur="996" tmFilter="0, 0; 0.125,0.2665; 0.25,0.4; 0.375,0.465; 0.5,0.5;  0.625,0.535; 0.75,0.6; 0.875,0.7335; 1,1">
                                          <p:stCondLst>
                                            <p:cond delay="996"/>
                                          </p:stCondLst>
                                        </p:cTn>
                                        <p:tgtEl>
                                          <p:spTgt spid="4">
                                            <p:graphicEl>
                                              <a:dgm id="{3703D18E-CA99-4D18-A3B3-4DE795287B4D}"/>
                                            </p:graphicEl>
                                          </p:spTgt>
                                        </p:tgtEl>
                                        <p:attrNameLst>
                                          <p:attrName>ppt_y</p:attrName>
                                        </p:attrNameLst>
                                      </p:cBhvr>
                                      <p:tavLst>
                                        <p:tav tm="0" fmla="#ppt_y-sin(pi*$)/9">
                                          <p:val>
                                            <p:fltVal val="0"/>
                                          </p:val>
                                        </p:tav>
                                        <p:tav tm="100000">
                                          <p:val>
                                            <p:fltVal val="1"/>
                                          </p:val>
                                        </p:tav>
                                      </p:tavLst>
                                    </p:anim>
                                    <p:anim calcmode="lin" valueType="num">
                                      <p:cBhvr>
                                        <p:cTn id="45" dur="498" tmFilter="0, 0; 0.125,0.2665; 0.25,0.4; 0.375,0.465; 0.5,0.5;  0.625,0.535; 0.75,0.6; 0.875,0.7335; 1,1">
                                          <p:stCondLst>
                                            <p:cond delay="1986"/>
                                          </p:stCondLst>
                                        </p:cTn>
                                        <p:tgtEl>
                                          <p:spTgt spid="4">
                                            <p:graphicEl>
                                              <a:dgm id="{3703D18E-CA99-4D18-A3B3-4DE795287B4D}"/>
                                            </p:graphicEl>
                                          </p:spTgt>
                                        </p:tgtEl>
                                        <p:attrNameLst>
                                          <p:attrName>ppt_y</p:attrName>
                                        </p:attrNameLst>
                                      </p:cBhvr>
                                      <p:tavLst>
                                        <p:tav tm="0" fmla="#ppt_y-sin(pi*$)/27">
                                          <p:val>
                                            <p:fltVal val="0"/>
                                          </p:val>
                                        </p:tav>
                                        <p:tav tm="100000">
                                          <p:val>
                                            <p:fltVal val="1"/>
                                          </p:val>
                                        </p:tav>
                                      </p:tavLst>
                                    </p:anim>
                                    <p:anim calcmode="lin" valueType="num">
                                      <p:cBhvr>
                                        <p:cTn id="46" dur="246" tmFilter="0, 0; 0.125,0.2665; 0.25,0.4; 0.375,0.465; 0.5,0.5;  0.625,0.535; 0.75,0.6; 0.875,0.7335; 1,1">
                                          <p:stCondLst>
                                            <p:cond delay="2484"/>
                                          </p:stCondLst>
                                        </p:cTn>
                                        <p:tgtEl>
                                          <p:spTgt spid="4">
                                            <p:graphicEl>
                                              <a:dgm id="{3703D18E-CA99-4D18-A3B3-4DE795287B4D}"/>
                                            </p:graphicEl>
                                          </p:spTgt>
                                        </p:tgtEl>
                                        <p:attrNameLst>
                                          <p:attrName>ppt_y</p:attrName>
                                        </p:attrNameLst>
                                      </p:cBhvr>
                                      <p:tavLst>
                                        <p:tav tm="0" fmla="#ppt_y-sin(pi*$)/81">
                                          <p:val>
                                            <p:fltVal val="0"/>
                                          </p:val>
                                        </p:tav>
                                        <p:tav tm="100000">
                                          <p:val>
                                            <p:fltVal val="1"/>
                                          </p:val>
                                        </p:tav>
                                      </p:tavLst>
                                    </p:anim>
                                    <p:animScale>
                                      <p:cBhvr>
                                        <p:cTn id="47" dur="39">
                                          <p:stCondLst>
                                            <p:cond delay="975"/>
                                          </p:stCondLst>
                                        </p:cTn>
                                        <p:tgtEl>
                                          <p:spTgt spid="4">
                                            <p:graphicEl>
                                              <a:dgm id="{3703D18E-CA99-4D18-A3B3-4DE795287B4D}"/>
                                            </p:graphicEl>
                                          </p:spTgt>
                                        </p:tgtEl>
                                      </p:cBhvr>
                                      <p:to x="100000" y="60000"/>
                                    </p:animScale>
                                    <p:animScale>
                                      <p:cBhvr>
                                        <p:cTn id="48" dur="249" decel="50000">
                                          <p:stCondLst>
                                            <p:cond delay="1014"/>
                                          </p:stCondLst>
                                        </p:cTn>
                                        <p:tgtEl>
                                          <p:spTgt spid="4">
                                            <p:graphicEl>
                                              <a:dgm id="{3703D18E-CA99-4D18-A3B3-4DE795287B4D}"/>
                                            </p:graphicEl>
                                          </p:spTgt>
                                        </p:tgtEl>
                                      </p:cBhvr>
                                      <p:to x="100000" y="100000"/>
                                    </p:animScale>
                                    <p:animScale>
                                      <p:cBhvr>
                                        <p:cTn id="49" dur="39">
                                          <p:stCondLst>
                                            <p:cond delay="1968"/>
                                          </p:stCondLst>
                                        </p:cTn>
                                        <p:tgtEl>
                                          <p:spTgt spid="4">
                                            <p:graphicEl>
                                              <a:dgm id="{3703D18E-CA99-4D18-A3B3-4DE795287B4D}"/>
                                            </p:graphicEl>
                                          </p:spTgt>
                                        </p:tgtEl>
                                      </p:cBhvr>
                                      <p:to x="100000" y="80000"/>
                                    </p:animScale>
                                    <p:animScale>
                                      <p:cBhvr>
                                        <p:cTn id="50" dur="249" decel="50000">
                                          <p:stCondLst>
                                            <p:cond delay="2007"/>
                                          </p:stCondLst>
                                        </p:cTn>
                                        <p:tgtEl>
                                          <p:spTgt spid="4">
                                            <p:graphicEl>
                                              <a:dgm id="{3703D18E-CA99-4D18-A3B3-4DE795287B4D}"/>
                                            </p:graphicEl>
                                          </p:spTgt>
                                        </p:tgtEl>
                                      </p:cBhvr>
                                      <p:to x="100000" y="100000"/>
                                    </p:animScale>
                                    <p:animScale>
                                      <p:cBhvr>
                                        <p:cTn id="51" dur="39">
                                          <p:stCondLst>
                                            <p:cond delay="2463"/>
                                          </p:stCondLst>
                                        </p:cTn>
                                        <p:tgtEl>
                                          <p:spTgt spid="4">
                                            <p:graphicEl>
                                              <a:dgm id="{3703D18E-CA99-4D18-A3B3-4DE795287B4D}"/>
                                            </p:graphicEl>
                                          </p:spTgt>
                                        </p:tgtEl>
                                      </p:cBhvr>
                                      <p:to x="100000" y="90000"/>
                                    </p:animScale>
                                    <p:animScale>
                                      <p:cBhvr>
                                        <p:cTn id="52" dur="249" decel="50000">
                                          <p:stCondLst>
                                            <p:cond delay="2502"/>
                                          </p:stCondLst>
                                        </p:cTn>
                                        <p:tgtEl>
                                          <p:spTgt spid="4">
                                            <p:graphicEl>
                                              <a:dgm id="{3703D18E-CA99-4D18-A3B3-4DE795287B4D}"/>
                                            </p:graphicEl>
                                          </p:spTgt>
                                        </p:tgtEl>
                                      </p:cBhvr>
                                      <p:to x="100000" y="100000"/>
                                    </p:animScale>
                                    <p:animScale>
                                      <p:cBhvr>
                                        <p:cTn id="53" dur="39">
                                          <p:stCondLst>
                                            <p:cond delay="2712"/>
                                          </p:stCondLst>
                                        </p:cTn>
                                        <p:tgtEl>
                                          <p:spTgt spid="4">
                                            <p:graphicEl>
                                              <a:dgm id="{3703D18E-CA99-4D18-A3B3-4DE795287B4D}"/>
                                            </p:graphicEl>
                                          </p:spTgt>
                                        </p:tgtEl>
                                      </p:cBhvr>
                                      <p:to x="100000" y="95000"/>
                                    </p:animScale>
                                    <p:animScale>
                                      <p:cBhvr>
                                        <p:cTn id="54" dur="249" decel="50000">
                                          <p:stCondLst>
                                            <p:cond delay="2751"/>
                                          </p:stCondLst>
                                        </p:cTn>
                                        <p:tgtEl>
                                          <p:spTgt spid="4">
                                            <p:graphicEl>
                                              <a:dgm id="{3703D18E-CA99-4D18-A3B3-4DE795287B4D}"/>
                                            </p:graphicEl>
                                          </p:spTgt>
                                        </p:tgtEl>
                                      </p:cBhvr>
                                      <p:to x="100000" y="100000"/>
                                    </p:animScale>
                                  </p:childTnLst>
                                </p:cTn>
                              </p:par>
                            </p:childTnLst>
                          </p:cTn>
                        </p:par>
                        <p:par>
                          <p:cTn id="55" fill="hold">
                            <p:stCondLst>
                              <p:cond delay="9000"/>
                            </p:stCondLst>
                            <p:childTnLst>
                              <p:par>
                                <p:cTn id="56" presetID="26" presetClass="entr" presetSubtype="0" fill="hold" grpId="0" nodeType="afterEffect">
                                  <p:stCondLst>
                                    <p:cond delay="0"/>
                                  </p:stCondLst>
                                  <p:childTnLst>
                                    <p:set>
                                      <p:cBhvr>
                                        <p:cTn id="57" dur="1" fill="hold">
                                          <p:stCondLst>
                                            <p:cond delay="0"/>
                                          </p:stCondLst>
                                        </p:cTn>
                                        <p:tgtEl>
                                          <p:spTgt spid="4">
                                            <p:graphicEl>
                                              <a:dgm id="{7199919D-1EB6-4DE6-BC78-D196EFA12E4E}"/>
                                            </p:graphicEl>
                                          </p:spTgt>
                                        </p:tgtEl>
                                        <p:attrNameLst>
                                          <p:attrName>style.visibility</p:attrName>
                                        </p:attrNameLst>
                                      </p:cBhvr>
                                      <p:to>
                                        <p:strVal val="visible"/>
                                      </p:to>
                                    </p:set>
                                    <p:animEffect transition="in" filter="wipe(down)">
                                      <p:cBhvr>
                                        <p:cTn id="58" dur="870">
                                          <p:stCondLst>
                                            <p:cond delay="0"/>
                                          </p:stCondLst>
                                        </p:cTn>
                                        <p:tgtEl>
                                          <p:spTgt spid="4">
                                            <p:graphicEl>
                                              <a:dgm id="{7199919D-1EB6-4DE6-BC78-D196EFA12E4E}"/>
                                            </p:graphicEl>
                                          </p:spTgt>
                                        </p:tgtEl>
                                      </p:cBhvr>
                                    </p:animEffect>
                                    <p:anim calcmode="lin" valueType="num">
                                      <p:cBhvr>
                                        <p:cTn id="59" dur="2733" tmFilter="0,0; 0.14,0.36; 0.43,0.73; 0.71,0.91; 1.0,1.0">
                                          <p:stCondLst>
                                            <p:cond delay="0"/>
                                          </p:stCondLst>
                                        </p:cTn>
                                        <p:tgtEl>
                                          <p:spTgt spid="4">
                                            <p:graphicEl>
                                              <a:dgm id="{7199919D-1EB6-4DE6-BC78-D196EFA12E4E}"/>
                                            </p:graphicEl>
                                          </p:spTgt>
                                        </p:tgtEl>
                                        <p:attrNameLst>
                                          <p:attrName>ppt_x</p:attrName>
                                        </p:attrNameLst>
                                      </p:cBhvr>
                                      <p:tavLst>
                                        <p:tav tm="0">
                                          <p:val>
                                            <p:strVal val="#ppt_x-0.25"/>
                                          </p:val>
                                        </p:tav>
                                        <p:tav tm="100000">
                                          <p:val>
                                            <p:strVal val="#ppt_x"/>
                                          </p:val>
                                        </p:tav>
                                      </p:tavLst>
                                    </p:anim>
                                    <p:anim calcmode="lin" valueType="num">
                                      <p:cBhvr>
                                        <p:cTn id="60" dur="996" tmFilter="0.0,0.0; 0.25,0.07; 0.50,0.2; 0.75,0.467; 1.0,1.0">
                                          <p:stCondLst>
                                            <p:cond delay="0"/>
                                          </p:stCondLst>
                                        </p:cTn>
                                        <p:tgtEl>
                                          <p:spTgt spid="4">
                                            <p:graphicEl>
                                              <a:dgm id="{7199919D-1EB6-4DE6-BC78-D196EFA12E4E}"/>
                                            </p:graphicEl>
                                          </p:spTgt>
                                        </p:tgtEl>
                                        <p:attrNameLst>
                                          <p:attrName>ppt_y</p:attrName>
                                        </p:attrNameLst>
                                      </p:cBhvr>
                                      <p:tavLst>
                                        <p:tav tm="0" fmla="#ppt_y-sin(pi*$)/3">
                                          <p:val>
                                            <p:fltVal val="0.5"/>
                                          </p:val>
                                        </p:tav>
                                        <p:tav tm="100000">
                                          <p:val>
                                            <p:fltVal val="1"/>
                                          </p:val>
                                        </p:tav>
                                      </p:tavLst>
                                    </p:anim>
                                    <p:anim calcmode="lin" valueType="num">
                                      <p:cBhvr>
                                        <p:cTn id="61" dur="996" tmFilter="0, 0; 0.125,0.2665; 0.25,0.4; 0.375,0.465; 0.5,0.5;  0.625,0.535; 0.75,0.6; 0.875,0.7335; 1,1">
                                          <p:stCondLst>
                                            <p:cond delay="996"/>
                                          </p:stCondLst>
                                        </p:cTn>
                                        <p:tgtEl>
                                          <p:spTgt spid="4">
                                            <p:graphicEl>
                                              <a:dgm id="{7199919D-1EB6-4DE6-BC78-D196EFA12E4E}"/>
                                            </p:graphicEl>
                                          </p:spTgt>
                                        </p:tgtEl>
                                        <p:attrNameLst>
                                          <p:attrName>ppt_y</p:attrName>
                                        </p:attrNameLst>
                                      </p:cBhvr>
                                      <p:tavLst>
                                        <p:tav tm="0" fmla="#ppt_y-sin(pi*$)/9">
                                          <p:val>
                                            <p:fltVal val="0"/>
                                          </p:val>
                                        </p:tav>
                                        <p:tav tm="100000">
                                          <p:val>
                                            <p:fltVal val="1"/>
                                          </p:val>
                                        </p:tav>
                                      </p:tavLst>
                                    </p:anim>
                                    <p:anim calcmode="lin" valueType="num">
                                      <p:cBhvr>
                                        <p:cTn id="62" dur="498" tmFilter="0, 0; 0.125,0.2665; 0.25,0.4; 0.375,0.465; 0.5,0.5;  0.625,0.535; 0.75,0.6; 0.875,0.7335; 1,1">
                                          <p:stCondLst>
                                            <p:cond delay="1986"/>
                                          </p:stCondLst>
                                        </p:cTn>
                                        <p:tgtEl>
                                          <p:spTgt spid="4">
                                            <p:graphicEl>
                                              <a:dgm id="{7199919D-1EB6-4DE6-BC78-D196EFA12E4E}"/>
                                            </p:graphicEl>
                                          </p:spTgt>
                                        </p:tgtEl>
                                        <p:attrNameLst>
                                          <p:attrName>ppt_y</p:attrName>
                                        </p:attrNameLst>
                                      </p:cBhvr>
                                      <p:tavLst>
                                        <p:tav tm="0" fmla="#ppt_y-sin(pi*$)/27">
                                          <p:val>
                                            <p:fltVal val="0"/>
                                          </p:val>
                                        </p:tav>
                                        <p:tav tm="100000">
                                          <p:val>
                                            <p:fltVal val="1"/>
                                          </p:val>
                                        </p:tav>
                                      </p:tavLst>
                                    </p:anim>
                                    <p:anim calcmode="lin" valueType="num">
                                      <p:cBhvr>
                                        <p:cTn id="63" dur="246" tmFilter="0, 0; 0.125,0.2665; 0.25,0.4; 0.375,0.465; 0.5,0.5;  0.625,0.535; 0.75,0.6; 0.875,0.7335; 1,1">
                                          <p:stCondLst>
                                            <p:cond delay="2484"/>
                                          </p:stCondLst>
                                        </p:cTn>
                                        <p:tgtEl>
                                          <p:spTgt spid="4">
                                            <p:graphicEl>
                                              <a:dgm id="{7199919D-1EB6-4DE6-BC78-D196EFA12E4E}"/>
                                            </p:graphicEl>
                                          </p:spTgt>
                                        </p:tgtEl>
                                        <p:attrNameLst>
                                          <p:attrName>ppt_y</p:attrName>
                                        </p:attrNameLst>
                                      </p:cBhvr>
                                      <p:tavLst>
                                        <p:tav tm="0" fmla="#ppt_y-sin(pi*$)/81">
                                          <p:val>
                                            <p:fltVal val="0"/>
                                          </p:val>
                                        </p:tav>
                                        <p:tav tm="100000">
                                          <p:val>
                                            <p:fltVal val="1"/>
                                          </p:val>
                                        </p:tav>
                                      </p:tavLst>
                                    </p:anim>
                                    <p:animScale>
                                      <p:cBhvr>
                                        <p:cTn id="64" dur="39">
                                          <p:stCondLst>
                                            <p:cond delay="975"/>
                                          </p:stCondLst>
                                        </p:cTn>
                                        <p:tgtEl>
                                          <p:spTgt spid="4">
                                            <p:graphicEl>
                                              <a:dgm id="{7199919D-1EB6-4DE6-BC78-D196EFA12E4E}"/>
                                            </p:graphicEl>
                                          </p:spTgt>
                                        </p:tgtEl>
                                      </p:cBhvr>
                                      <p:to x="100000" y="60000"/>
                                    </p:animScale>
                                    <p:animScale>
                                      <p:cBhvr>
                                        <p:cTn id="65" dur="249" decel="50000">
                                          <p:stCondLst>
                                            <p:cond delay="1014"/>
                                          </p:stCondLst>
                                        </p:cTn>
                                        <p:tgtEl>
                                          <p:spTgt spid="4">
                                            <p:graphicEl>
                                              <a:dgm id="{7199919D-1EB6-4DE6-BC78-D196EFA12E4E}"/>
                                            </p:graphicEl>
                                          </p:spTgt>
                                        </p:tgtEl>
                                      </p:cBhvr>
                                      <p:to x="100000" y="100000"/>
                                    </p:animScale>
                                    <p:animScale>
                                      <p:cBhvr>
                                        <p:cTn id="66" dur="39">
                                          <p:stCondLst>
                                            <p:cond delay="1968"/>
                                          </p:stCondLst>
                                        </p:cTn>
                                        <p:tgtEl>
                                          <p:spTgt spid="4">
                                            <p:graphicEl>
                                              <a:dgm id="{7199919D-1EB6-4DE6-BC78-D196EFA12E4E}"/>
                                            </p:graphicEl>
                                          </p:spTgt>
                                        </p:tgtEl>
                                      </p:cBhvr>
                                      <p:to x="100000" y="80000"/>
                                    </p:animScale>
                                    <p:animScale>
                                      <p:cBhvr>
                                        <p:cTn id="67" dur="249" decel="50000">
                                          <p:stCondLst>
                                            <p:cond delay="2007"/>
                                          </p:stCondLst>
                                        </p:cTn>
                                        <p:tgtEl>
                                          <p:spTgt spid="4">
                                            <p:graphicEl>
                                              <a:dgm id="{7199919D-1EB6-4DE6-BC78-D196EFA12E4E}"/>
                                            </p:graphicEl>
                                          </p:spTgt>
                                        </p:tgtEl>
                                      </p:cBhvr>
                                      <p:to x="100000" y="100000"/>
                                    </p:animScale>
                                    <p:animScale>
                                      <p:cBhvr>
                                        <p:cTn id="68" dur="39">
                                          <p:stCondLst>
                                            <p:cond delay="2463"/>
                                          </p:stCondLst>
                                        </p:cTn>
                                        <p:tgtEl>
                                          <p:spTgt spid="4">
                                            <p:graphicEl>
                                              <a:dgm id="{7199919D-1EB6-4DE6-BC78-D196EFA12E4E}"/>
                                            </p:graphicEl>
                                          </p:spTgt>
                                        </p:tgtEl>
                                      </p:cBhvr>
                                      <p:to x="100000" y="90000"/>
                                    </p:animScale>
                                    <p:animScale>
                                      <p:cBhvr>
                                        <p:cTn id="69" dur="249" decel="50000">
                                          <p:stCondLst>
                                            <p:cond delay="2502"/>
                                          </p:stCondLst>
                                        </p:cTn>
                                        <p:tgtEl>
                                          <p:spTgt spid="4">
                                            <p:graphicEl>
                                              <a:dgm id="{7199919D-1EB6-4DE6-BC78-D196EFA12E4E}"/>
                                            </p:graphicEl>
                                          </p:spTgt>
                                        </p:tgtEl>
                                      </p:cBhvr>
                                      <p:to x="100000" y="100000"/>
                                    </p:animScale>
                                    <p:animScale>
                                      <p:cBhvr>
                                        <p:cTn id="70" dur="39">
                                          <p:stCondLst>
                                            <p:cond delay="2712"/>
                                          </p:stCondLst>
                                        </p:cTn>
                                        <p:tgtEl>
                                          <p:spTgt spid="4">
                                            <p:graphicEl>
                                              <a:dgm id="{7199919D-1EB6-4DE6-BC78-D196EFA12E4E}"/>
                                            </p:graphicEl>
                                          </p:spTgt>
                                        </p:tgtEl>
                                      </p:cBhvr>
                                      <p:to x="100000" y="95000"/>
                                    </p:animScale>
                                    <p:animScale>
                                      <p:cBhvr>
                                        <p:cTn id="71" dur="249" decel="50000">
                                          <p:stCondLst>
                                            <p:cond delay="2751"/>
                                          </p:stCondLst>
                                        </p:cTn>
                                        <p:tgtEl>
                                          <p:spTgt spid="4">
                                            <p:graphicEl>
                                              <a:dgm id="{7199919D-1EB6-4DE6-BC78-D196EFA12E4E}"/>
                                            </p:graphicEl>
                                          </p:spTgt>
                                        </p:tgtEl>
                                      </p:cBhvr>
                                      <p:to x="100000" y="100000"/>
                                    </p:animScale>
                                  </p:childTnLst>
                                </p:cTn>
                              </p:par>
                            </p:childTnLst>
                          </p:cTn>
                        </p:par>
                        <p:par>
                          <p:cTn id="72" fill="hold">
                            <p:stCondLst>
                              <p:cond delay="12000"/>
                            </p:stCondLst>
                            <p:childTnLst>
                              <p:par>
                                <p:cTn id="73" presetID="26" presetClass="entr" presetSubtype="0" fill="hold" grpId="0" nodeType="afterEffect">
                                  <p:stCondLst>
                                    <p:cond delay="0"/>
                                  </p:stCondLst>
                                  <p:childTnLst>
                                    <p:set>
                                      <p:cBhvr>
                                        <p:cTn id="74" dur="1" fill="hold">
                                          <p:stCondLst>
                                            <p:cond delay="0"/>
                                          </p:stCondLst>
                                        </p:cTn>
                                        <p:tgtEl>
                                          <p:spTgt spid="4">
                                            <p:graphicEl>
                                              <a:dgm id="{A37EA93E-5B8C-4CD1-9815-EBB5CBCC5A74}"/>
                                            </p:graphicEl>
                                          </p:spTgt>
                                        </p:tgtEl>
                                        <p:attrNameLst>
                                          <p:attrName>style.visibility</p:attrName>
                                        </p:attrNameLst>
                                      </p:cBhvr>
                                      <p:to>
                                        <p:strVal val="visible"/>
                                      </p:to>
                                    </p:set>
                                    <p:animEffect transition="in" filter="wipe(down)">
                                      <p:cBhvr>
                                        <p:cTn id="75" dur="870">
                                          <p:stCondLst>
                                            <p:cond delay="0"/>
                                          </p:stCondLst>
                                        </p:cTn>
                                        <p:tgtEl>
                                          <p:spTgt spid="4">
                                            <p:graphicEl>
                                              <a:dgm id="{A37EA93E-5B8C-4CD1-9815-EBB5CBCC5A74}"/>
                                            </p:graphicEl>
                                          </p:spTgt>
                                        </p:tgtEl>
                                      </p:cBhvr>
                                    </p:animEffect>
                                    <p:anim calcmode="lin" valueType="num">
                                      <p:cBhvr>
                                        <p:cTn id="76" dur="2733" tmFilter="0,0; 0.14,0.36; 0.43,0.73; 0.71,0.91; 1.0,1.0">
                                          <p:stCondLst>
                                            <p:cond delay="0"/>
                                          </p:stCondLst>
                                        </p:cTn>
                                        <p:tgtEl>
                                          <p:spTgt spid="4">
                                            <p:graphicEl>
                                              <a:dgm id="{A37EA93E-5B8C-4CD1-9815-EBB5CBCC5A74}"/>
                                            </p:graphicEl>
                                          </p:spTgt>
                                        </p:tgtEl>
                                        <p:attrNameLst>
                                          <p:attrName>ppt_x</p:attrName>
                                        </p:attrNameLst>
                                      </p:cBhvr>
                                      <p:tavLst>
                                        <p:tav tm="0">
                                          <p:val>
                                            <p:strVal val="#ppt_x-0.25"/>
                                          </p:val>
                                        </p:tav>
                                        <p:tav tm="100000">
                                          <p:val>
                                            <p:strVal val="#ppt_x"/>
                                          </p:val>
                                        </p:tav>
                                      </p:tavLst>
                                    </p:anim>
                                    <p:anim calcmode="lin" valueType="num">
                                      <p:cBhvr>
                                        <p:cTn id="77" dur="996" tmFilter="0.0,0.0; 0.25,0.07; 0.50,0.2; 0.75,0.467; 1.0,1.0">
                                          <p:stCondLst>
                                            <p:cond delay="0"/>
                                          </p:stCondLst>
                                        </p:cTn>
                                        <p:tgtEl>
                                          <p:spTgt spid="4">
                                            <p:graphicEl>
                                              <a:dgm id="{A37EA93E-5B8C-4CD1-9815-EBB5CBCC5A74}"/>
                                            </p:graphicEl>
                                          </p:spTgt>
                                        </p:tgtEl>
                                        <p:attrNameLst>
                                          <p:attrName>ppt_y</p:attrName>
                                        </p:attrNameLst>
                                      </p:cBhvr>
                                      <p:tavLst>
                                        <p:tav tm="0" fmla="#ppt_y-sin(pi*$)/3">
                                          <p:val>
                                            <p:fltVal val="0.5"/>
                                          </p:val>
                                        </p:tav>
                                        <p:tav tm="100000">
                                          <p:val>
                                            <p:fltVal val="1"/>
                                          </p:val>
                                        </p:tav>
                                      </p:tavLst>
                                    </p:anim>
                                    <p:anim calcmode="lin" valueType="num">
                                      <p:cBhvr>
                                        <p:cTn id="78" dur="996" tmFilter="0, 0; 0.125,0.2665; 0.25,0.4; 0.375,0.465; 0.5,0.5;  0.625,0.535; 0.75,0.6; 0.875,0.7335; 1,1">
                                          <p:stCondLst>
                                            <p:cond delay="996"/>
                                          </p:stCondLst>
                                        </p:cTn>
                                        <p:tgtEl>
                                          <p:spTgt spid="4">
                                            <p:graphicEl>
                                              <a:dgm id="{A37EA93E-5B8C-4CD1-9815-EBB5CBCC5A74}"/>
                                            </p:graphicEl>
                                          </p:spTgt>
                                        </p:tgtEl>
                                        <p:attrNameLst>
                                          <p:attrName>ppt_y</p:attrName>
                                        </p:attrNameLst>
                                      </p:cBhvr>
                                      <p:tavLst>
                                        <p:tav tm="0" fmla="#ppt_y-sin(pi*$)/9">
                                          <p:val>
                                            <p:fltVal val="0"/>
                                          </p:val>
                                        </p:tav>
                                        <p:tav tm="100000">
                                          <p:val>
                                            <p:fltVal val="1"/>
                                          </p:val>
                                        </p:tav>
                                      </p:tavLst>
                                    </p:anim>
                                    <p:anim calcmode="lin" valueType="num">
                                      <p:cBhvr>
                                        <p:cTn id="79" dur="498" tmFilter="0, 0; 0.125,0.2665; 0.25,0.4; 0.375,0.465; 0.5,0.5;  0.625,0.535; 0.75,0.6; 0.875,0.7335; 1,1">
                                          <p:stCondLst>
                                            <p:cond delay="1986"/>
                                          </p:stCondLst>
                                        </p:cTn>
                                        <p:tgtEl>
                                          <p:spTgt spid="4">
                                            <p:graphicEl>
                                              <a:dgm id="{A37EA93E-5B8C-4CD1-9815-EBB5CBCC5A74}"/>
                                            </p:graphicEl>
                                          </p:spTgt>
                                        </p:tgtEl>
                                        <p:attrNameLst>
                                          <p:attrName>ppt_y</p:attrName>
                                        </p:attrNameLst>
                                      </p:cBhvr>
                                      <p:tavLst>
                                        <p:tav tm="0" fmla="#ppt_y-sin(pi*$)/27">
                                          <p:val>
                                            <p:fltVal val="0"/>
                                          </p:val>
                                        </p:tav>
                                        <p:tav tm="100000">
                                          <p:val>
                                            <p:fltVal val="1"/>
                                          </p:val>
                                        </p:tav>
                                      </p:tavLst>
                                    </p:anim>
                                    <p:anim calcmode="lin" valueType="num">
                                      <p:cBhvr>
                                        <p:cTn id="80" dur="246" tmFilter="0, 0; 0.125,0.2665; 0.25,0.4; 0.375,0.465; 0.5,0.5;  0.625,0.535; 0.75,0.6; 0.875,0.7335; 1,1">
                                          <p:stCondLst>
                                            <p:cond delay="2484"/>
                                          </p:stCondLst>
                                        </p:cTn>
                                        <p:tgtEl>
                                          <p:spTgt spid="4">
                                            <p:graphicEl>
                                              <a:dgm id="{A37EA93E-5B8C-4CD1-9815-EBB5CBCC5A74}"/>
                                            </p:graphicEl>
                                          </p:spTgt>
                                        </p:tgtEl>
                                        <p:attrNameLst>
                                          <p:attrName>ppt_y</p:attrName>
                                        </p:attrNameLst>
                                      </p:cBhvr>
                                      <p:tavLst>
                                        <p:tav tm="0" fmla="#ppt_y-sin(pi*$)/81">
                                          <p:val>
                                            <p:fltVal val="0"/>
                                          </p:val>
                                        </p:tav>
                                        <p:tav tm="100000">
                                          <p:val>
                                            <p:fltVal val="1"/>
                                          </p:val>
                                        </p:tav>
                                      </p:tavLst>
                                    </p:anim>
                                    <p:animScale>
                                      <p:cBhvr>
                                        <p:cTn id="81" dur="39">
                                          <p:stCondLst>
                                            <p:cond delay="975"/>
                                          </p:stCondLst>
                                        </p:cTn>
                                        <p:tgtEl>
                                          <p:spTgt spid="4">
                                            <p:graphicEl>
                                              <a:dgm id="{A37EA93E-5B8C-4CD1-9815-EBB5CBCC5A74}"/>
                                            </p:graphicEl>
                                          </p:spTgt>
                                        </p:tgtEl>
                                      </p:cBhvr>
                                      <p:to x="100000" y="60000"/>
                                    </p:animScale>
                                    <p:animScale>
                                      <p:cBhvr>
                                        <p:cTn id="82" dur="249" decel="50000">
                                          <p:stCondLst>
                                            <p:cond delay="1014"/>
                                          </p:stCondLst>
                                        </p:cTn>
                                        <p:tgtEl>
                                          <p:spTgt spid="4">
                                            <p:graphicEl>
                                              <a:dgm id="{A37EA93E-5B8C-4CD1-9815-EBB5CBCC5A74}"/>
                                            </p:graphicEl>
                                          </p:spTgt>
                                        </p:tgtEl>
                                      </p:cBhvr>
                                      <p:to x="100000" y="100000"/>
                                    </p:animScale>
                                    <p:animScale>
                                      <p:cBhvr>
                                        <p:cTn id="83" dur="39">
                                          <p:stCondLst>
                                            <p:cond delay="1968"/>
                                          </p:stCondLst>
                                        </p:cTn>
                                        <p:tgtEl>
                                          <p:spTgt spid="4">
                                            <p:graphicEl>
                                              <a:dgm id="{A37EA93E-5B8C-4CD1-9815-EBB5CBCC5A74}"/>
                                            </p:graphicEl>
                                          </p:spTgt>
                                        </p:tgtEl>
                                      </p:cBhvr>
                                      <p:to x="100000" y="80000"/>
                                    </p:animScale>
                                    <p:animScale>
                                      <p:cBhvr>
                                        <p:cTn id="84" dur="249" decel="50000">
                                          <p:stCondLst>
                                            <p:cond delay="2007"/>
                                          </p:stCondLst>
                                        </p:cTn>
                                        <p:tgtEl>
                                          <p:spTgt spid="4">
                                            <p:graphicEl>
                                              <a:dgm id="{A37EA93E-5B8C-4CD1-9815-EBB5CBCC5A74}"/>
                                            </p:graphicEl>
                                          </p:spTgt>
                                        </p:tgtEl>
                                      </p:cBhvr>
                                      <p:to x="100000" y="100000"/>
                                    </p:animScale>
                                    <p:animScale>
                                      <p:cBhvr>
                                        <p:cTn id="85" dur="39">
                                          <p:stCondLst>
                                            <p:cond delay="2463"/>
                                          </p:stCondLst>
                                        </p:cTn>
                                        <p:tgtEl>
                                          <p:spTgt spid="4">
                                            <p:graphicEl>
                                              <a:dgm id="{A37EA93E-5B8C-4CD1-9815-EBB5CBCC5A74}"/>
                                            </p:graphicEl>
                                          </p:spTgt>
                                        </p:tgtEl>
                                      </p:cBhvr>
                                      <p:to x="100000" y="90000"/>
                                    </p:animScale>
                                    <p:animScale>
                                      <p:cBhvr>
                                        <p:cTn id="86" dur="249" decel="50000">
                                          <p:stCondLst>
                                            <p:cond delay="2502"/>
                                          </p:stCondLst>
                                        </p:cTn>
                                        <p:tgtEl>
                                          <p:spTgt spid="4">
                                            <p:graphicEl>
                                              <a:dgm id="{A37EA93E-5B8C-4CD1-9815-EBB5CBCC5A74}"/>
                                            </p:graphicEl>
                                          </p:spTgt>
                                        </p:tgtEl>
                                      </p:cBhvr>
                                      <p:to x="100000" y="100000"/>
                                    </p:animScale>
                                    <p:animScale>
                                      <p:cBhvr>
                                        <p:cTn id="87" dur="39">
                                          <p:stCondLst>
                                            <p:cond delay="2712"/>
                                          </p:stCondLst>
                                        </p:cTn>
                                        <p:tgtEl>
                                          <p:spTgt spid="4">
                                            <p:graphicEl>
                                              <a:dgm id="{A37EA93E-5B8C-4CD1-9815-EBB5CBCC5A74}"/>
                                            </p:graphicEl>
                                          </p:spTgt>
                                        </p:tgtEl>
                                      </p:cBhvr>
                                      <p:to x="100000" y="95000"/>
                                    </p:animScale>
                                    <p:animScale>
                                      <p:cBhvr>
                                        <p:cTn id="88" dur="249" decel="50000">
                                          <p:stCondLst>
                                            <p:cond delay="2751"/>
                                          </p:stCondLst>
                                        </p:cTn>
                                        <p:tgtEl>
                                          <p:spTgt spid="4">
                                            <p:graphicEl>
                                              <a:dgm id="{A37EA93E-5B8C-4CD1-9815-EBB5CBCC5A74}"/>
                                            </p:graphicEl>
                                          </p:spTgt>
                                        </p:tgtEl>
                                      </p:cBhvr>
                                      <p:to x="100000" y="100000"/>
                                    </p:animScale>
                                  </p:childTnLst>
                                </p:cTn>
                              </p:par>
                            </p:childTnLst>
                          </p:cTn>
                        </p:par>
                        <p:par>
                          <p:cTn id="89" fill="hold">
                            <p:stCondLst>
                              <p:cond delay="15000"/>
                            </p:stCondLst>
                            <p:childTnLst>
                              <p:par>
                                <p:cTn id="90" presetID="26" presetClass="entr" presetSubtype="0" fill="hold" grpId="0" nodeType="afterEffect">
                                  <p:stCondLst>
                                    <p:cond delay="0"/>
                                  </p:stCondLst>
                                  <p:childTnLst>
                                    <p:set>
                                      <p:cBhvr>
                                        <p:cTn id="91" dur="1" fill="hold">
                                          <p:stCondLst>
                                            <p:cond delay="0"/>
                                          </p:stCondLst>
                                        </p:cTn>
                                        <p:tgtEl>
                                          <p:spTgt spid="4">
                                            <p:graphicEl>
                                              <a:dgm id="{BD2311FE-6EE3-4453-BA14-5F28B6CFC6AD}"/>
                                            </p:graphicEl>
                                          </p:spTgt>
                                        </p:tgtEl>
                                        <p:attrNameLst>
                                          <p:attrName>style.visibility</p:attrName>
                                        </p:attrNameLst>
                                      </p:cBhvr>
                                      <p:to>
                                        <p:strVal val="visible"/>
                                      </p:to>
                                    </p:set>
                                    <p:animEffect transition="in" filter="wipe(down)">
                                      <p:cBhvr>
                                        <p:cTn id="92" dur="870">
                                          <p:stCondLst>
                                            <p:cond delay="0"/>
                                          </p:stCondLst>
                                        </p:cTn>
                                        <p:tgtEl>
                                          <p:spTgt spid="4">
                                            <p:graphicEl>
                                              <a:dgm id="{BD2311FE-6EE3-4453-BA14-5F28B6CFC6AD}"/>
                                            </p:graphicEl>
                                          </p:spTgt>
                                        </p:tgtEl>
                                      </p:cBhvr>
                                    </p:animEffect>
                                    <p:anim calcmode="lin" valueType="num">
                                      <p:cBhvr>
                                        <p:cTn id="93" dur="2733" tmFilter="0,0; 0.14,0.36; 0.43,0.73; 0.71,0.91; 1.0,1.0">
                                          <p:stCondLst>
                                            <p:cond delay="0"/>
                                          </p:stCondLst>
                                        </p:cTn>
                                        <p:tgtEl>
                                          <p:spTgt spid="4">
                                            <p:graphicEl>
                                              <a:dgm id="{BD2311FE-6EE3-4453-BA14-5F28B6CFC6AD}"/>
                                            </p:graphicEl>
                                          </p:spTgt>
                                        </p:tgtEl>
                                        <p:attrNameLst>
                                          <p:attrName>ppt_x</p:attrName>
                                        </p:attrNameLst>
                                      </p:cBhvr>
                                      <p:tavLst>
                                        <p:tav tm="0">
                                          <p:val>
                                            <p:strVal val="#ppt_x-0.25"/>
                                          </p:val>
                                        </p:tav>
                                        <p:tav tm="100000">
                                          <p:val>
                                            <p:strVal val="#ppt_x"/>
                                          </p:val>
                                        </p:tav>
                                      </p:tavLst>
                                    </p:anim>
                                    <p:anim calcmode="lin" valueType="num">
                                      <p:cBhvr>
                                        <p:cTn id="94" dur="996" tmFilter="0.0,0.0; 0.25,0.07; 0.50,0.2; 0.75,0.467; 1.0,1.0">
                                          <p:stCondLst>
                                            <p:cond delay="0"/>
                                          </p:stCondLst>
                                        </p:cTn>
                                        <p:tgtEl>
                                          <p:spTgt spid="4">
                                            <p:graphicEl>
                                              <a:dgm id="{BD2311FE-6EE3-4453-BA14-5F28B6CFC6AD}"/>
                                            </p:graphicEl>
                                          </p:spTgt>
                                        </p:tgtEl>
                                        <p:attrNameLst>
                                          <p:attrName>ppt_y</p:attrName>
                                        </p:attrNameLst>
                                      </p:cBhvr>
                                      <p:tavLst>
                                        <p:tav tm="0" fmla="#ppt_y-sin(pi*$)/3">
                                          <p:val>
                                            <p:fltVal val="0.5"/>
                                          </p:val>
                                        </p:tav>
                                        <p:tav tm="100000">
                                          <p:val>
                                            <p:fltVal val="1"/>
                                          </p:val>
                                        </p:tav>
                                      </p:tavLst>
                                    </p:anim>
                                    <p:anim calcmode="lin" valueType="num">
                                      <p:cBhvr>
                                        <p:cTn id="95" dur="996" tmFilter="0, 0; 0.125,0.2665; 0.25,0.4; 0.375,0.465; 0.5,0.5;  0.625,0.535; 0.75,0.6; 0.875,0.7335; 1,1">
                                          <p:stCondLst>
                                            <p:cond delay="996"/>
                                          </p:stCondLst>
                                        </p:cTn>
                                        <p:tgtEl>
                                          <p:spTgt spid="4">
                                            <p:graphicEl>
                                              <a:dgm id="{BD2311FE-6EE3-4453-BA14-5F28B6CFC6AD}"/>
                                            </p:graphicEl>
                                          </p:spTgt>
                                        </p:tgtEl>
                                        <p:attrNameLst>
                                          <p:attrName>ppt_y</p:attrName>
                                        </p:attrNameLst>
                                      </p:cBhvr>
                                      <p:tavLst>
                                        <p:tav tm="0" fmla="#ppt_y-sin(pi*$)/9">
                                          <p:val>
                                            <p:fltVal val="0"/>
                                          </p:val>
                                        </p:tav>
                                        <p:tav tm="100000">
                                          <p:val>
                                            <p:fltVal val="1"/>
                                          </p:val>
                                        </p:tav>
                                      </p:tavLst>
                                    </p:anim>
                                    <p:anim calcmode="lin" valueType="num">
                                      <p:cBhvr>
                                        <p:cTn id="96" dur="498" tmFilter="0, 0; 0.125,0.2665; 0.25,0.4; 0.375,0.465; 0.5,0.5;  0.625,0.535; 0.75,0.6; 0.875,0.7335; 1,1">
                                          <p:stCondLst>
                                            <p:cond delay="1986"/>
                                          </p:stCondLst>
                                        </p:cTn>
                                        <p:tgtEl>
                                          <p:spTgt spid="4">
                                            <p:graphicEl>
                                              <a:dgm id="{BD2311FE-6EE3-4453-BA14-5F28B6CFC6AD}"/>
                                            </p:graphicEl>
                                          </p:spTgt>
                                        </p:tgtEl>
                                        <p:attrNameLst>
                                          <p:attrName>ppt_y</p:attrName>
                                        </p:attrNameLst>
                                      </p:cBhvr>
                                      <p:tavLst>
                                        <p:tav tm="0" fmla="#ppt_y-sin(pi*$)/27">
                                          <p:val>
                                            <p:fltVal val="0"/>
                                          </p:val>
                                        </p:tav>
                                        <p:tav tm="100000">
                                          <p:val>
                                            <p:fltVal val="1"/>
                                          </p:val>
                                        </p:tav>
                                      </p:tavLst>
                                    </p:anim>
                                    <p:anim calcmode="lin" valueType="num">
                                      <p:cBhvr>
                                        <p:cTn id="97" dur="246" tmFilter="0, 0; 0.125,0.2665; 0.25,0.4; 0.375,0.465; 0.5,0.5;  0.625,0.535; 0.75,0.6; 0.875,0.7335; 1,1">
                                          <p:stCondLst>
                                            <p:cond delay="2484"/>
                                          </p:stCondLst>
                                        </p:cTn>
                                        <p:tgtEl>
                                          <p:spTgt spid="4">
                                            <p:graphicEl>
                                              <a:dgm id="{BD2311FE-6EE3-4453-BA14-5F28B6CFC6AD}"/>
                                            </p:graphicEl>
                                          </p:spTgt>
                                        </p:tgtEl>
                                        <p:attrNameLst>
                                          <p:attrName>ppt_y</p:attrName>
                                        </p:attrNameLst>
                                      </p:cBhvr>
                                      <p:tavLst>
                                        <p:tav tm="0" fmla="#ppt_y-sin(pi*$)/81">
                                          <p:val>
                                            <p:fltVal val="0"/>
                                          </p:val>
                                        </p:tav>
                                        <p:tav tm="100000">
                                          <p:val>
                                            <p:fltVal val="1"/>
                                          </p:val>
                                        </p:tav>
                                      </p:tavLst>
                                    </p:anim>
                                    <p:animScale>
                                      <p:cBhvr>
                                        <p:cTn id="98" dur="39">
                                          <p:stCondLst>
                                            <p:cond delay="975"/>
                                          </p:stCondLst>
                                        </p:cTn>
                                        <p:tgtEl>
                                          <p:spTgt spid="4">
                                            <p:graphicEl>
                                              <a:dgm id="{BD2311FE-6EE3-4453-BA14-5F28B6CFC6AD}"/>
                                            </p:graphicEl>
                                          </p:spTgt>
                                        </p:tgtEl>
                                      </p:cBhvr>
                                      <p:to x="100000" y="60000"/>
                                    </p:animScale>
                                    <p:animScale>
                                      <p:cBhvr>
                                        <p:cTn id="99" dur="249" decel="50000">
                                          <p:stCondLst>
                                            <p:cond delay="1014"/>
                                          </p:stCondLst>
                                        </p:cTn>
                                        <p:tgtEl>
                                          <p:spTgt spid="4">
                                            <p:graphicEl>
                                              <a:dgm id="{BD2311FE-6EE3-4453-BA14-5F28B6CFC6AD}"/>
                                            </p:graphicEl>
                                          </p:spTgt>
                                        </p:tgtEl>
                                      </p:cBhvr>
                                      <p:to x="100000" y="100000"/>
                                    </p:animScale>
                                    <p:animScale>
                                      <p:cBhvr>
                                        <p:cTn id="100" dur="39">
                                          <p:stCondLst>
                                            <p:cond delay="1968"/>
                                          </p:stCondLst>
                                        </p:cTn>
                                        <p:tgtEl>
                                          <p:spTgt spid="4">
                                            <p:graphicEl>
                                              <a:dgm id="{BD2311FE-6EE3-4453-BA14-5F28B6CFC6AD}"/>
                                            </p:graphicEl>
                                          </p:spTgt>
                                        </p:tgtEl>
                                      </p:cBhvr>
                                      <p:to x="100000" y="80000"/>
                                    </p:animScale>
                                    <p:animScale>
                                      <p:cBhvr>
                                        <p:cTn id="101" dur="249" decel="50000">
                                          <p:stCondLst>
                                            <p:cond delay="2007"/>
                                          </p:stCondLst>
                                        </p:cTn>
                                        <p:tgtEl>
                                          <p:spTgt spid="4">
                                            <p:graphicEl>
                                              <a:dgm id="{BD2311FE-6EE3-4453-BA14-5F28B6CFC6AD}"/>
                                            </p:graphicEl>
                                          </p:spTgt>
                                        </p:tgtEl>
                                      </p:cBhvr>
                                      <p:to x="100000" y="100000"/>
                                    </p:animScale>
                                    <p:animScale>
                                      <p:cBhvr>
                                        <p:cTn id="102" dur="39">
                                          <p:stCondLst>
                                            <p:cond delay="2463"/>
                                          </p:stCondLst>
                                        </p:cTn>
                                        <p:tgtEl>
                                          <p:spTgt spid="4">
                                            <p:graphicEl>
                                              <a:dgm id="{BD2311FE-6EE3-4453-BA14-5F28B6CFC6AD}"/>
                                            </p:graphicEl>
                                          </p:spTgt>
                                        </p:tgtEl>
                                      </p:cBhvr>
                                      <p:to x="100000" y="90000"/>
                                    </p:animScale>
                                    <p:animScale>
                                      <p:cBhvr>
                                        <p:cTn id="103" dur="249" decel="50000">
                                          <p:stCondLst>
                                            <p:cond delay="2502"/>
                                          </p:stCondLst>
                                        </p:cTn>
                                        <p:tgtEl>
                                          <p:spTgt spid="4">
                                            <p:graphicEl>
                                              <a:dgm id="{BD2311FE-6EE3-4453-BA14-5F28B6CFC6AD}"/>
                                            </p:graphicEl>
                                          </p:spTgt>
                                        </p:tgtEl>
                                      </p:cBhvr>
                                      <p:to x="100000" y="100000"/>
                                    </p:animScale>
                                    <p:animScale>
                                      <p:cBhvr>
                                        <p:cTn id="104" dur="39">
                                          <p:stCondLst>
                                            <p:cond delay="2712"/>
                                          </p:stCondLst>
                                        </p:cTn>
                                        <p:tgtEl>
                                          <p:spTgt spid="4">
                                            <p:graphicEl>
                                              <a:dgm id="{BD2311FE-6EE3-4453-BA14-5F28B6CFC6AD}"/>
                                            </p:graphicEl>
                                          </p:spTgt>
                                        </p:tgtEl>
                                      </p:cBhvr>
                                      <p:to x="100000" y="95000"/>
                                    </p:animScale>
                                    <p:animScale>
                                      <p:cBhvr>
                                        <p:cTn id="105" dur="249" decel="50000">
                                          <p:stCondLst>
                                            <p:cond delay="2751"/>
                                          </p:stCondLst>
                                        </p:cTn>
                                        <p:tgtEl>
                                          <p:spTgt spid="4">
                                            <p:graphicEl>
                                              <a:dgm id="{BD2311FE-6EE3-4453-BA14-5F28B6CFC6AD}"/>
                                            </p:graphicEl>
                                          </p:spTgt>
                                        </p:tgtEl>
                                      </p:cBhvr>
                                      <p:to x="100000" y="100000"/>
                                    </p:animScale>
                                  </p:childTnLst>
                                </p:cTn>
                              </p:par>
                            </p:childTnLst>
                          </p:cTn>
                        </p:par>
                        <p:par>
                          <p:cTn id="106" fill="hold">
                            <p:stCondLst>
                              <p:cond delay="18000"/>
                            </p:stCondLst>
                            <p:childTnLst>
                              <p:par>
                                <p:cTn id="107" presetID="26" presetClass="entr" presetSubtype="0" fill="hold" grpId="0" nodeType="afterEffect">
                                  <p:stCondLst>
                                    <p:cond delay="0"/>
                                  </p:stCondLst>
                                  <p:childTnLst>
                                    <p:set>
                                      <p:cBhvr>
                                        <p:cTn id="108" dur="1" fill="hold">
                                          <p:stCondLst>
                                            <p:cond delay="0"/>
                                          </p:stCondLst>
                                        </p:cTn>
                                        <p:tgtEl>
                                          <p:spTgt spid="4">
                                            <p:graphicEl>
                                              <a:dgm id="{58441863-414E-4289-81D3-32607817AC90}"/>
                                            </p:graphicEl>
                                          </p:spTgt>
                                        </p:tgtEl>
                                        <p:attrNameLst>
                                          <p:attrName>style.visibility</p:attrName>
                                        </p:attrNameLst>
                                      </p:cBhvr>
                                      <p:to>
                                        <p:strVal val="visible"/>
                                      </p:to>
                                    </p:set>
                                    <p:animEffect transition="in" filter="wipe(down)">
                                      <p:cBhvr>
                                        <p:cTn id="109" dur="870">
                                          <p:stCondLst>
                                            <p:cond delay="0"/>
                                          </p:stCondLst>
                                        </p:cTn>
                                        <p:tgtEl>
                                          <p:spTgt spid="4">
                                            <p:graphicEl>
                                              <a:dgm id="{58441863-414E-4289-81D3-32607817AC90}"/>
                                            </p:graphicEl>
                                          </p:spTgt>
                                        </p:tgtEl>
                                      </p:cBhvr>
                                    </p:animEffect>
                                    <p:anim calcmode="lin" valueType="num">
                                      <p:cBhvr>
                                        <p:cTn id="110" dur="2733" tmFilter="0,0; 0.14,0.36; 0.43,0.73; 0.71,0.91; 1.0,1.0">
                                          <p:stCondLst>
                                            <p:cond delay="0"/>
                                          </p:stCondLst>
                                        </p:cTn>
                                        <p:tgtEl>
                                          <p:spTgt spid="4">
                                            <p:graphicEl>
                                              <a:dgm id="{58441863-414E-4289-81D3-32607817AC90}"/>
                                            </p:graphicEl>
                                          </p:spTgt>
                                        </p:tgtEl>
                                        <p:attrNameLst>
                                          <p:attrName>ppt_x</p:attrName>
                                        </p:attrNameLst>
                                      </p:cBhvr>
                                      <p:tavLst>
                                        <p:tav tm="0">
                                          <p:val>
                                            <p:strVal val="#ppt_x-0.25"/>
                                          </p:val>
                                        </p:tav>
                                        <p:tav tm="100000">
                                          <p:val>
                                            <p:strVal val="#ppt_x"/>
                                          </p:val>
                                        </p:tav>
                                      </p:tavLst>
                                    </p:anim>
                                    <p:anim calcmode="lin" valueType="num">
                                      <p:cBhvr>
                                        <p:cTn id="111" dur="996" tmFilter="0.0,0.0; 0.25,0.07; 0.50,0.2; 0.75,0.467; 1.0,1.0">
                                          <p:stCondLst>
                                            <p:cond delay="0"/>
                                          </p:stCondLst>
                                        </p:cTn>
                                        <p:tgtEl>
                                          <p:spTgt spid="4">
                                            <p:graphicEl>
                                              <a:dgm id="{58441863-414E-4289-81D3-32607817AC90}"/>
                                            </p:graphicEl>
                                          </p:spTgt>
                                        </p:tgtEl>
                                        <p:attrNameLst>
                                          <p:attrName>ppt_y</p:attrName>
                                        </p:attrNameLst>
                                      </p:cBhvr>
                                      <p:tavLst>
                                        <p:tav tm="0" fmla="#ppt_y-sin(pi*$)/3">
                                          <p:val>
                                            <p:fltVal val="0.5"/>
                                          </p:val>
                                        </p:tav>
                                        <p:tav tm="100000">
                                          <p:val>
                                            <p:fltVal val="1"/>
                                          </p:val>
                                        </p:tav>
                                      </p:tavLst>
                                    </p:anim>
                                    <p:anim calcmode="lin" valueType="num">
                                      <p:cBhvr>
                                        <p:cTn id="112" dur="996" tmFilter="0, 0; 0.125,0.2665; 0.25,0.4; 0.375,0.465; 0.5,0.5;  0.625,0.535; 0.75,0.6; 0.875,0.7335; 1,1">
                                          <p:stCondLst>
                                            <p:cond delay="996"/>
                                          </p:stCondLst>
                                        </p:cTn>
                                        <p:tgtEl>
                                          <p:spTgt spid="4">
                                            <p:graphicEl>
                                              <a:dgm id="{58441863-414E-4289-81D3-32607817AC90}"/>
                                            </p:graphicEl>
                                          </p:spTgt>
                                        </p:tgtEl>
                                        <p:attrNameLst>
                                          <p:attrName>ppt_y</p:attrName>
                                        </p:attrNameLst>
                                      </p:cBhvr>
                                      <p:tavLst>
                                        <p:tav tm="0" fmla="#ppt_y-sin(pi*$)/9">
                                          <p:val>
                                            <p:fltVal val="0"/>
                                          </p:val>
                                        </p:tav>
                                        <p:tav tm="100000">
                                          <p:val>
                                            <p:fltVal val="1"/>
                                          </p:val>
                                        </p:tav>
                                      </p:tavLst>
                                    </p:anim>
                                    <p:anim calcmode="lin" valueType="num">
                                      <p:cBhvr>
                                        <p:cTn id="113" dur="498" tmFilter="0, 0; 0.125,0.2665; 0.25,0.4; 0.375,0.465; 0.5,0.5;  0.625,0.535; 0.75,0.6; 0.875,0.7335; 1,1">
                                          <p:stCondLst>
                                            <p:cond delay="1986"/>
                                          </p:stCondLst>
                                        </p:cTn>
                                        <p:tgtEl>
                                          <p:spTgt spid="4">
                                            <p:graphicEl>
                                              <a:dgm id="{58441863-414E-4289-81D3-32607817AC90}"/>
                                            </p:graphicEl>
                                          </p:spTgt>
                                        </p:tgtEl>
                                        <p:attrNameLst>
                                          <p:attrName>ppt_y</p:attrName>
                                        </p:attrNameLst>
                                      </p:cBhvr>
                                      <p:tavLst>
                                        <p:tav tm="0" fmla="#ppt_y-sin(pi*$)/27">
                                          <p:val>
                                            <p:fltVal val="0"/>
                                          </p:val>
                                        </p:tav>
                                        <p:tav tm="100000">
                                          <p:val>
                                            <p:fltVal val="1"/>
                                          </p:val>
                                        </p:tav>
                                      </p:tavLst>
                                    </p:anim>
                                    <p:anim calcmode="lin" valueType="num">
                                      <p:cBhvr>
                                        <p:cTn id="114" dur="246" tmFilter="0, 0; 0.125,0.2665; 0.25,0.4; 0.375,0.465; 0.5,0.5;  0.625,0.535; 0.75,0.6; 0.875,0.7335; 1,1">
                                          <p:stCondLst>
                                            <p:cond delay="2484"/>
                                          </p:stCondLst>
                                        </p:cTn>
                                        <p:tgtEl>
                                          <p:spTgt spid="4">
                                            <p:graphicEl>
                                              <a:dgm id="{58441863-414E-4289-81D3-32607817AC90}"/>
                                            </p:graphicEl>
                                          </p:spTgt>
                                        </p:tgtEl>
                                        <p:attrNameLst>
                                          <p:attrName>ppt_y</p:attrName>
                                        </p:attrNameLst>
                                      </p:cBhvr>
                                      <p:tavLst>
                                        <p:tav tm="0" fmla="#ppt_y-sin(pi*$)/81">
                                          <p:val>
                                            <p:fltVal val="0"/>
                                          </p:val>
                                        </p:tav>
                                        <p:tav tm="100000">
                                          <p:val>
                                            <p:fltVal val="1"/>
                                          </p:val>
                                        </p:tav>
                                      </p:tavLst>
                                    </p:anim>
                                    <p:animScale>
                                      <p:cBhvr>
                                        <p:cTn id="115" dur="39">
                                          <p:stCondLst>
                                            <p:cond delay="975"/>
                                          </p:stCondLst>
                                        </p:cTn>
                                        <p:tgtEl>
                                          <p:spTgt spid="4">
                                            <p:graphicEl>
                                              <a:dgm id="{58441863-414E-4289-81D3-32607817AC90}"/>
                                            </p:graphicEl>
                                          </p:spTgt>
                                        </p:tgtEl>
                                      </p:cBhvr>
                                      <p:to x="100000" y="60000"/>
                                    </p:animScale>
                                    <p:animScale>
                                      <p:cBhvr>
                                        <p:cTn id="116" dur="249" decel="50000">
                                          <p:stCondLst>
                                            <p:cond delay="1014"/>
                                          </p:stCondLst>
                                        </p:cTn>
                                        <p:tgtEl>
                                          <p:spTgt spid="4">
                                            <p:graphicEl>
                                              <a:dgm id="{58441863-414E-4289-81D3-32607817AC90}"/>
                                            </p:graphicEl>
                                          </p:spTgt>
                                        </p:tgtEl>
                                      </p:cBhvr>
                                      <p:to x="100000" y="100000"/>
                                    </p:animScale>
                                    <p:animScale>
                                      <p:cBhvr>
                                        <p:cTn id="117" dur="39">
                                          <p:stCondLst>
                                            <p:cond delay="1968"/>
                                          </p:stCondLst>
                                        </p:cTn>
                                        <p:tgtEl>
                                          <p:spTgt spid="4">
                                            <p:graphicEl>
                                              <a:dgm id="{58441863-414E-4289-81D3-32607817AC90}"/>
                                            </p:graphicEl>
                                          </p:spTgt>
                                        </p:tgtEl>
                                      </p:cBhvr>
                                      <p:to x="100000" y="80000"/>
                                    </p:animScale>
                                    <p:animScale>
                                      <p:cBhvr>
                                        <p:cTn id="118" dur="249" decel="50000">
                                          <p:stCondLst>
                                            <p:cond delay="2007"/>
                                          </p:stCondLst>
                                        </p:cTn>
                                        <p:tgtEl>
                                          <p:spTgt spid="4">
                                            <p:graphicEl>
                                              <a:dgm id="{58441863-414E-4289-81D3-32607817AC90}"/>
                                            </p:graphicEl>
                                          </p:spTgt>
                                        </p:tgtEl>
                                      </p:cBhvr>
                                      <p:to x="100000" y="100000"/>
                                    </p:animScale>
                                    <p:animScale>
                                      <p:cBhvr>
                                        <p:cTn id="119" dur="39">
                                          <p:stCondLst>
                                            <p:cond delay="2463"/>
                                          </p:stCondLst>
                                        </p:cTn>
                                        <p:tgtEl>
                                          <p:spTgt spid="4">
                                            <p:graphicEl>
                                              <a:dgm id="{58441863-414E-4289-81D3-32607817AC90}"/>
                                            </p:graphicEl>
                                          </p:spTgt>
                                        </p:tgtEl>
                                      </p:cBhvr>
                                      <p:to x="100000" y="90000"/>
                                    </p:animScale>
                                    <p:animScale>
                                      <p:cBhvr>
                                        <p:cTn id="120" dur="249" decel="50000">
                                          <p:stCondLst>
                                            <p:cond delay="2502"/>
                                          </p:stCondLst>
                                        </p:cTn>
                                        <p:tgtEl>
                                          <p:spTgt spid="4">
                                            <p:graphicEl>
                                              <a:dgm id="{58441863-414E-4289-81D3-32607817AC90}"/>
                                            </p:graphicEl>
                                          </p:spTgt>
                                        </p:tgtEl>
                                      </p:cBhvr>
                                      <p:to x="100000" y="100000"/>
                                    </p:animScale>
                                    <p:animScale>
                                      <p:cBhvr>
                                        <p:cTn id="121" dur="39">
                                          <p:stCondLst>
                                            <p:cond delay="2712"/>
                                          </p:stCondLst>
                                        </p:cTn>
                                        <p:tgtEl>
                                          <p:spTgt spid="4">
                                            <p:graphicEl>
                                              <a:dgm id="{58441863-414E-4289-81D3-32607817AC90}"/>
                                            </p:graphicEl>
                                          </p:spTgt>
                                        </p:tgtEl>
                                      </p:cBhvr>
                                      <p:to x="100000" y="95000"/>
                                    </p:animScale>
                                    <p:animScale>
                                      <p:cBhvr>
                                        <p:cTn id="122" dur="249" decel="50000">
                                          <p:stCondLst>
                                            <p:cond delay="2751"/>
                                          </p:stCondLst>
                                        </p:cTn>
                                        <p:tgtEl>
                                          <p:spTgt spid="4">
                                            <p:graphicEl>
                                              <a:dgm id="{58441863-414E-4289-81D3-32607817AC90}"/>
                                            </p:graphicEl>
                                          </p:spTgt>
                                        </p:tgtEl>
                                      </p:cBhvr>
                                      <p:to x="100000" y="100000"/>
                                    </p:animScale>
                                  </p:childTnLst>
                                </p:cTn>
                              </p:par>
                            </p:childTnLst>
                          </p:cTn>
                        </p:par>
                        <p:par>
                          <p:cTn id="123" fill="hold">
                            <p:stCondLst>
                              <p:cond delay="21000"/>
                            </p:stCondLst>
                            <p:childTnLst>
                              <p:par>
                                <p:cTn id="124" presetID="26" presetClass="entr" presetSubtype="0" fill="hold" grpId="0" nodeType="afterEffect">
                                  <p:stCondLst>
                                    <p:cond delay="0"/>
                                  </p:stCondLst>
                                  <p:childTnLst>
                                    <p:set>
                                      <p:cBhvr>
                                        <p:cTn id="125" dur="1" fill="hold">
                                          <p:stCondLst>
                                            <p:cond delay="0"/>
                                          </p:stCondLst>
                                        </p:cTn>
                                        <p:tgtEl>
                                          <p:spTgt spid="4">
                                            <p:graphicEl>
                                              <a:dgm id="{A6F6192C-F405-4D1B-8128-BC092CDCC25E}"/>
                                            </p:graphicEl>
                                          </p:spTgt>
                                        </p:tgtEl>
                                        <p:attrNameLst>
                                          <p:attrName>style.visibility</p:attrName>
                                        </p:attrNameLst>
                                      </p:cBhvr>
                                      <p:to>
                                        <p:strVal val="visible"/>
                                      </p:to>
                                    </p:set>
                                    <p:animEffect transition="in" filter="wipe(down)">
                                      <p:cBhvr>
                                        <p:cTn id="126" dur="870">
                                          <p:stCondLst>
                                            <p:cond delay="0"/>
                                          </p:stCondLst>
                                        </p:cTn>
                                        <p:tgtEl>
                                          <p:spTgt spid="4">
                                            <p:graphicEl>
                                              <a:dgm id="{A6F6192C-F405-4D1B-8128-BC092CDCC25E}"/>
                                            </p:graphicEl>
                                          </p:spTgt>
                                        </p:tgtEl>
                                      </p:cBhvr>
                                    </p:animEffect>
                                    <p:anim calcmode="lin" valueType="num">
                                      <p:cBhvr>
                                        <p:cTn id="127" dur="2733" tmFilter="0,0; 0.14,0.36; 0.43,0.73; 0.71,0.91; 1.0,1.0">
                                          <p:stCondLst>
                                            <p:cond delay="0"/>
                                          </p:stCondLst>
                                        </p:cTn>
                                        <p:tgtEl>
                                          <p:spTgt spid="4">
                                            <p:graphicEl>
                                              <a:dgm id="{A6F6192C-F405-4D1B-8128-BC092CDCC25E}"/>
                                            </p:graphicEl>
                                          </p:spTgt>
                                        </p:tgtEl>
                                        <p:attrNameLst>
                                          <p:attrName>ppt_x</p:attrName>
                                        </p:attrNameLst>
                                      </p:cBhvr>
                                      <p:tavLst>
                                        <p:tav tm="0">
                                          <p:val>
                                            <p:strVal val="#ppt_x-0.25"/>
                                          </p:val>
                                        </p:tav>
                                        <p:tav tm="100000">
                                          <p:val>
                                            <p:strVal val="#ppt_x"/>
                                          </p:val>
                                        </p:tav>
                                      </p:tavLst>
                                    </p:anim>
                                    <p:anim calcmode="lin" valueType="num">
                                      <p:cBhvr>
                                        <p:cTn id="128" dur="996" tmFilter="0.0,0.0; 0.25,0.07; 0.50,0.2; 0.75,0.467; 1.0,1.0">
                                          <p:stCondLst>
                                            <p:cond delay="0"/>
                                          </p:stCondLst>
                                        </p:cTn>
                                        <p:tgtEl>
                                          <p:spTgt spid="4">
                                            <p:graphicEl>
                                              <a:dgm id="{A6F6192C-F405-4D1B-8128-BC092CDCC25E}"/>
                                            </p:graphicEl>
                                          </p:spTgt>
                                        </p:tgtEl>
                                        <p:attrNameLst>
                                          <p:attrName>ppt_y</p:attrName>
                                        </p:attrNameLst>
                                      </p:cBhvr>
                                      <p:tavLst>
                                        <p:tav tm="0" fmla="#ppt_y-sin(pi*$)/3">
                                          <p:val>
                                            <p:fltVal val="0.5"/>
                                          </p:val>
                                        </p:tav>
                                        <p:tav tm="100000">
                                          <p:val>
                                            <p:fltVal val="1"/>
                                          </p:val>
                                        </p:tav>
                                      </p:tavLst>
                                    </p:anim>
                                    <p:anim calcmode="lin" valueType="num">
                                      <p:cBhvr>
                                        <p:cTn id="129" dur="996" tmFilter="0, 0; 0.125,0.2665; 0.25,0.4; 0.375,0.465; 0.5,0.5;  0.625,0.535; 0.75,0.6; 0.875,0.7335; 1,1">
                                          <p:stCondLst>
                                            <p:cond delay="996"/>
                                          </p:stCondLst>
                                        </p:cTn>
                                        <p:tgtEl>
                                          <p:spTgt spid="4">
                                            <p:graphicEl>
                                              <a:dgm id="{A6F6192C-F405-4D1B-8128-BC092CDCC25E}"/>
                                            </p:graphicEl>
                                          </p:spTgt>
                                        </p:tgtEl>
                                        <p:attrNameLst>
                                          <p:attrName>ppt_y</p:attrName>
                                        </p:attrNameLst>
                                      </p:cBhvr>
                                      <p:tavLst>
                                        <p:tav tm="0" fmla="#ppt_y-sin(pi*$)/9">
                                          <p:val>
                                            <p:fltVal val="0"/>
                                          </p:val>
                                        </p:tav>
                                        <p:tav tm="100000">
                                          <p:val>
                                            <p:fltVal val="1"/>
                                          </p:val>
                                        </p:tav>
                                      </p:tavLst>
                                    </p:anim>
                                    <p:anim calcmode="lin" valueType="num">
                                      <p:cBhvr>
                                        <p:cTn id="130" dur="498" tmFilter="0, 0; 0.125,0.2665; 0.25,0.4; 0.375,0.465; 0.5,0.5;  0.625,0.535; 0.75,0.6; 0.875,0.7335; 1,1">
                                          <p:stCondLst>
                                            <p:cond delay="1986"/>
                                          </p:stCondLst>
                                        </p:cTn>
                                        <p:tgtEl>
                                          <p:spTgt spid="4">
                                            <p:graphicEl>
                                              <a:dgm id="{A6F6192C-F405-4D1B-8128-BC092CDCC25E}"/>
                                            </p:graphicEl>
                                          </p:spTgt>
                                        </p:tgtEl>
                                        <p:attrNameLst>
                                          <p:attrName>ppt_y</p:attrName>
                                        </p:attrNameLst>
                                      </p:cBhvr>
                                      <p:tavLst>
                                        <p:tav tm="0" fmla="#ppt_y-sin(pi*$)/27">
                                          <p:val>
                                            <p:fltVal val="0"/>
                                          </p:val>
                                        </p:tav>
                                        <p:tav tm="100000">
                                          <p:val>
                                            <p:fltVal val="1"/>
                                          </p:val>
                                        </p:tav>
                                      </p:tavLst>
                                    </p:anim>
                                    <p:anim calcmode="lin" valueType="num">
                                      <p:cBhvr>
                                        <p:cTn id="131" dur="246" tmFilter="0, 0; 0.125,0.2665; 0.25,0.4; 0.375,0.465; 0.5,0.5;  0.625,0.535; 0.75,0.6; 0.875,0.7335; 1,1">
                                          <p:stCondLst>
                                            <p:cond delay="2484"/>
                                          </p:stCondLst>
                                        </p:cTn>
                                        <p:tgtEl>
                                          <p:spTgt spid="4">
                                            <p:graphicEl>
                                              <a:dgm id="{A6F6192C-F405-4D1B-8128-BC092CDCC25E}"/>
                                            </p:graphicEl>
                                          </p:spTgt>
                                        </p:tgtEl>
                                        <p:attrNameLst>
                                          <p:attrName>ppt_y</p:attrName>
                                        </p:attrNameLst>
                                      </p:cBhvr>
                                      <p:tavLst>
                                        <p:tav tm="0" fmla="#ppt_y-sin(pi*$)/81">
                                          <p:val>
                                            <p:fltVal val="0"/>
                                          </p:val>
                                        </p:tav>
                                        <p:tav tm="100000">
                                          <p:val>
                                            <p:fltVal val="1"/>
                                          </p:val>
                                        </p:tav>
                                      </p:tavLst>
                                    </p:anim>
                                    <p:animScale>
                                      <p:cBhvr>
                                        <p:cTn id="132" dur="39">
                                          <p:stCondLst>
                                            <p:cond delay="975"/>
                                          </p:stCondLst>
                                        </p:cTn>
                                        <p:tgtEl>
                                          <p:spTgt spid="4">
                                            <p:graphicEl>
                                              <a:dgm id="{A6F6192C-F405-4D1B-8128-BC092CDCC25E}"/>
                                            </p:graphicEl>
                                          </p:spTgt>
                                        </p:tgtEl>
                                      </p:cBhvr>
                                      <p:to x="100000" y="60000"/>
                                    </p:animScale>
                                    <p:animScale>
                                      <p:cBhvr>
                                        <p:cTn id="133" dur="249" decel="50000">
                                          <p:stCondLst>
                                            <p:cond delay="1014"/>
                                          </p:stCondLst>
                                        </p:cTn>
                                        <p:tgtEl>
                                          <p:spTgt spid="4">
                                            <p:graphicEl>
                                              <a:dgm id="{A6F6192C-F405-4D1B-8128-BC092CDCC25E}"/>
                                            </p:graphicEl>
                                          </p:spTgt>
                                        </p:tgtEl>
                                      </p:cBhvr>
                                      <p:to x="100000" y="100000"/>
                                    </p:animScale>
                                    <p:animScale>
                                      <p:cBhvr>
                                        <p:cTn id="134" dur="39">
                                          <p:stCondLst>
                                            <p:cond delay="1968"/>
                                          </p:stCondLst>
                                        </p:cTn>
                                        <p:tgtEl>
                                          <p:spTgt spid="4">
                                            <p:graphicEl>
                                              <a:dgm id="{A6F6192C-F405-4D1B-8128-BC092CDCC25E}"/>
                                            </p:graphicEl>
                                          </p:spTgt>
                                        </p:tgtEl>
                                      </p:cBhvr>
                                      <p:to x="100000" y="80000"/>
                                    </p:animScale>
                                    <p:animScale>
                                      <p:cBhvr>
                                        <p:cTn id="135" dur="249" decel="50000">
                                          <p:stCondLst>
                                            <p:cond delay="2007"/>
                                          </p:stCondLst>
                                        </p:cTn>
                                        <p:tgtEl>
                                          <p:spTgt spid="4">
                                            <p:graphicEl>
                                              <a:dgm id="{A6F6192C-F405-4D1B-8128-BC092CDCC25E}"/>
                                            </p:graphicEl>
                                          </p:spTgt>
                                        </p:tgtEl>
                                      </p:cBhvr>
                                      <p:to x="100000" y="100000"/>
                                    </p:animScale>
                                    <p:animScale>
                                      <p:cBhvr>
                                        <p:cTn id="136" dur="39">
                                          <p:stCondLst>
                                            <p:cond delay="2463"/>
                                          </p:stCondLst>
                                        </p:cTn>
                                        <p:tgtEl>
                                          <p:spTgt spid="4">
                                            <p:graphicEl>
                                              <a:dgm id="{A6F6192C-F405-4D1B-8128-BC092CDCC25E}"/>
                                            </p:graphicEl>
                                          </p:spTgt>
                                        </p:tgtEl>
                                      </p:cBhvr>
                                      <p:to x="100000" y="90000"/>
                                    </p:animScale>
                                    <p:animScale>
                                      <p:cBhvr>
                                        <p:cTn id="137" dur="249" decel="50000">
                                          <p:stCondLst>
                                            <p:cond delay="2502"/>
                                          </p:stCondLst>
                                        </p:cTn>
                                        <p:tgtEl>
                                          <p:spTgt spid="4">
                                            <p:graphicEl>
                                              <a:dgm id="{A6F6192C-F405-4D1B-8128-BC092CDCC25E}"/>
                                            </p:graphicEl>
                                          </p:spTgt>
                                        </p:tgtEl>
                                      </p:cBhvr>
                                      <p:to x="100000" y="100000"/>
                                    </p:animScale>
                                    <p:animScale>
                                      <p:cBhvr>
                                        <p:cTn id="138" dur="39">
                                          <p:stCondLst>
                                            <p:cond delay="2712"/>
                                          </p:stCondLst>
                                        </p:cTn>
                                        <p:tgtEl>
                                          <p:spTgt spid="4">
                                            <p:graphicEl>
                                              <a:dgm id="{A6F6192C-F405-4D1B-8128-BC092CDCC25E}"/>
                                            </p:graphicEl>
                                          </p:spTgt>
                                        </p:tgtEl>
                                      </p:cBhvr>
                                      <p:to x="100000" y="95000"/>
                                    </p:animScale>
                                    <p:animScale>
                                      <p:cBhvr>
                                        <p:cTn id="139" dur="249" decel="50000">
                                          <p:stCondLst>
                                            <p:cond delay="2751"/>
                                          </p:stCondLst>
                                        </p:cTn>
                                        <p:tgtEl>
                                          <p:spTgt spid="4">
                                            <p:graphicEl>
                                              <a:dgm id="{A6F6192C-F405-4D1B-8128-BC092CDCC25E}"/>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13B9-7EA0-4CC5-8B9E-E1C678AD490D}"/>
              </a:ext>
            </a:extLst>
          </p:cNvPr>
          <p:cNvSpPr>
            <a:spLocks noGrp="1"/>
          </p:cNvSpPr>
          <p:nvPr>
            <p:ph type="title"/>
          </p:nvPr>
        </p:nvSpPr>
        <p:spPr/>
        <p:txBody>
          <a:bodyPr/>
          <a:lstStyle/>
          <a:p>
            <a:r>
              <a:rPr lang="en-US"/>
              <a:t>What are working terms &amp; conditions</a:t>
            </a:r>
            <a:endParaRPr lang="en-GB"/>
          </a:p>
        </p:txBody>
      </p:sp>
      <p:graphicFrame>
        <p:nvGraphicFramePr>
          <p:cNvPr id="4" name="Content Placeholder 3">
            <a:extLst>
              <a:ext uri="{FF2B5EF4-FFF2-40B4-BE49-F238E27FC236}">
                <a16:creationId xmlns:a16="http://schemas.microsoft.com/office/drawing/2014/main" id="{C2D97103-F5FA-46DB-A4BE-18253291D0E6}"/>
              </a:ext>
            </a:extLst>
          </p:cNvPr>
          <p:cNvGraphicFramePr>
            <a:graphicFrameLocks noGrp="1"/>
          </p:cNvGraphicFramePr>
          <p:nvPr>
            <p:ph idx="1"/>
            <p:extLst>
              <p:ext uri="{D42A27DB-BD31-4B8C-83A1-F6EECF244321}">
                <p14:modId xmlns:p14="http://schemas.microsoft.com/office/powerpoint/2010/main" val="1209073984"/>
              </p:ext>
            </p:extLst>
          </p:nvPr>
        </p:nvGraphicFramePr>
        <p:xfrm>
          <a:off x="723146" y="2468032"/>
          <a:ext cx="8825659"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7588737"/>
      </p:ext>
    </p:extLst>
  </p:cSld>
  <p:clrMapOvr>
    <a:masterClrMapping/>
  </p:clrMapOvr>
  <mc:AlternateContent xmlns:mc="http://schemas.openxmlformats.org/markup-compatibility/2006" xmlns:p14="http://schemas.microsoft.com/office/powerpoint/2010/main">
    <mc:Choice Requires="p14">
      <p:transition spd="slow" p14:dur="2000" advTm="27042"/>
    </mc:Choice>
    <mc:Fallback xmlns="">
      <p:transition spd="slow" advTm="2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50"/>
                                  </p:stCondLst>
                                  <p:childTnLst>
                                    <p:set>
                                      <p:cBhvr>
                                        <p:cTn id="6" dur="1" fill="hold">
                                          <p:stCondLst>
                                            <p:cond delay="0"/>
                                          </p:stCondLst>
                                        </p:cTn>
                                        <p:tgtEl>
                                          <p:spTgt spid="4">
                                            <p:graphicEl>
                                              <a:dgm id="{A0CDA072-1FF6-4A23-8E35-B8CAA28552E5}"/>
                                            </p:graphicEl>
                                          </p:spTgt>
                                        </p:tgtEl>
                                        <p:attrNameLst>
                                          <p:attrName>style.visibility</p:attrName>
                                        </p:attrNameLst>
                                      </p:cBhvr>
                                      <p:to>
                                        <p:strVal val="visible"/>
                                      </p:to>
                                    </p:set>
                                    <p:anim calcmode="lin" valueType="num">
                                      <p:cBhvr>
                                        <p:cTn id="7" dur="3000" fill="hold"/>
                                        <p:tgtEl>
                                          <p:spTgt spid="4">
                                            <p:graphicEl>
                                              <a:dgm id="{A0CDA072-1FF6-4A23-8E35-B8CAA28552E5}"/>
                                            </p:graphicEl>
                                          </p:spTgt>
                                        </p:tgtEl>
                                        <p:attrNameLst>
                                          <p:attrName>ppt_w</p:attrName>
                                        </p:attrNameLst>
                                      </p:cBhvr>
                                      <p:tavLst>
                                        <p:tav tm="0">
                                          <p:val>
                                            <p:fltVal val="0"/>
                                          </p:val>
                                        </p:tav>
                                        <p:tav tm="100000">
                                          <p:val>
                                            <p:strVal val="#ppt_w"/>
                                          </p:val>
                                        </p:tav>
                                      </p:tavLst>
                                    </p:anim>
                                    <p:anim calcmode="lin" valueType="num">
                                      <p:cBhvr>
                                        <p:cTn id="8" dur="3000" fill="hold"/>
                                        <p:tgtEl>
                                          <p:spTgt spid="4">
                                            <p:graphicEl>
                                              <a:dgm id="{A0CDA072-1FF6-4A23-8E35-B8CAA28552E5}"/>
                                            </p:graphicEl>
                                          </p:spTgt>
                                        </p:tgtEl>
                                        <p:attrNameLst>
                                          <p:attrName>ppt_h</p:attrName>
                                        </p:attrNameLst>
                                      </p:cBhvr>
                                      <p:tavLst>
                                        <p:tav tm="0">
                                          <p:val>
                                            <p:fltVal val="0"/>
                                          </p:val>
                                        </p:tav>
                                        <p:tav tm="100000">
                                          <p:val>
                                            <p:strVal val="#ppt_h"/>
                                          </p:val>
                                        </p:tav>
                                      </p:tavLst>
                                    </p:anim>
                                    <p:anim calcmode="lin" valueType="num">
                                      <p:cBhvr>
                                        <p:cTn id="9" dur="3000" fill="hold"/>
                                        <p:tgtEl>
                                          <p:spTgt spid="4">
                                            <p:graphicEl>
                                              <a:dgm id="{A0CDA072-1FF6-4A23-8E35-B8CAA28552E5}"/>
                                            </p:graphicEl>
                                          </p:spTgt>
                                        </p:tgtEl>
                                        <p:attrNameLst>
                                          <p:attrName>style.rotation</p:attrName>
                                        </p:attrNameLst>
                                      </p:cBhvr>
                                      <p:tavLst>
                                        <p:tav tm="0">
                                          <p:val>
                                            <p:fltVal val="90"/>
                                          </p:val>
                                        </p:tav>
                                        <p:tav tm="100000">
                                          <p:val>
                                            <p:fltVal val="0"/>
                                          </p:val>
                                        </p:tav>
                                      </p:tavLst>
                                    </p:anim>
                                    <p:animEffect transition="in" filter="fade">
                                      <p:cBhvr>
                                        <p:cTn id="10" dur="3000"/>
                                        <p:tgtEl>
                                          <p:spTgt spid="4">
                                            <p:graphicEl>
                                              <a:dgm id="{A0CDA072-1FF6-4A23-8E35-B8CAA28552E5}"/>
                                            </p:graphicEl>
                                          </p:spTgt>
                                        </p:tgtEl>
                                      </p:cBhvr>
                                    </p:animEffect>
                                  </p:childTnLst>
                                </p:cTn>
                              </p:par>
                            </p:childTnLst>
                          </p:cTn>
                        </p:par>
                        <p:par>
                          <p:cTn id="11" fill="hold">
                            <p:stCondLst>
                              <p:cond delay="3750"/>
                            </p:stCondLst>
                            <p:childTnLst>
                              <p:par>
                                <p:cTn id="12" presetID="31" presetClass="entr" presetSubtype="0" fill="hold" grpId="0" nodeType="afterEffect">
                                  <p:stCondLst>
                                    <p:cond delay="750"/>
                                  </p:stCondLst>
                                  <p:childTnLst>
                                    <p:set>
                                      <p:cBhvr>
                                        <p:cTn id="13" dur="1" fill="hold">
                                          <p:stCondLst>
                                            <p:cond delay="0"/>
                                          </p:stCondLst>
                                        </p:cTn>
                                        <p:tgtEl>
                                          <p:spTgt spid="4">
                                            <p:graphicEl>
                                              <a:dgm id="{598A689F-3716-4EF6-BE16-EA51FAB89043}"/>
                                            </p:graphicEl>
                                          </p:spTgt>
                                        </p:tgtEl>
                                        <p:attrNameLst>
                                          <p:attrName>style.visibility</p:attrName>
                                        </p:attrNameLst>
                                      </p:cBhvr>
                                      <p:to>
                                        <p:strVal val="visible"/>
                                      </p:to>
                                    </p:set>
                                    <p:anim calcmode="lin" valueType="num">
                                      <p:cBhvr>
                                        <p:cTn id="14" dur="3000" fill="hold"/>
                                        <p:tgtEl>
                                          <p:spTgt spid="4">
                                            <p:graphicEl>
                                              <a:dgm id="{598A689F-3716-4EF6-BE16-EA51FAB89043}"/>
                                            </p:graphicEl>
                                          </p:spTgt>
                                        </p:tgtEl>
                                        <p:attrNameLst>
                                          <p:attrName>ppt_w</p:attrName>
                                        </p:attrNameLst>
                                      </p:cBhvr>
                                      <p:tavLst>
                                        <p:tav tm="0">
                                          <p:val>
                                            <p:fltVal val="0"/>
                                          </p:val>
                                        </p:tav>
                                        <p:tav tm="100000">
                                          <p:val>
                                            <p:strVal val="#ppt_w"/>
                                          </p:val>
                                        </p:tav>
                                      </p:tavLst>
                                    </p:anim>
                                    <p:anim calcmode="lin" valueType="num">
                                      <p:cBhvr>
                                        <p:cTn id="15" dur="3000" fill="hold"/>
                                        <p:tgtEl>
                                          <p:spTgt spid="4">
                                            <p:graphicEl>
                                              <a:dgm id="{598A689F-3716-4EF6-BE16-EA51FAB89043}"/>
                                            </p:graphicEl>
                                          </p:spTgt>
                                        </p:tgtEl>
                                        <p:attrNameLst>
                                          <p:attrName>ppt_h</p:attrName>
                                        </p:attrNameLst>
                                      </p:cBhvr>
                                      <p:tavLst>
                                        <p:tav tm="0">
                                          <p:val>
                                            <p:fltVal val="0"/>
                                          </p:val>
                                        </p:tav>
                                        <p:tav tm="100000">
                                          <p:val>
                                            <p:strVal val="#ppt_h"/>
                                          </p:val>
                                        </p:tav>
                                      </p:tavLst>
                                    </p:anim>
                                    <p:anim calcmode="lin" valueType="num">
                                      <p:cBhvr>
                                        <p:cTn id="16" dur="3000" fill="hold"/>
                                        <p:tgtEl>
                                          <p:spTgt spid="4">
                                            <p:graphicEl>
                                              <a:dgm id="{598A689F-3716-4EF6-BE16-EA51FAB89043}"/>
                                            </p:graphicEl>
                                          </p:spTgt>
                                        </p:tgtEl>
                                        <p:attrNameLst>
                                          <p:attrName>style.rotation</p:attrName>
                                        </p:attrNameLst>
                                      </p:cBhvr>
                                      <p:tavLst>
                                        <p:tav tm="0">
                                          <p:val>
                                            <p:fltVal val="90"/>
                                          </p:val>
                                        </p:tav>
                                        <p:tav tm="100000">
                                          <p:val>
                                            <p:fltVal val="0"/>
                                          </p:val>
                                        </p:tav>
                                      </p:tavLst>
                                    </p:anim>
                                    <p:animEffect transition="in" filter="fade">
                                      <p:cBhvr>
                                        <p:cTn id="17" dur="3000"/>
                                        <p:tgtEl>
                                          <p:spTgt spid="4">
                                            <p:graphicEl>
                                              <a:dgm id="{598A689F-3716-4EF6-BE16-EA51FAB89043}"/>
                                            </p:graphicEl>
                                          </p:spTgt>
                                        </p:tgtEl>
                                      </p:cBhvr>
                                    </p:animEffect>
                                  </p:childTnLst>
                                </p:cTn>
                              </p:par>
                            </p:childTnLst>
                          </p:cTn>
                        </p:par>
                        <p:par>
                          <p:cTn id="18" fill="hold">
                            <p:stCondLst>
                              <p:cond delay="7500"/>
                            </p:stCondLst>
                            <p:childTnLst>
                              <p:par>
                                <p:cTn id="19" presetID="31" presetClass="entr" presetSubtype="0" fill="hold" grpId="0" nodeType="afterEffect">
                                  <p:stCondLst>
                                    <p:cond delay="750"/>
                                  </p:stCondLst>
                                  <p:childTnLst>
                                    <p:set>
                                      <p:cBhvr>
                                        <p:cTn id="20" dur="1" fill="hold">
                                          <p:stCondLst>
                                            <p:cond delay="0"/>
                                          </p:stCondLst>
                                        </p:cTn>
                                        <p:tgtEl>
                                          <p:spTgt spid="4">
                                            <p:graphicEl>
                                              <a:dgm id="{08CA4471-17CD-4ADF-A736-CC8EFB6AA866}"/>
                                            </p:graphicEl>
                                          </p:spTgt>
                                        </p:tgtEl>
                                        <p:attrNameLst>
                                          <p:attrName>style.visibility</p:attrName>
                                        </p:attrNameLst>
                                      </p:cBhvr>
                                      <p:to>
                                        <p:strVal val="visible"/>
                                      </p:to>
                                    </p:set>
                                    <p:anim calcmode="lin" valueType="num">
                                      <p:cBhvr>
                                        <p:cTn id="21" dur="3000" fill="hold"/>
                                        <p:tgtEl>
                                          <p:spTgt spid="4">
                                            <p:graphicEl>
                                              <a:dgm id="{08CA4471-17CD-4ADF-A736-CC8EFB6AA866}"/>
                                            </p:graphicEl>
                                          </p:spTgt>
                                        </p:tgtEl>
                                        <p:attrNameLst>
                                          <p:attrName>ppt_w</p:attrName>
                                        </p:attrNameLst>
                                      </p:cBhvr>
                                      <p:tavLst>
                                        <p:tav tm="0">
                                          <p:val>
                                            <p:fltVal val="0"/>
                                          </p:val>
                                        </p:tav>
                                        <p:tav tm="100000">
                                          <p:val>
                                            <p:strVal val="#ppt_w"/>
                                          </p:val>
                                        </p:tav>
                                      </p:tavLst>
                                    </p:anim>
                                    <p:anim calcmode="lin" valueType="num">
                                      <p:cBhvr>
                                        <p:cTn id="22" dur="3000" fill="hold"/>
                                        <p:tgtEl>
                                          <p:spTgt spid="4">
                                            <p:graphicEl>
                                              <a:dgm id="{08CA4471-17CD-4ADF-A736-CC8EFB6AA866}"/>
                                            </p:graphicEl>
                                          </p:spTgt>
                                        </p:tgtEl>
                                        <p:attrNameLst>
                                          <p:attrName>ppt_h</p:attrName>
                                        </p:attrNameLst>
                                      </p:cBhvr>
                                      <p:tavLst>
                                        <p:tav tm="0">
                                          <p:val>
                                            <p:fltVal val="0"/>
                                          </p:val>
                                        </p:tav>
                                        <p:tav tm="100000">
                                          <p:val>
                                            <p:strVal val="#ppt_h"/>
                                          </p:val>
                                        </p:tav>
                                      </p:tavLst>
                                    </p:anim>
                                    <p:anim calcmode="lin" valueType="num">
                                      <p:cBhvr>
                                        <p:cTn id="23" dur="3000" fill="hold"/>
                                        <p:tgtEl>
                                          <p:spTgt spid="4">
                                            <p:graphicEl>
                                              <a:dgm id="{08CA4471-17CD-4ADF-A736-CC8EFB6AA866}"/>
                                            </p:graphicEl>
                                          </p:spTgt>
                                        </p:tgtEl>
                                        <p:attrNameLst>
                                          <p:attrName>style.rotation</p:attrName>
                                        </p:attrNameLst>
                                      </p:cBhvr>
                                      <p:tavLst>
                                        <p:tav tm="0">
                                          <p:val>
                                            <p:fltVal val="90"/>
                                          </p:val>
                                        </p:tav>
                                        <p:tav tm="100000">
                                          <p:val>
                                            <p:fltVal val="0"/>
                                          </p:val>
                                        </p:tav>
                                      </p:tavLst>
                                    </p:anim>
                                    <p:animEffect transition="in" filter="fade">
                                      <p:cBhvr>
                                        <p:cTn id="24" dur="3000"/>
                                        <p:tgtEl>
                                          <p:spTgt spid="4">
                                            <p:graphicEl>
                                              <a:dgm id="{08CA4471-17CD-4ADF-A736-CC8EFB6AA866}"/>
                                            </p:graphicEl>
                                          </p:spTgt>
                                        </p:tgtEl>
                                      </p:cBhvr>
                                    </p:animEffect>
                                  </p:childTnLst>
                                </p:cTn>
                              </p:par>
                            </p:childTnLst>
                          </p:cTn>
                        </p:par>
                        <p:par>
                          <p:cTn id="25" fill="hold">
                            <p:stCondLst>
                              <p:cond delay="11250"/>
                            </p:stCondLst>
                            <p:childTnLst>
                              <p:par>
                                <p:cTn id="26" presetID="31" presetClass="entr" presetSubtype="0" fill="hold" grpId="0" nodeType="afterEffect">
                                  <p:stCondLst>
                                    <p:cond delay="750"/>
                                  </p:stCondLst>
                                  <p:childTnLst>
                                    <p:set>
                                      <p:cBhvr>
                                        <p:cTn id="27" dur="1" fill="hold">
                                          <p:stCondLst>
                                            <p:cond delay="0"/>
                                          </p:stCondLst>
                                        </p:cTn>
                                        <p:tgtEl>
                                          <p:spTgt spid="4">
                                            <p:graphicEl>
                                              <a:dgm id="{259C1F6B-585E-49CA-9C46-CBCF6A588692}"/>
                                            </p:graphicEl>
                                          </p:spTgt>
                                        </p:tgtEl>
                                        <p:attrNameLst>
                                          <p:attrName>style.visibility</p:attrName>
                                        </p:attrNameLst>
                                      </p:cBhvr>
                                      <p:to>
                                        <p:strVal val="visible"/>
                                      </p:to>
                                    </p:set>
                                    <p:anim calcmode="lin" valueType="num">
                                      <p:cBhvr>
                                        <p:cTn id="28" dur="3000" fill="hold"/>
                                        <p:tgtEl>
                                          <p:spTgt spid="4">
                                            <p:graphicEl>
                                              <a:dgm id="{259C1F6B-585E-49CA-9C46-CBCF6A588692}"/>
                                            </p:graphicEl>
                                          </p:spTgt>
                                        </p:tgtEl>
                                        <p:attrNameLst>
                                          <p:attrName>ppt_w</p:attrName>
                                        </p:attrNameLst>
                                      </p:cBhvr>
                                      <p:tavLst>
                                        <p:tav tm="0">
                                          <p:val>
                                            <p:fltVal val="0"/>
                                          </p:val>
                                        </p:tav>
                                        <p:tav tm="100000">
                                          <p:val>
                                            <p:strVal val="#ppt_w"/>
                                          </p:val>
                                        </p:tav>
                                      </p:tavLst>
                                    </p:anim>
                                    <p:anim calcmode="lin" valueType="num">
                                      <p:cBhvr>
                                        <p:cTn id="29" dur="3000" fill="hold"/>
                                        <p:tgtEl>
                                          <p:spTgt spid="4">
                                            <p:graphicEl>
                                              <a:dgm id="{259C1F6B-585E-49CA-9C46-CBCF6A588692}"/>
                                            </p:graphicEl>
                                          </p:spTgt>
                                        </p:tgtEl>
                                        <p:attrNameLst>
                                          <p:attrName>ppt_h</p:attrName>
                                        </p:attrNameLst>
                                      </p:cBhvr>
                                      <p:tavLst>
                                        <p:tav tm="0">
                                          <p:val>
                                            <p:fltVal val="0"/>
                                          </p:val>
                                        </p:tav>
                                        <p:tav tm="100000">
                                          <p:val>
                                            <p:strVal val="#ppt_h"/>
                                          </p:val>
                                        </p:tav>
                                      </p:tavLst>
                                    </p:anim>
                                    <p:anim calcmode="lin" valueType="num">
                                      <p:cBhvr>
                                        <p:cTn id="30" dur="3000" fill="hold"/>
                                        <p:tgtEl>
                                          <p:spTgt spid="4">
                                            <p:graphicEl>
                                              <a:dgm id="{259C1F6B-585E-49CA-9C46-CBCF6A588692}"/>
                                            </p:graphicEl>
                                          </p:spTgt>
                                        </p:tgtEl>
                                        <p:attrNameLst>
                                          <p:attrName>style.rotation</p:attrName>
                                        </p:attrNameLst>
                                      </p:cBhvr>
                                      <p:tavLst>
                                        <p:tav tm="0">
                                          <p:val>
                                            <p:fltVal val="90"/>
                                          </p:val>
                                        </p:tav>
                                        <p:tav tm="100000">
                                          <p:val>
                                            <p:fltVal val="0"/>
                                          </p:val>
                                        </p:tav>
                                      </p:tavLst>
                                    </p:anim>
                                    <p:animEffect transition="in" filter="fade">
                                      <p:cBhvr>
                                        <p:cTn id="31" dur="3000"/>
                                        <p:tgtEl>
                                          <p:spTgt spid="4">
                                            <p:graphicEl>
                                              <a:dgm id="{259C1F6B-585E-49CA-9C46-CBCF6A588692}"/>
                                            </p:graphicEl>
                                          </p:spTgt>
                                        </p:tgtEl>
                                      </p:cBhvr>
                                    </p:animEffect>
                                  </p:childTnLst>
                                </p:cTn>
                              </p:par>
                            </p:childTnLst>
                          </p:cTn>
                        </p:par>
                        <p:par>
                          <p:cTn id="32" fill="hold">
                            <p:stCondLst>
                              <p:cond delay="15000"/>
                            </p:stCondLst>
                            <p:childTnLst>
                              <p:par>
                                <p:cTn id="33" presetID="31" presetClass="entr" presetSubtype="0" fill="hold" grpId="0" nodeType="afterEffect">
                                  <p:stCondLst>
                                    <p:cond delay="750"/>
                                  </p:stCondLst>
                                  <p:childTnLst>
                                    <p:set>
                                      <p:cBhvr>
                                        <p:cTn id="34" dur="1" fill="hold">
                                          <p:stCondLst>
                                            <p:cond delay="0"/>
                                          </p:stCondLst>
                                        </p:cTn>
                                        <p:tgtEl>
                                          <p:spTgt spid="4">
                                            <p:graphicEl>
                                              <a:dgm id="{C9C0C355-B256-4974-9757-7B01E01585CA}"/>
                                            </p:graphicEl>
                                          </p:spTgt>
                                        </p:tgtEl>
                                        <p:attrNameLst>
                                          <p:attrName>style.visibility</p:attrName>
                                        </p:attrNameLst>
                                      </p:cBhvr>
                                      <p:to>
                                        <p:strVal val="visible"/>
                                      </p:to>
                                    </p:set>
                                    <p:anim calcmode="lin" valueType="num">
                                      <p:cBhvr>
                                        <p:cTn id="35" dur="3000" fill="hold"/>
                                        <p:tgtEl>
                                          <p:spTgt spid="4">
                                            <p:graphicEl>
                                              <a:dgm id="{C9C0C355-B256-4974-9757-7B01E01585CA}"/>
                                            </p:graphicEl>
                                          </p:spTgt>
                                        </p:tgtEl>
                                        <p:attrNameLst>
                                          <p:attrName>ppt_w</p:attrName>
                                        </p:attrNameLst>
                                      </p:cBhvr>
                                      <p:tavLst>
                                        <p:tav tm="0">
                                          <p:val>
                                            <p:fltVal val="0"/>
                                          </p:val>
                                        </p:tav>
                                        <p:tav tm="100000">
                                          <p:val>
                                            <p:strVal val="#ppt_w"/>
                                          </p:val>
                                        </p:tav>
                                      </p:tavLst>
                                    </p:anim>
                                    <p:anim calcmode="lin" valueType="num">
                                      <p:cBhvr>
                                        <p:cTn id="36" dur="3000" fill="hold"/>
                                        <p:tgtEl>
                                          <p:spTgt spid="4">
                                            <p:graphicEl>
                                              <a:dgm id="{C9C0C355-B256-4974-9757-7B01E01585CA}"/>
                                            </p:graphicEl>
                                          </p:spTgt>
                                        </p:tgtEl>
                                        <p:attrNameLst>
                                          <p:attrName>ppt_h</p:attrName>
                                        </p:attrNameLst>
                                      </p:cBhvr>
                                      <p:tavLst>
                                        <p:tav tm="0">
                                          <p:val>
                                            <p:fltVal val="0"/>
                                          </p:val>
                                        </p:tav>
                                        <p:tav tm="100000">
                                          <p:val>
                                            <p:strVal val="#ppt_h"/>
                                          </p:val>
                                        </p:tav>
                                      </p:tavLst>
                                    </p:anim>
                                    <p:anim calcmode="lin" valueType="num">
                                      <p:cBhvr>
                                        <p:cTn id="37" dur="3000" fill="hold"/>
                                        <p:tgtEl>
                                          <p:spTgt spid="4">
                                            <p:graphicEl>
                                              <a:dgm id="{C9C0C355-B256-4974-9757-7B01E01585CA}"/>
                                            </p:graphicEl>
                                          </p:spTgt>
                                        </p:tgtEl>
                                        <p:attrNameLst>
                                          <p:attrName>style.rotation</p:attrName>
                                        </p:attrNameLst>
                                      </p:cBhvr>
                                      <p:tavLst>
                                        <p:tav tm="0">
                                          <p:val>
                                            <p:fltVal val="90"/>
                                          </p:val>
                                        </p:tav>
                                        <p:tav tm="100000">
                                          <p:val>
                                            <p:fltVal val="0"/>
                                          </p:val>
                                        </p:tav>
                                      </p:tavLst>
                                    </p:anim>
                                    <p:animEffect transition="in" filter="fade">
                                      <p:cBhvr>
                                        <p:cTn id="38" dur="3000"/>
                                        <p:tgtEl>
                                          <p:spTgt spid="4">
                                            <p:graphicEl>
                                              <a:dgm id="{C9C0C355-B256-4974-9757-7B01E01585CA}"/>
                                            </p:graphicEl>
                                          </p:spTgt>
                                        </p:tgtEl>
                                      </p:cBhvr>
                                    </p:animEffect>
                                  </p:childTnLst>
                                </p:cTn>
                              </p:par>
                            </p:childTnLst>
                          </p:cTn>
                        </p:par>
                        <p:par>
                          <p:cTn id="39" fill="hold">
                            <p:stCondLst>
                              <p:cond delay="18750"/>
                            </p:stCondLst>
                            <p:childTnLst>
                              <p:par>
                                <p:cTn id="40" presetID="31" presetClass="entr" presetSubtype="0" fill="hold" grpId="0" nodeType="afterEffect">
                                  <p:stCondLst>
                                    <p:cond delay="750"/>
                                  </p:stCondLst>
                                  <p:childTnLst>
                                    <p:set>
                                      <p:cBhvr>
                                        <p:cTn id="41" dur="1" fill="hold">
                                          <p:stCondLst>
                                            <p:cond delay="0"/>
                                          </p:stCondLst>
                                        </p:cTn>
                                        <p:tgtEl>
                                          <p:spTgt spid="4">
                                            <p:graphicEl>
                                              <a:dgm id="{9D22D456-A592-4B87-81BF-9840D86A51B6}"/>
                                            </p:graphicEl>
                                          </p:spTgt>
                                        </p:tgtEl>
                                        <p:attrNameLst>
                                          <p:attrName>style.visibility</p:attrName>
                                        </p:attrNameLst>
                                      </p:cBhvr>
                                      <p:to>
                                        <p:strVal val="visible"/>
                                      </p:to>
                                    </p:set>
                                    <p:anim calcmode="lin" valueType="num">
                                      <p:cBhvr>
                                        <p:cTn id="42" dur="3000" fill="hold"/>
                                        <p:tgtEl>
                                          <p:spTgt spid="4">
                                            <p:graphicEl>
                                              <a:dgm id="{9D22D456-A592-4B87-81BF-9840D86A51B6}"/>
                                            </p:graphicEl>
                                          </p:spTgt>
                                        </p:tgtEl>
                                        <p:attrNameLst>
                                          <p:attrName>ppt_w</p:attrName>
                                        </p:attrNameLst>
                                      </p:cBhvr>
                                      <p:tavLst>
                                        <p:tav tm="0">
                                          <p:val>
                                            <p:fltVal val="0"/>
                                          </p:val>
                                        </p:tav>
                                        <p:tav tm="100000">
                                          <p:val>
                                            <p:strVal val="#ppt_w"/>
                                          </p:val>
                                        </p:tav>
                                      </p:tavLst>
                                    </p:anim>
                                    <p:anim calcmode="lin" valueType="num">
                                      <p:cBhvr>
                                        <p:cTn id="43" dur="3000" fill="hold"/>
                                        <p:tgtEl>
                                          <p:spTgt spid="4">
                                            <p:graphicEl>
                                              <a:dgm id="{9D22D456-A592-4B87-81BF-9840D86A51B6}"/>
                                            </p:graphicEl>
                                          </p:spTgt>
                                        </p:tgtEl>
                                        <p:attrNameLst>
                                          <p:attrName>ppt_h</p:attrName>
                                        </p:attrNameLst>
                                      </p:cBhvr>
                                      <p:tavLst>
                                        <p:tav tm="0">
                                          <p:val>
                                            <p:fltVal val="0"/>
                                          </p:val>
                                        </p:tav>
                                        <p:tav tm="100000">
                                          <p:val>
                                            <p:strVal val="#ppt_h"/>
                                          </p:val>
                                        </p:tav>
                                      </p:tavLst>
                                    </p:anim>
                                    <p:anim calcmode="lin" valueType="num">
                                      <p:cBhvr>
                                        <p:cTn id="44" dur="3000" fill="hold"/>
                                        <p:tgtEl>
                                          <p:spTgt spid="4">
                                            <p:graphicEl>
                                              <a:dgm id="{9D22D456-A592-4B87-81BF-9840D86A51B6}"/>
                                            </p:graphicEl>
                                          </p:spTgt>
                                        </p:tgtEl>
                                        <p:attrNameLst>
                                          <p:attrName>style.rotation</p:attrName>
                                        </p:attrNameLst>
                                      </p:cBhvr>
                                      <p:tavLst>
                                        <p:tav tm="0">
                                          <p:val>
                                            <p:fltVal val="90"/>
                                          </p:val>
                                        </p:tav>
                                        <p:tav tm="100000">
                                          <p:val>
                                            <p:fltVal val="0"/>
                                          </p:val>
                                        </p:tav>
                                      </p:tavLst>
                                    </p:anim>
                                    <p:animEffect transition="in" filter="fade">
                                      <p:cBhvr>
                                        <p:cTn id="45" dur="3000"/>
                                        <p:tgtEl>
                                          <p:spTgt spid="4">
                                            <p:graphicEl>
                                              <a:dgm id="{9D22D456-A592-4B87-81BF-9840D86A51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4E18-D264-4A1C-8534-4C2098F918EA}"/>
              </a:ext>
            </a:extLst>
          </p:cNvPr>
          <p:cNvSpPr>
            <a:spLocks noGrp="1"/>
          </p:cNvSpPr>
          <p:nvPr>
            <p:ph type="title"/>
          </p:nvPr>
        </p:nvSpPr>
        <p:spPr/>
        <p:txBody>
          <a:bodyPr/>
          <a:lstStyle/>
          <a:p>
            <a:r>
              <a:rPr lang="en-US"/>
              <a:t>Local bargaining and consultation</a:t>
            </a:r>
            <a:endParaRPr lang="en-GB"/>
          </a:p>
        </p:txBody>
      </p:sp>
      <p:sp>
        <p:nvSpPr>
          <p:cNvPr id="3" name="Content Placeholder 2">
            <a:extLst>
              <a:ext uri="{FF2B5EF4-FFF2-40B4-BE49-F238E27FC236}">
                <a16:creationId xmlns:a16="http://schemas.microsoft.com/office/drawing/2014/main" id="{90E66603-FF36-4F65-A060-D5A84790A2E5}"/>
              </a:ext>
            </a:extLst>
          </p:cNvPr>
          <p:cNvSpPr>
            <a:spLocks noGrp="1"/>
          </p:cNvSpPr>
          <p:nvPr>
            <p:ph idx="1"/>
          </p:nvPr>
        </p:nvSpPr>
        <p:spPr>
          <a:xfrm>
            <a:off x="1981200" y="2473960"/>
            <a:ext cx="9555480" cy="4053840"/>
          </a:xfrm>
        </p:spPr>
        <p:txBody>
          <a:bodyPr>
            <a:normAutofit fontScale="55000" lnSpcReduction="20000"/>
          </a:bodyPr>
          <a:lstStyle/>
          <a:p>
            <a:pPr marL="0" indent="0">
              <a:buNone/>
            </a:pPr>
            <a:r>
              <a:rPr lang="en-US" sz="3600" dirty="0">
                <a:solidFill>
                  <a:srgbClr val="4A2959"/>
                </a:solidFill>
              </a:rPr>
              <a:t>Local negotiation and consultation, on areas not included in national bargaining, is regulated by your Branch’s Local Recognition and Procedures Agreement (RPA) with your employer.</a:t>
            </a:r>
          </a:p>
          <a:p>
            <a:pPr marL="0" indent="0">
              <a:buNone/>
            </a:pPr>
            <a:endParaRPr lang="en-US" sz="3600" dirty="0"/>
          </a:p>
          <a:p>
            <a:pPr marL="0" indent="0">
              <a:buNone/>
            </a:pPr>
            <a:r>
              <a:rPr lang="en-US" sz="3600" dirty="0">
                <a:solidFill>
                  <a:srgbClr val="BD1B4C"/>
                </a:solidFill>
              </a:rPr>
              <a:t>Negotiation takes place at the Joint Negotiating and Consultation Committee.</a:t>
            </a:r>
          </a:p>
          <a:p>
            <a:pPr marL="0" indent="0">
              <a:buNone/>
            </a:pPr>
            <a:endParaRPr lang="en-US" sz="3600" dirty="0"/>
          </a:p>
          <a:p>
            <a:pPr marL="0" indent="0">
              <a:buNone/>
            </a:pPr>
            <a:r>
              <a:rPr lang="en-US" sz="3600" dirty="0">
                <a:solidFill>
                  <a:srgbClr val="7DA779"/>
                </a:solidFill>
              </a:rPr>
              <a:t>Management proposals have to be agreed by the Branch at a Branch meeting.</a:t>
            </a:r>
          </a:p>
          <a:p>
            <a:pPr marL="0" indent="0">
              <a:buNone/>
            </a:pPr>
            <a:endParaRPr lang="en-US" sz="3600" dirty="0"/>
          </a:p>
          <a:p>
            <a:pPr marL="0" indent="0">
              <a:buNone/>
            </a:pPr>
            <a:r>
              <a:rPr lang="en-US" sz="3600" dirty="0">
                <a:solidFill>
                  <a:srgbClr val="0070C0"/>
                </a:solidFill>
              </a:rPr>
              <a:t>Consultation is regulated by the ICE regulations and stipulates that, where a Trade Union is recognized, consultation is via the Union and should be with a view to reaching agreement</a:t>
            </a:r>
          </a:p>
          <a:p>
            <a:pPr marL="0" indent="0">
              <a:buNone/>
            </a:pPr>
            <a:r>
              <a:rPr lang="en-US" dirty="0">
                <a:hlinkClick r:id="rId3"/>
              </a:rPr>
              <a:t>The Information and Consultation Regulations - GOV.UK (www.gov.uk)</a:t>
            </a:r>
            <a:endParaRPr lang="en-GB" dirty="0"/>
          </a:p>
        </p:txBody>
      </p:sp>
      <p:pic>
        <p:nvPicPr>
          <p:cNvPr id="4" name="Graphic 3" descr="Meeting with solid fill">
            <a:extLst>
              <a:ext uri="{FF2B5EF4-FFF2-40B4-BE49-F238E27FC236}">
                <a16:creationId xmlns:a16="http://schemas.microsoft.com/office/drawing/2014/main" id="{1FFC4875-25D5-4C33-BF47-59513503E6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10" y="3205480"/>
            <a:ext cx="1128005" cy="1128005"/>
          </a:xfrm>
          <a:prstGeom prst="rect">
            <a:avLst/>
          </a:prstGeom>
        </p:spPr>
      </p:pic>
      <p:pic>
        <p:nvPicPr>
          <p:cNvPr id="6" name="Graphic 5" descr="Contract with solid fill">
            <a:extLst>
              <a:ext uri="{FF2B5EF4-FFF2-40B4-BE49-F238E27FC236}">
                <a16:creationId xmlns:a16="http://schemas.microsoft.com/office/drawing/2014/main" id="{2DF1B8A5-C625-4904-B52B-E10BF81FD5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913" y="2336800"/>
            <a:ext cx="914400" cy="914400"/>
          </a:xfrm>
          <a:prstGeom prst="rect">
            <a:avLst/>
          </a:prstGeom>
        </p:spPr>
      </p:pic>
      <p:pic>
        <p:nvPicPr>
          <p:cNvPr id="8" name="Graphic 7" descr="Comment Like outline">
            <a:extLst>
              <a:ext uri="{FF2B5EF4-FFF2-40B4-BE49-F238E27FC236}">
                <a16:creationId xmlns:a16="http://schemas.microsoft.com/office/drawing/2014/main" id="{5F5C9D62-1516-4B2F-9AD8-59AACE9359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912" y="4119880"/>
            <a:ext cx="914400" cy="914400"/>
          </a:xfrm>
          <a:prstGeom prst="rect">
            <a:avLst/>
          </a:prstGeom>
        </p:spPr>
      </p:pic>
      <p:pic>
        <p:nvPicPr>
          <p:cNvPr id="10" name="Graphic 9" descr="Scales of justice with solid fill">
            <a:extLst>
              <a:ext uri="{FF2B5EF4-FFF2-40B4-BE49-F238E27FC236}">
                <a16:creationId xmlns:a16="http://schemas.microsoft.com/office/drawing/2014/main" id="{47816B68-51A2-41A9-AB71-FE82042684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12" y="4988560"/>
            <a:ext cx="914400" cy="914400"/>
          </a:xfrm>
          <a:prstGeom prst="rect">
            <a:avLst/>
          </a:prstGeom>
        </p:spPr>
      </p:pic>
    </p:spTree>
    <p:custDataLst>
      <p:tags r:id="rId1"/>
    </p:custDataLst>
    <p:extLst>
      <p:ext uri="{BB962C8B-B14F-4D97-AF65-F5344CB8AC3E}">
        <p14:creationId xmlns:p14="http://schemas.microsoft.com/office/powerpoint/2010/main" val="2726229302"/>
      </p:ext>
    </p:extLst>
  </p:cSld>
  <p:clrMapOvr>
    <a:masterClrMapping/>
  </p:clrMapOvr>
  <mc:AlternateContent xmlns:mc="http://schemas.openxmlformats.org/markup-compatibility/2006" xmlns:p14="http://schemas.microsoft.com/office/powerpoint/2010/main">
    <mc:Choice Requires="p14">
      <p:transition spd="slow" p14:dur="2000" advTm="22169"/>
    </mc:Choice>
    <mc:Fallback xmlns="">
      <p:transition spd="slow" advTm="221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3.9"/>
</p:tagLst>
</file>

<file path=ppt/tags/tag12.xml><?xml version="1.0" encoding="utf-8"?>
<p:tagLst xmlns:a="http://schemas.openxmlformats.org/drawingml/2006/main" xmlns:r="http://schemas.openxmlformats.org/officeDocument/2006/relationships" xmlns:p="http://schemas.openxmlformats.org/presentationml/2006/main">
  <p:tag name="TIMING" val="|10"/>
</p:tagLst>
</file>

<file path=ppt/tags/tag13.xml><?xml version="1.0" encoding="utf-8"?>
<p:tagLst xmlns:a="http://schemas.openxmlformats.org/drawingml/2006/main" xmlns:r="http://schemas.openxmlformats.org/officeDocument/2006/relationships" xmlns:p="http://schemas.openxmlformats.org/presentationml/2006/main">
  <p:tag name="TIMING" val="|19.1|4.5|4|1.2|0.4"/>
</p:tagLst>
</file>

<file path=ppt/tags/tag14.xml><?xml version="1.0" encoding="utf-8"?>
<p:tagLst xmlns:a="http://schemas.openxmlformats.org/drawingml/2006/main" xmlns:r="http://schemas.openxmlformats.org/officeDocument/2006/relationships" xmlns:p="http://schemas.openxmlformats.org/presentationml/2006/main">
  <p:tag name="TIMING" val="|1.8"/>
</p:tagLst>
</file>

<file path=ppt/tags/tag15.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ags/tag3.xml><?xml version="1.0" encoding="utf-8"?>
<p:tagLst xmlns:a="http://schemas.openxmlformats.org/drawingml/2006/main" xmlns:r="http://schemas.openxmlformats.org/officeDocument/2006/relationships" xmlns:p="http://schemas.openxmlformats.org/presentationml/2006/main">
  <p:tag name="TIMING" val="|5.8|15.8|13.2|6.7|6.9|7.2|7.1"/>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ags/tag6.xml><?xml version="1.0" encoding="utf-8"?>
<p:tagLst xmlns:a="http://schemas.openxmlformats.org/drawingml/2006/main" xmlns:r="http://schemas.openxmlformats.org/officeDocument/2006/relationships" xmlns:p="http://schemas.openxmlformats.org/presentationml/2006/main">
  <p:tag name="TIMING" val="|3.2"/>
</p:tagLst>
</file>

<file path=ppt/tags/tag7.xml><?xml version="1.0" encoding="utf-8"?>
<p:tagLst xmlns:a="http://schemas.openxmlformats.org/drawingml/2006/main" xmlns:r="http://schemas.openxmlformats.org/officeDocument/2006/relationships" xmlns:p="http://schemas.openxmlformats.org/presentationml/2006/main">
  <p:tag name="TIMING" val="|3.5"/>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ags/tag9.xml><?xml version="1.0" encoding="utf-8"?>
<p:tagLst xmlns:a="http://schemas.openxmlformats.org/drawingml/2006/main" xmlns:r="http://schemas.openxmlformats.org/officeDocument/2006/relationships" xmlns:p="http://schemas.openxmlformats.org/presentationml/2006/main">
  <p:tag name="TIMING" val="|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Type xmlns="a6b0a586-1ef6-4ab0-a76d-2a440b27d74e" xsi:nil="true"/>
    <CultureName xmlns="a6b0a586-1ef6-4ab0-a76d-2a440b27d74e" xsi:nil="true"/>
    <AppVersion xmlns="a6b0a586-1ef6-4ab0-a76d-2a440b27d74e" xsi:nil="true"/>
    <TeamsChannelId xmlns="a6b0a586-1ef6-4ab0-a76d-2a440b27d74e" xsi:nil="true"/>
    <Invited_Students xmlns="a6b0a586-1ef6-4ab0-a76d-2a440b27d74e" xsi:nil="true"/>
    <IsNotebookLocked xmlns="a6b0a586-1ef6-4ab0-a76d-2a440b27d74e" xsi:nil="true"/>
    <DefaultSectionNames xmlns="a6b0a586-1ef6-4ab0-a76d-2a440b27d74e" xsi:nil="true"/>
    <Math_Settings xmlns="a6b0a586-1ef6-4ab0-a76d-2a440b27d74e" xsi:nil="true"/>
    <Templates xmlns="a6b0a586-1ef6-4ab0-a76d-2a440b27d74e" xsi:nil="true"/>
    <Self_Registration_Enabled xmlns="a6b0a586-1ef6-4ab0-a76d-2a440b27d74e" xsi:nil="true"/>
    <Teachers xmlns="a6b0a586-1ef6-4ab0-a76d-2a440b27d74e">
      <UserInfo>
        <DisplayName/>
        <AccountId xsi:nil="true"/>
        <AccountType/>
      </UserInfo>
    </Teachers>
    <Students xmlns="a6b0a586-1ef6-4ab0-a76d-2a440b27d74e">
      <UserInfo>
        <DisplayName/>
        <AccountId xsi:nil="true"/>
        <AccountType/>
      </UserInfo>
    </Students>
    <Student_Groups xmlns="a6b0a586-1ef6-4ab0-a76d-2a440b27d74e">
      <UserInfo>
        <DisplayName/>
        <AccountId xsi:nil="true"/>
        <AccountType/>
      </UserInfo>
    </Student_Groups>
    <Is_Collaboration_Space_Locked xmlns="a6b0a586-1ef6-4ab0-a76d-2a440b27d74e" xsi:nil="true"/>
    <Has_Teacher_Only_SectionGroup xmlns="a6b0a586-1ef6-4ab0-a76d-2a440b27d74e" xsi:nil="true"/>
    <Invited_Teachers xmlns="a6b0a586-1ef6-4ab0-a76d-2a440b27d74e" xsi:nil="true"/>
    <NotebookType xmlns="a6b0a586-1ef6-4ab0-a76d-2a440b27d74e" xsi:nil="true"/>
    <Owner xmlns="a6b0a586-1ef6-4ab0-a76d-2a440b27d74e">
      <UserInfo>
        <DisplayName/>
        <AccountId xsi:nil="true"/>
        <AccountType/>
      </UserInfo>
    </Own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C5ABF7EC1A0D4F9E3F27BEC8DD6869" ma:contentTypeVersion="32" ma:contentTypeDescription="Create a new document." ma:contentTypeScope="" ma:versionID="d39d75cb9f5900594449716c21cae507">
  <xsd:schema xmlns:xsd="http://www.w3.org/2001/XMLSchema" xmlns:xs="http://www.w3.org/2001/XMLSchema" xmlns:p="http://schemas.microsoft.com/office/2006/metadata/properties" xmlns:ns3="425f2454-5a42-4da4-acc9-1421f5b84bd7" xmlns:ns4="a6b0a586-1ef6-4ab0-a76d-2a440b27d74e" targetNamespace="http://schemas.microsoft.com/office/2006/metadata/properties" ma:root="true" ma:fieldsID="310f07898d4adc2aa1de52617e05f86d" ns3:_="" ns4:_="">
    <xsd:import namespace="425f2454-5a42-4da4-acc9-1421f5b84bd7"/>
    <xsd:import namespace="a6b0a586-1ef6-4ab0-a76d-2a440b27d74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f2454-5a42-4da4-acc9-1421f5b84bd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b0a586-1ef6-4ab0-a76d-2a440b27d74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9" nillable="true" ma:displayName="Math Settings" ma:internalName="Math_Settings">
      <xsd:simpleType>
        <xsd:restriction base="dms:Text"/>
      </xsd:simple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IsNotebookLocked" ma:index="30" nillable="true" ma:displayName="Is Notebook Locked" ma:internalName="IsNotebookLocked">
      <xsd:simpleType>
        <xsd:restriction base="dms:Boolean"/>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Location" ma:index="36"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LengthInSeconds" ma:index="3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EA9B78-5261-4456-81E9-E253258949E0}">
  <ds:schemaRefs>
    <ds:schemaRef ds:uri="http://schemas.microsoft.com/sharepoint/v3/contenttype/forms"/>
  </ds:schemaRefs>
</ds:datastoreItem>
</file>

<file path=customXml/itemProps2.xml><?xml version="1.0" encoding="utf-8"?>
<ds:datastoreItem xmlns:ds="http://schemas.openxmlformats.org/officeDocument/2006/customXml" ds:itemID="{2C954F1B-2D27-41DA-BC95-009646F826F8}">
  <ds:schemaRef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425f2454-5a42-4da4-acc9-1421f5b84bd7"/>
    <ds:schemaRef ds:uri="http://schemas.microsoft.com/office/infopath/2007/PartnerControls"/>
    <ds:schemaRef ds:uri="http://schemas.openxmlformats.org/package/2006/metadata/core-properties"/>
    <ds:schemaRef ds:uri="a6b0a586-1ef6-4ab0-a76d-2a440b27d74e"/>
    <ds:schemaRef ds:uri="http://purl.org/dc/terms/"/>
  </ds:schemaRefs>
</ds:datastoreItem>
</file>

<file path=customXml/itemProps3.xml><?xml version="1.0" encoding="utf-8"?>
<ds:datastoreItem xmlns:ds="http://schemas.openxmlformats.org/officeDocument/2006/customXml" ds:itemID="{0325981B-9E55-4109-A7D5-F1A00BA8E4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f2454-5a42-4da4-acc9-1421f5b84bd7"/>
    <ds:schemaRef ds:uri="a6b0a586-1ef6-4ab0-a76d-2a440b27d7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TotalTime>
  <Words>7191</Words>
  <Application>Microsoft Office PowerPoint</Application>
  <PresentationFormat>Widescreen</PresentationFormat>
  <Paragraphs>452</Paragraphs>
  <Slides>59</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Avenir Next LT Pro</vt:lpstr>
      <vt:lpstr>Avenir Next LT Pro Demi</vt:lpstr>
      <vt:lpstr>Calibri</vt:lpstr>
      <vt:lpstr>Century Gothic</vt:lpstr>
      <vt:lpstr>Lato</vt:lpstr>
      <vt:lpstr>Wingdings</vt:lpstr>
      <vt:lpstr>Wingdings 3</vt:lpstr>
      <vt:lpstr>Ion Boardroom</vt:lpstr>
      <vt:lpstr>PowerPoint Presentation</vt:lpstr>
      <vt:lpstr>Index to sections</vt:lpstr>
      <vt:lpstr>What is EIS-FELA</vt:lpstr>
      <vt:lpstr>FELA Executive Committee</vt:lpstr>
      <vt:lpstr>EIS-FELA Branches</vt:lpstr>
      <vt:lpstr>EIS-FELA Representatives</vt:lpstr>
      <vt:lpstr>What is National Bargaining</vt:lpstr>
      <vt:lpstr>What are working terms &amp; conditions</vt:lpstr>
      <vt:lpstr>Local bargaining and consultation</vt:lpstr>
      <vt:lpstr>Legal Protections which impact on your T&amp;C’s</vt:lpstr>
      <vt:lpstr>Raising issues regarding your terms and conditions</vt:lpstr>
      <vt:lpstr> Before National Bargaining: from Blue book to NWPA</vt:lpstr>
      <vt:lpstr>The National Recognition and Procedures Agreement (NRPA)</vt:lpstr>
      <vt:lpstr>Structure of the NJNC for national collective bargaining</vt:lpstr>
      <vt:lpstr>Structure of the NJNC for national collective bargaining</vt:lpstr>
      <vt:lpstr>Structure of the NJNC for national collective bargaining</vt:lpstr>
      <vt:lpstr>Structure of the NJNC for national collective bargaining</vt:lpstr>
      <vt:lpstr>Areas currently covered by National Recognition and Procedures </vt:lpstr>
      <vt:lpstr>How are national agreements reached and implemented?</vt:lpstr>
      <vt:lpstr>How are implementation issues resolved</vt:lpstr>
      <vt:lpstr>The NJNC Circulars </vt:lpstr>
      <vt:lpstr>NWPA Sections</vt:lpstr>
      <vt:lpstr>The NWPA sections</vt:lpstr>
      <vt:lpstr>NWPA sections Introduction 1of 3</vt:lpstr>
      <vt:lpstr>NWPA sections Introduction 1of 3</vt:lpstr>
      <vt:lpstr>NWPA sections Introduction 2of 3</vt:lpstr>
      <vt:lpstr>NWPA sections Introduction 3 of 3</vt:lpstr>
      <vt:lpstr>NWPA sections Equality in Employment</vt:lpstr>
      <vt:lpstr>NWPA sections Pay- awarding salary points for Teaching Service</vt:lpstr>
      <vt:lpstr>NWPA sections Pay-</vt:lpstr>
      <vt:lpstr>NWPA sections Working hours per week and working arrangements 1 of 3</vt:lpstr>
      <vt:lpstr>NWPA sections Working hours per week and working arrangements 1 of 3</vt:lpstr>
      <vt:lpstr>NWPA sections Working hours per week and working arrangements 2 of 3</vt:lpstr>
      <vt:lpstr>NWPA sections Working hours per week and working arrangements 3 of 3</vt:lpstr>
      <vt:lpstr>NWPA sections: Continuous service </vt:lpstr>
      <vt:lpstr>NWPA sections: Letter of appointment</vt:lpstr>
      <vt:lpstr>NWPA sections: Class contact hours</vt:lpstr>
      <vt:lpstr>NWPA sections: Class contact hours 1 of 2 Unpromoted Lecturers</vt:lpstr>
      <vt:lpstr>NWPA sections: Class contact hours 2 of 2 Promoted Lecturers</vt:lpstr>
      <vt:lpstr>NWPA sections: Annual leave</vt:lpstr>
      <vt:lpstr>NWPA sections: Annual leave 1 of 4</vt:lpstr>
      <vt:lpstr>NWPA sections:Annual Leave 2 of 4</vt:lpstr>
      <vt:lpstr>NWPA sections: Annual leave 3 of 4 Unpromoted Lecturing staff the small print</vt:lpstr>
      <vt:lpstr>NWPA sections: Annual leave  4 of 4 Promoted Lecturing staff the small print</vt:lpstr>
      <vt:lpstr>NWPA sections: Salary Conservation</vt:lpstr>
      <vt:lpstr>NWPA sections: Transfer to Permanency</vt:lpstr>
      <vt:lpstr>NWPA sections: Periods of Notice</vt:lpstr>
      <vt:lpstr>NWPA sections: Sickness Allowance</vt:lpstr>
      <vt:lpstr>NWPA sections: Acting appointments</vt:lpstr>
      <vt:lpstr>NWPA sections: Salary Placement on Appointment and Progression</vt:lpstr>
      <vt:lpstr>NWPA sections: Salary Placement on Appointment and Progression 1of 2</vt:lpstr>
      <vt:lpstr>NWPA sections: Salary Placement on Appointment and Progression 2of 2</vt:lpstr>
      <vt:lpstr>NWPA sections: Professional Registration/Development</vt:lpstr>
      <vt:lpstr>NWPA sections: Trade Union duties</vt:lpstr>
      <vt:lpstr>NWPA sections: Pension</vt:lpstr>
      <vt:lpstr>NWPA sections: Staffing Policies</vt:lpstr>
      <vt:lpstr>The National Working Practices Agreement (NWPA)</vt:lpstr>
      <vt:lpstr>Ongoing work and future developments</vt:lpstr>
      <vt:lpstr>Honour the Deal!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EIS-FELA Guide to National Bargaining</dc:title>
  <dc:creator>Eileen Imlah</dc:creator>
  <cp:lastModifiedBy>Cheryl Beattie</cp:lastModifiedBy>
  <cp:revision>4</cp:revision>
  <dcterms:created xsi:type="dcterms:W3CDTF">2021-11-11T12:45:03Z</dcterms:created>
  <dcterms:modified xsi:type="dcterms:W3CDTF">2022-01-21T10:00:56Z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0x01010059C5ABF7EC1A0D4F9E3F27BEC8DD6869</vt:lpwstr>
  </property>
</Properties>
</file>