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0066"/>
    <a:srgbClr val="D60093"/>
    <a:srgbClr val="B2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48179" autoAdjust="0"/>
  </p:normalViewPr>
  <p:slideViewPr>
    <p:cSldViewPr snapToGrid="0">
      <p:cViewPr varScale="1">
        <p:scale>
          <a:sx n="31" d="100"/>
          <a:sy n="31" d="100"/>
        </p:scale>
        <p:origin x="19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571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ollins" userId="666416d0-7082-4dea-aeef-8da429897ad0" providerId="ADAL" clId="{A5CB9EF2-A19A-4265-A1FD-129A2AF21A7F}"/>
    <pc:docChg chg="modSld">
      <pc:chgData name="Sarah Collins" userId="666416d0-7082-4dea-aeef-8da429897ad0" providerId="ADAL" clId="{A5CB9EF2-A19A-4265-A1FD-129A2AF21A7F}" dt="2022-09-28T14:55:02.526" v="4" actId="20577"/>
      <pc:docMkLst>
        <pc:docMk/>
      </pc:docMkLst>
      <pc:sldChg chg="modNotesTx">
        <pc:chgData name="Sarah Collins" userId="666416d0-7082-4dea-aeef-8da429897ad0" providerId="ADAL" clId="{A5CB9EF2-A19A-4265-A1FD-129A2AF21A7F}" dt="2022-09-28T14:54:51.071" v="0" actId="20577"/>
        <pc:sldMkLst>
          <pc:docMk/>
          <pc:sldMk cId="1813091169" sldId="258"/>
        </pc:sldMkLst>
      </pc:sldChg>
      <pc:sldChg chg="modNotesTx">
        <pc:chgData name="Sarah Collins" userId="666416d0-7082-4dea-aeef-8da429897ad0" providerId="ADAL" clId="{A5CB9EF2-A19A-4265-A1FD-129A2AF21A7F}" dt="2022-09-28T14:54:53.418" v="1" actId="20577"/>
        <pc:sldMkLst>
          <pc:docMk/>
          <pc:sldMk cId="0" sldId="260"/>
        </pc:sldMkLst>
      </pc:sldChg>
      <pc:sldChg chg="modNotesTx">
        <pc:chgData name="Sarah Collins" userId="666416d0-7082-4dea-aeef-8da429897ad0" providerId="ADAL" clId="{A5CB9EF2-A19A-4265-A1FD-129A2AF21A7F}" dt="2022-09-28T14:54:56.700" v="2" actId="20577"/>
        <pc:sldMkLst>
          <pc:docMk/>
          <pc:sldMk cId="4231543784" sldId="261"/>
        </pc:sldMkLst>
      </pc:sldChg>
      <pc:sldChg chg="modNotesTx">
        <pc:chgData name="Sarah Collins" userId="666416d0-7082-4dea-aeef-8da429897ad0" providerId="ADAL" clId="{A5CB9EF2-A19A-4265-A1FD-129A2AF21A7F}" dt="2022-09-28T14:54:59.759" v="3" actId="20577"/>
        <pc:sldMkLst>
          <pc:docMk/>
          <pc:sldMk cId="34683382" sldId="262"/>
        </pc:sldMkLst>
      </pc:sldChg>
      <pc:sldChg chg="modNotesTx">
        <pc:chgData name="Sarah Collins" userId="666416d0-7082-4dea-aeef-8da429897ad0" providerId="ADAL" clId="{A5CB9EF2-A19A-4265-A1FD-129A2AF21A7F}" dt="2022-09-28T14:55:02.526" v="4" actId="20577"/>
        <pc:sldMkLst>
          <pc:docMk/>
          <pc:sldMk cId="1134672473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CE2A8-F81F-4038-B5FE-F5BAFB3AB8BB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51934-4A2B-4048-BF92-20D1163FE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4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51934-4A2B-4048-BF92-20D1163FEE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0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51934-4A2B-4048-BF92-20D1163FEE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2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51934-4A2B-4048-BF92-20D1163FEE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51934-4A2B-4048-BF92-20D1163FEE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3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51934-4A2B-4048-BF92-20D1163FEEC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1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51934-4A2B-4048-BF92-20D1163FEE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6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51934-4A2B-4048-BF92-20D1163FEE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3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A028-3138-B7E4-8068-954D28CFA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D336E-1387-ECA9-8F3B-D576C09F7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CD968-9E57-37E0-2359-2CF3E3A7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94DCF-594B-E79E-0208-A5840BC4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D54C0-E8C8-2C8B-DFDB-B7DCEBFF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3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5B17-E47C-822B-312A-114D3E9E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716FE-5352-4C7F-1235-4FBE2EA13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B2232-CCE2-DA5F-BEC1-F5505BB4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6CA0A-71E7-E3F2-2B28-4B6EDBC5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DCFE5-A621-E5EE-21BB-96A2D8CE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0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CC7F0-5255-DC55-5913-D03795C98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D3168-3568-9365-D00B-D3883861E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E7AB9-52F7-A0E4-EE35-F20AEDF1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462D6-E03A-22CB-EFAB-5DFAF4B4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EE1C5-CBE8-9A5B-1E6F-DA1079B3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34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EC92-AB47-A3DC-D03F-572DB3AD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F7FC-4A92-3F86-1CCF-7EB24DA8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5903E-7DE7-045B-73E5-7422B33B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2A3AC-BA00-7DAC-B85B-05A5AF86D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D12D-C305-4889-B573-7C6287F8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B7E9-809F-DC61-8061-FDA24593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7229E-499C-DE81-2736-BCE4CF66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D947-D820-8599-99F0-8DADF6B8B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56EDF-4D21-0530-6272-BE8C4E35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98298-26BD-0121-A4EC-CAB52C9C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9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5582-27AE-4A4F-93FB-43A3223E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04ECE-35D1-A297-1087-86F781669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0FE46-38AE-DE8C-0492-5EEEA15E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FD27F-D129-1472-FEDD-EA0E0A2E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DEB59-5D10-A66C-2F79-59C34068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D6CD0-D31D-D846-781E-E07BA33C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4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C02E-8BC0-1264-7992-0BF3BF48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62E30-7741-9F1D-C480-F4380C8C8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BA519-7C68-3F56-2E29-127FC1713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13915-871A-8BD6-4280-7416826A1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ADA4B-746E-497B-47D0-E6B2D25C9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E06E0-4C6C-BCC3-B115-CB3974EE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5B175-BAA8-4261-64B1-4553BCB5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693D3-2BD4-66A8-1959-86B670BF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4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9EDC-A35B-B0CF-F5D5-7D9DDDE7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33413-9027-00AE-E202-8A0B71C7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E4D0-3F32-7A6B-26EA-98D88E55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2AAAF-6FD3-73B1-A37A-9B58F53B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326B5-9E0E-B743-B157-25E0A58B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C90D5-D483-5AEF-9C32-DEA5B9F0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BA5CF-0B55-EDCF-BF9D-894C1A3B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27E3-277C-0C39-B9D5-31946625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1A34D-1F76-F452-E3AC-B064705AF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B06EF-EA67-AF35-AA3C-E910CA841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E9A3F-912A-B161-71E5-349731F3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7D2E-E2D3-F23D-31D5-46F09C68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C7A79-0AF5-7B95-333D-56E766F6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9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2DE7-04B5-FECB-44CE-BEA19EDB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D6D83-0CEC-950B-F1BA-9DE301DA7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0059A-D92E-A1C1-1A45-63A2C1E96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76318-C0C1-FBF8-8815-34F2EC5D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512D7-CC94-4F69-D6C8-3FCA81B0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BD9B8-1C59-53CF-1BE8-ECA490EE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B9969-11EA-B80C-915F-73083260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41165-39ED-E51D-A5A2-8B1DDFE69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1F88B-5C26-1D0A-19AB-16C7B98F6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94A4E-FFBB-49A6-8F5A-9C2443C5896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448D0-9003-0A8D-5854-EB0A766A4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5577-BEC8-063E-B1BD-00D4620E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BA08-EF41-4A71-88F3-F7EB558D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jncscotlandscolleges.ac.uk/njnc/communications/692-circular-0118-implementation-of-november-2017-njnc-agreement-150318/file.html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s.org.uk/Content/images/FELA/UHI%20Merger/UHI%20merger%20Booklet%20A5.pdf" TargetMode="External"/><Relationship Id="rId5" Type="http://schemas.openxmlformats.org/officeDocument/2006/relationships/hyperlink" Target="https://njncscotlandscolleges.ac.uk/njnc/central-committee/835-paper-3-transfer-to-permanency/file.html" TargetMode="External"/><Relationship Id="rId4" Type="http://schemas.openxmlformats.org/officeDocument/2006/relationships/hyperlink" Target="https://njncscotlandscolleges.ac.uk/njnc/lecturing-staff/974-njnc-circular-02-21-lecturing-staff-national-dispute-resolution/fil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s.org.uk/uhi-mergers/meet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eis.org.uk/join/application-for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3BADE4-247E-0195-4BBA-A6107940A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972" y="922919"/>
            <a:ext cx="10348055" cy="4106280"/>
          </a:xfrm>
        </p:spPr>
        <p:txBody>
          <a:bodyPr>
            <a:normAutofit lnSpcReduction="10000"/>
          </a:bodyPr>
          <a:lstStyle/>
          <a:p>
            <a:r>
              <a:rPr lang="en-GB" sz="4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UHI MERGER </a:t>
            </a:r>
          </a:p>
          <a:p>
            <a:endParaRPr lang="en-GB" sz="42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72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RIGHTS!</a:t>
            </a:r>
          </a:p>
          <a:p>
            <a:endParaRPr lang="en-GB" sz="20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200" b="1" dirty="0">
                <a:solidFill>
                  <a:srgbClr val="7030A0"/>
                </a:solidFill>
                <a:latin typeface="Arial Narrow" panose="020B0606020202030204" pitchFamily="34" charset="0"/>
              </a:rPr>
              <a:t>Sarah Collins, EIS Area Officer</a:t>
            </a:r>
          </a:p>
          <a:p>
            <a:r>
              <a:rPr lang="en-GB" sz="4200" b="1" dirty="0">
                <a:solidFill>
                  <a:srgbClr val="7030A0"/>
                </a:solidFill>
                <a:latin typeface="Arial Narrow" panose="020B0606020202030204" pitchFamily="34" charset="0"/>
              </a:rPr>
              <a:t>scollins@eis.org.uk</a:t>
            </a:r>
          </a:p>
        </p:txBody>
      </p:sp>
      <p:pic>
        <p:nvPicPr>
          <p:cNvPr id="5" name="Picture 2" descr="National Bargaining Agreements | EIS">
            <a:extLst>
              <a:ext uri="{FF2B5EF4-FFF2-40B4-BE49-F238E27FC236}">
                <a16:creationId xmlns:a16="http://schemas.microsoft.com/office/drawing/2014/main" id="{3D2D7A5D-1D6E-9004-DD1A-81279F31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849" y="5029199"/>
            <a:ext cx="21812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2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EE60-5F85-996A-7A04-D3472EF2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886"/>
            <a:ext cx="10515600" cy="1122738"/>
          </a:xfrm>
        </p:spPr>
        <p:txBody>
          <a:bodyPr>
            <a:normAutofit fontScale="90000"/>
          </a:bodyPr>
          <a:lstStyle/>
          <a:p>
            <a:r>
              <a:rPr lang="en-GB" sz="49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Knowing your rights around merger</a:t>
            </a:r>
            <a:br>
              <a:rPr lang="en-GB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D5C01-3142-F824-4A52-D0C802466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183698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95"/>
              </a:spcAft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 merger anyway? </a:t>
            </a:r>
          </a:p>
          <a:p>
            <a:pPr>
              <a:spcAft>
                <a:spcPts val="195"/>
              </a:spcAft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Contracts – permanent variable hour, FE lecturer, HE etc.</a:t>
            </a:r>
            <a:endParaRPr lang="en-GB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95"/>
              </a:spcAft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</a:t>
            </a:r>
            <a:r>
              <a:rPr lang="en-GB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Ts&amp;Cs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transfer – TUPE, national bargaining and local agreements</a:t>
            </a:r>
          </a:p>
          <a:p>
            <a:pPr>
              <a:spcAft>
                <a:spcPts val="195"/>
              </a:spcAft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Voluntary severance, early retirement &amp; redundancy</a:t>
            </a:r>
          </a:p>
          <a:p>
            <a:pPr>
              <a:spcAft>
                <a:spcPts val="195"/>
              </a:spcAft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Merge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consultation and negotiation</a:t>
            </a:r>
          </a:p>
          <a:p>
            <a:pPr>
              <a:spcAft>
                <a:spcPts val="195"/>
              </a:spcAft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consultation and negotiation </a:t>
            </a:r>
          </a:p>
          <a:p>
            <a:pPr>
              <a:spcAft>
                <a:spcPts val="195"/>
              </a:spcAft>
              <a:buClr>
                <a:srgbClr val="D60093"/>
              </a:buClr>
              <a:buFont typeface="Wingdings" panose="05000000000000000000" pitchFamily="2" charset="2"/>
              <a:buChar char="ü"/>
            </a:pPr>
            <a:endParaRPr lang="en-GB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C7BE833-7364-6D8B-826B-6941A3A07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86" y="5243286"/>
            <a:ext cx="1404256" cy="14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6512-6905-A5C9-AA39-5DD05E2A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a merger anyway?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CFF7-31A3-4B39-BB14-F2F738CA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913" y="1690688"/>
            <a:ext cx="8473981" cy="4351338"/>
          </a:xfrm>
        </p:spPr>
        <p:txBody>
          <a:bodyPr>
            <a:normAutofit/>
          </a:bodyPr>
          <a:lstStyle/>
          <a:p>
            <a:pPr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Fusion model – lead college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Financial rationale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Educational rationale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Governance – Local Advisory Committees and Board: UHI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DF3AE24-5A39-93F4-4131-AF3479618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09" y="5196982"/>
            <a:ext cx="1458684" cy="14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838200" y="48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Contracts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6ABDA-0E80-9AB1-F39C-A6A789EFA616}"/>
              </a:ext>
            </a:extLst>
          </p:cNvPr>
          <p:cNvSpPr txBox="1"/>
          <p:nvPr/>
        </p:nvSpPr>
        <p:spPr>
          <a:xfrm>
            <a:off x="1112030" y="1806025"/>
            <a:ext cx="83595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NJNC Circulars on lecturer roles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01/18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02/21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; local job descriptions: CHECK YOURS!</a:t>
            </a:r>
          </a:p>
          <a:p>
            <a:pPr marL="457200" indent="-4572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Transfer to permanence NJNC Circular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04/18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Permanent variable hour contracts = zero hour contracts </a:t>
            </a:r>
          </a:p>
          <a:p>
            <a:pPr marL="457200" indent="-4572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 and academic titles </a:t>
            </a:r>
          </a:p>
          <a:p>
            <a:pPr marL="457200" indent="-4572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More info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here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634DBAD-7DFC-6C37-E2B3-6A6431EBD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86" y="5243286"/>
            <a:ext cx="1404256" cy="14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A532-0C93-A3BA-BE8B-9AEB2591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Transfer of Undertakings (Protection of Employment)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CC137-191F-D145-0002-9A8FF0BEE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99FF33"/>
              </a:buClr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TUPE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National Bargaining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 working practices and agreements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F91790-1995-FDB5-58E0-281825196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037" y="2484043"/>
            <a:ext cx="3869995" cy="289059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DBFA94D-F42D-8D79-0FC1-8013644B0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1" y="5210630"/>
            <a:ext cx="1458684" cy="14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4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A5CD-0550-9661-002C-43A6EEAE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VS/ER and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0A23-D6DA-0487-A05D-9B1F679DD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D60093"/>
              </a:buClr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Funding for a VS scheme of £1 million spread over three years from 1st August 2023 has been requested from the SFC</a:t>
            </a:r>
          </a:p>
          <a:p>
            <a:pPr marL="514350" indent="-514350">
              <a:buClr>
                <a:srgbClr val="D60093"/>
              </a:buClr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  <a:p>
            <a:pPr marL="514350" indent="-514350">
              <a:buClr>
                <a:srgbClr val="D60093"/>
              </a:buClr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  <a:p>
            <a:pPr marL="514350" indent="-514350">
              <a:buClr>
                <a:srgbClr val="D60093"/>
              </a:buClr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Redundancy</a:t>
            </a:r>
          </a:p>
          <a:p>
            <a:pPr marL="514350" indent="-514350">
              <a:buClr>
                <a:srgbClr val="D60093"/>
              </a:buClr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Outer Hebrides scheme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A9D7003-4141-1947-E10F-E29185C8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86" y="5243286"/>
            <a:ext cx="1404256" cy="14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36B6-A7A6-E2AF-7D64-87EDBD77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59" y="70682"/>
            <a:ext cx="1051560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Merger Consultation and Negotiation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01C97-DF62-A5D2-DE2A-D7B0C57BB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1523636"/>
            <a:ext cx="10515600" cy="49338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Wins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Incorporation recommendation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Commitment to no compulsory redundancies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National bargaining </a:t>
            </a:r>
          </a:p>
          <a:p>
            <a:pPr marL="0" indent="0">
              <a:buClr>
                <a:srgbClr val="99FF33"/>
              </a:buClr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Harmonise terms and conditions upwards and without detriment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Commitment to no out-sourcing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Commitment to protection of jobs and roles 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Salary conservation per NJNC </a:t>
            </a:r>
          </a:p>
          <a:p>
            <a:pPr marL="0" indent="0">
              <a:buClr>
                <a:srgbClr val="99FF33"/>
              </a:buClr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  <a:p>
            <a:pPr marL="0" indent="0"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AB21FBC-08AD-C8E9-85F3-9B94E8479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457" y="232004"/>
            <a:ext cx="1458684" cy="14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7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B944-9EE0-A47B-5B47-842FAA78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3" y="365125"/>
            <a:ext cx="11692327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Local consultation and negotiation -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8F73A-8924-7B27-902D-ECE2ABBD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11" y="1859316"/>
            <a:ext cx="10351539" cy="4998683"/>
          </a:xfrm>
        </p:spPr>
        <p:txBody>
          <a:bodyPr>
            <a:noAutofit/>
          </a:bodyPr>
          <a:lstStyle/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Read your contract, job description and understand your terms and conditions. 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Speak to colleagues and union reps. Ask questions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Support local reps at LNC meetings, get issues sorted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now.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Engage with consultation process, raise questions and issues.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Contribute to EIS-FELA written consultation response.</a:t>
            </a:r>
          </a:p>
          <a:p>
            <a:pPr>
              <a:buClr>
                <a:srgbClr val="99FF33"/>
              </a:buClr>
              <a:buFont typeface="Wingdings" panose="05000000000000000000" pitchFamily="2" charset="2"/>
              <a:buChar char="ü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Encourage others to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join EIS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1D06EC-3670-7956-3651-DF92BD730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86" y="5243286"/>
            <a:ext cx="1404256" cy="14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CC63-8600-2A3E-C5BA-3E101CAF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57" y="2766218"/>
            <a:ext cx="6650698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265245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300</Words>
  <Application>Microsoft Office PowerPoint</Application>
  <PresentationFormat>Widescreen</PresentationFormat>
  <Paragraphs>62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Knowing your rights around merger </vt:lpstr>
      <vt:lpstr>What is a merger anyway?</vt:lpstr>
      <vt:lpstr>Contracts </vt:lpstr>
      <vt:lpstr>Transfer of Undertakings (Protection of Employment) </vt:lpstr>
      <vt:lpstr>VS/ER and redundancy</vt:lpstr>
      <vt:lpstr>Merger Consultation and Negotiation</vt:lpstr>
      <vt:lpstr>Local consultation and negotiation - next steps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ATTENTION CAMPAIGN BRIEFING</dc:title>
  <dc:creator>Suki Sangha</dc:creator>
  <cp:lastModifiedBy>Sarah Collins</cp:lastModifiedBy>
  <cp:revision>29</cp:revision>
  <dcterms:created xsi:type="dcterms:W3CDTF">2022-06-01T13:25:13Z</dcterms:created>
  <dcterms:modified xsi:type="dcterms:W3CDTF">2022-09-28T14:55:08Z</dcterms:modified>
</cp:coreProperties>
</file>