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20"/>
  </p:notesMasterIdLst>
  <p:handoutMasterIdLst>
    <p:handoutMasterId r:id="rId21"/>
  </p:handoutMasterIdLst>
  <p:sldIdLst>
    <p:sldId id="367" r:id="rId5"/>
    <p:sldId id="354" r:id="rId6"/>
    <p:sldId id="421" r:id="rId7"/>
    <p:sldId id="417" r:id="rId8"/>
    <p:sldId id="425" r:id="rId9"/>
    <p:sldId id="431" r:id="rId10"/>
    <p:sldId id="420" r:id="rId11"/>
    <p:sldId id="351" r:id="rId12"/>
    <p:sldId id="426" r:id="rId13"/>
    <p:sldId id="423" r:id="rId14"/>
    <p:sldId id="427" r:id="rId15"/>
    <p:sldId id="401" r:id="rId16"/>
    <p:sldId id="428" r:id="rId17"/>
    <p:sldId id="422" r:id="rId18"/>
    <p:sldId id="432" r:id="rId19"/>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Arrowsmith" initials="BA" lastIdx="2" clrIdx="0">
    <p:extLst>
      <p:ext uri="{19B8F6BF-5375-455C-9EA6-DF929625EA0E}">
        <p15:presenceInfo xmlns:p15="http://schemas.microsoft.com/office/powerpoint/2012/main" userId="S::BArrowsmith@EIS.org.uk::19791918-aa2b-41a0-9c7a-d04b031cd481" providerId="AD"/>
      </p:ext>
    </p:extLst>
  </p:cmAuthor>
  <p:cmAuthor id="2" name="Eilidh Porrelli" initials="EP" lastIdx="14" clrIdx="1">
    <p:extLst>
      <p:ext uri="{19B8F6BF-5375-455C-9EA6-DF929625EA0E}">
        <p15:presenceInfo xmlns:p15="http://schemas.microsoft.com/office/powerpoint/2012/main" userId="S::EPorrelli@EIS.org.uk::3858e378-9b18-47da-829a-8ec5953fb1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A729AA"/>
    <a:srgbClr val="CC0434"/>
    <a:srgbClr val="CC00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5486B-1837-4CC5-8B5F-7C9398BFC2A7}" v="66" dt="2020-09-29T09:31:51.842"/>
    <p1510:client id="{F5BA927B-A618-4AF9-A737-5B397881EC84}" v="148" dt="2020-09-29T13:26:41.9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4163" autoAdjust="0"/>
  </p:normalViewPr>
  <p:slideViewPr>
    <p:cSldViewPr snapToGrid="0">
      <p:cViewPr varScale="1">
        <p:scale>
          <a:sx n="81" d="100"/>
          <a:sy n="81" d="100"/>
        </p:scale>
        <p:origin x="1598" y="62"/>
      </p:cViewPr>
      <p:guideLst>
        <p:guide orient="horz" pos="2160"/>
        <p:guide pos="2880"/>
      </p:guideLst>
    </p:cSldViewPr>
  </p:slideViewPr>
  <p:notesTextViewPr>
    <p:cViewPr>
      <p:scale>
        <a:sx n="1" d="1"/>
        <a:sy n="1" d="1"/>
      </p:scale>
      <p:origin x="0" y="0"/>
    </p:cViewPr>
  </p:notesTextViewPr>
  <p:notesViewPr>
    <p:cSldViewPr snapToGrid="0">
      <p:cViewPr varScale="1">
        <p:scale>
          <a:sx n="65" d="100"/>
          <a:sy n="65" d="100"/>
        </p:scale>
        <p:origin x="267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8"/>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p:cNvSpPr>
            <a:spLocks noGrp="1"/>
          </p:cNvSpPr>
          <p:nvPr>
            <p:ph type="dt" sz="quarter" idx="1"/>
          </p:nvPr>
        </p:nvSpPr>
        <p:spPr>
          <a:xfrm>
            <a:off x="3849688" y="0"/>
            <a:ext cx="2946400" cy="496968"/>
          </a:xfrm>
          <a:prstGeom prst="rect">
            <a:avLst/>
          </a:prstGeom>
        </p:spPr>
        <p:txBody>
          <a:bodyPr vert="horz" lIns="91440" tIns="45720" rIns="91440" bIns="45720" rtlCol="0"/>
          <a:lstStyle>
            <a:lvl1pPr algn="r">
              <a:defRPr sz="1200">
                <a:latin typeface="Arial" charset="0"/>
              </a:defRPr>
            </a:lvl1pPr>
          </a:lstStyle>
          <a:p>
            <a:pPr>
              <a:defRPr/>
            </a:pPr>
            <a:fld id="{6D203C5E-3462-49CE-AB0B-ABA1D43C4D40}" type="datetimeFigureOut">
              <a:rPr lang="en-GB"/>
              <a:pPr>
                <a:defRPr/>
              </a:pPr>
              <a:t>19/10/2020</a:t>
            </a:fld>
            <a:endParaRPr lang="en-GB"/>
          </a:p>
        </p:txBody>
      </p:sp>
      <p:sp>
        <p:nvSpPr>
          <p:cNvPr id="4" name="Footer Placeholder 3"/>
          <p:cNvSpPr>
            <a:spLocks noGrp="1"/>
          </p:cNvSpPr>
          <p:nvPr>
            <p:ph type="ftr" sz="quarter" idx="2"/>
          </p:nvPr>
        </p:nvSpPr>
        <p:spPr>
          <a:xfrm>
            <a:off x="0" y="9429671"/>
            <a:ext cx="2946400" cy="496967"/>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5" name="Slide Number Placeholder 4"/>
          <p:cNvSpPr>
            <a:spLocks noGrp="1"/>
          </p:cNvSpPr>
          <p:nvPr>
            <p:ph type="sldNum" sz="quarter" idx="3"/>
          </p:nvPr>
        </p:nvSpPr>
        <p:spPr>
          <a:xfrm>
            <a:off x="3849688" y="9429671"/>
            <a:ext cx="2946400" cy="49696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978676-C515-4333-B688-8879C6042924}"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p:cNvSpPr>
            <a:spLocks noGrp="1" noChangeArrowheads="1"/>
          </p:cNvSpPr>
          <p:nvPr>
            <p:ph type="dt" idx="1"/>
          </p:nvPr>
        </p:nvSpPr>
        <p:spPr bwMode="auto">
          <a:xfrm>
            <a:off x="3849688" y="0"/>
            <a:ext cx="2946400" cy="496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15630"/>
            <a:ext cx="5438775" cy="4467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9429671"/>
            <a:ext cx="29464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p:cNvSpPr>
            <a:spLocks noGrp="1" noChangeArrowheads="1"/>
          </p:cNvSpPr>
          <p:nvPr>
            <p:ph type="sldNum" sz="quarter" idx="5"/>
          </p:nvPr>
        </p:nvSpPr>
        <p:spPr bwMode="auto">
          <a:xfrm>
            <a:off x="3849688" y="9429671"/>
            <a:ext cx="2946400"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0A210F4-B432-413A-93A7-89DA40B04CF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eis.org.uk/Guidance-On-Education-Recovery/Primary" TargetMode="External"/><Relationship Id="rId7" Type="http://schemas.openxmlformats.org/officeDocument/2006/relationships/hyperlink" Target="https://www.eis.org.uk/Guidance-On-Education-Recovery/Specialedsecondary"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eis.org.uk/Guidance-On-Education-Recovery/Specialedprimary" TargetMode="External"/><Relationship Id="rId5" Type="http://schemas.openxmlformats.org/officeDocument/2006/relationships/hyperlink" Target="https://www.eis.org.uk/Guidance-On-Education-Recovery/Early-Years" TargetMode="External"/><Relationship Id="rId4" Type="http://schemas.openxmlformats.org/officeDocument/2006/relationships/hyperlink" Target="https://www.eis.org.uk/Guidance-On-Education-Recovery/Seconda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ng.com/videos/search?q=episode+1+derry+girls&amp;docid=608030664859913633&amp;mid=593D810F4FE0FF55EB95593D810F4FE0FF55EB95&amp;view=detail&amp;FORM=VI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scot/publications/coronavirus-covid-19-curriculum-for-excellence-in-the-recovery-pha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p>
          <a:p>
            <a:r>
              <a:rPr lang="en-GB" dirty="0"/>
              <a:t>September weekend.</a:t>
            </a:r>
          </a:p>
          <a:p>
            <a:r>
              <a:rPr lang="en-GB" dirty="0"/>
              <a:t>Andrea Bradley</a:t>
            </a:r>
          </a:p>
          <a:p>
            <a:r>
              <a:rPr lang="en-GB" dirty="0"/>
              <a:t>Other EIS staff: assisting with the webinar Anne Keenan National Officer Education, Pauline McColgan SUL Project Worker, Leigh Meechan, Senior Admin Support for E&amp;E dept.</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a:t>
            </a:fld>
            <a:endParaRPr lang="en-US" altLang="en-US"/>
          </a:p>
        </p:txBody>
      </p:sp>
    </p:spTree>
    <p:extLst>
      <p:ext uri="{BB962C8B-B14F-4D97-AF65-F5344CB8AC3E}">
        <p14:creationId xmlns:p14="http://schemas.microsoft.com/office/powerpoint/2010/main" val="311995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road with its twists and turns and sharp bends, with no signposting and where you can't see round the corners or much in the distance except more windy road is maybe more of an accurate depiction of where we are now. </a:t>
            </a:r>
          </a:p>
          <a:p>
            <a:r>
              <a:rPr lang="en-GB" dirty="0"/>
              <a:t>The EIS anticipated that the return to school on a full-time basis and the road to education recovery would be longer and more arduous than some might have thought or were letting on in the summer when the decision to reopen schools on a fulltime basis was made. We knew that recovery from the social, economic and the educational impact of the pandemic would require time and would need different ways of seeing, thinking and doing. We knew that school life in all its aspects would and should look and feel different in these unprecedented times. </a:t>
            </a:r>
          </a:p>
          <a:p>
            <a:r>
              <a:rPr lang="en-GB" dirty="0"/>
              <a:t>To help our members navigate the more long and winding road to recovery, we created a series of guidance documents focusing on the recovery curriculum and the pedagogical adjustments that would need to be made to take account of the public health imperatives. When we published it early in the term, we said it would be iterative- we knew there would be more to come from Scottish government because we were pressuring them on a number of issues and we knew that members would have more that they wanted to be guided on as the practical challenges of being back in school with all pupils in on a full-time basis continued.</a:t>
            </a:r>
          </a:p>
          <a:p>
            <a:r>
              <a:rPr lang="en-GB" dirty="0"/>
              <a:t>So the suite of guidance will be updated as the education system continues its journey through and out of the COVID-19 pandemic. </a:t>
            </a:r>
          </a:p>
          <a:p>
            <a:r>
              <a:rPr lang="en-GB" dirty="0">
                <a:hlinkClick r:id="rId3"/>
              </a:rPr>
              <a:t>https://www.eis.org.uk/Guidance-On-Education-Recovery/Primary</a:t>
            </a:r>
            <a:endParaRPr lang="en-GB" dirty="0"/>
          </a:p>
          <a:p>
            <a:r>
              <a:rPr lang="en-GB" dirty="0">
                <a:hlinkClick r:id="rId4"/>
              </a:rPr>
              <a:t>https://www.eis.org.uk/Guidance-On-Education-Recovery/Secondary</a:t>
            </a:r>
            <a:endParaRPr lang="en-GB" dirty="0"/>
          </a:p>
          <a:p>
            <a:r>
              <a:rPr lang="en-GB" dirty="0">
                <a:hlinkClick r:id="rId5"/>
              </a:rPr>
              <a:t>https://www.eis.org.uk/Guidance-On-Education-Recovery/Early-Years</a:t>
            </a:r>
            <a:endParaRPr lang="en-GB" dirty="0"/>
          </a:p>
          <a:p>
            <a:r>
              <a:rPr lang="en-GB" dirty="0">
                <a:hlinkClick r:id="rId6"/>
              </a:rPr>
              <a:t>https://www.eis.org.uk/Guidance-On-Education-Recovery/Specialedprimary</a:t>
            </a:r>
            <a:endParaRPr lang="en-GB" dirty="0"/>
          </a:p>
          <a:p>
            <a:r>
              <a:rPr lang="en-GB" dirty="0">
                <a:hlinkClick r:id="rId7"/>
              </a:rPr>
              <a:t>https://www.eis.org.uk/Guidance-On-Education-Recovery/Specialedsecondary</a:t>
            </a:r>
            <a:endParaRPr lang="en-GB" dirty="0"/>
          </a:p>
          <a:p>
            <a:endParaRPr lang="en-GB"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10</a:t>
            </a:fld>
            <a:endParaRPr lang="en-US" altLang="en-US"/>
          </a:p>
        </p:txBody>
      </p:sp>
    </p:spTree>
    <p:extLst>
      <p:ext uri="{BB962C8B-B14F-4D97-AF65-F5344CB8AC3E}">
        <p14:creationId xmlns:p14="http://schemas.microsoft.com/office/powerpoint/2010/main" val="380896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Expansive. </a:t>
            </a:r>
          </a:p>
          <a:p>
            <a:r>
              <a:rPr lang="en-GB" dirty="0"/>
              <a:t>Covers key principles of recovery. Is in line with EIS policy.</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11</a:t>
            </a:fld>
            <a:endParaRPr lang="en-US" altLang="en-US"/>
          </a:p>
        </p:txBody>
      </p:sp>
    </p:spTree>
    <p:extLst>
      <p:ext uri="{BB962C8B-B14F-4D97-AF65-F5344CB8AC3E}">
        <p14:creationId xmlns:p14="http://schemas.microsoft.com/office/powerpoint/2010/main" val="3004431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Layout and Seating for Teacher; Layout and Seating for Learners; Equipment and Resources</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Making Use of Technology</a:t>
            </a:r>
            <a:r>
              <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nteracting with Pupils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Welcoming children and dismissing them at the end of the school day</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Settling classes; Giving instructions, explanations and demonstrations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Use of voice</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Pace; Practical Activities and Subjects</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Outdoor Learning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2100"/>
              </a:spcAft>
              <a:buFont typeface="Courier New" panose="02070309020205020404" pitchFamily="49" charset="0"/>
              <a:buChar char="o"/>
            </a:pPr>
            <a:r>
              <a:rPr lang="en-GB" sz="12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Teaching about Coronavirus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Differentiation</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Providing Support in the Classroom</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Additional Support for Learning; Peer Learning and Collaboration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Assessment and Feedback</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Self and Peer Assessment</a:t>
            </a:r>
            <a:r>
              <a:rPr lang="en-GB"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Recovering Lost Ground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spcAft>
                <a:spcPts val="2100"/>
              </a:spcAft>
              <a:buFont typeface="Courier New" panose="02070309020205020404" pitchFamily="49" charset="0"/>
              <a:buChar char="o"/>
            </a:pPr>
            <a:r>
              <a:rPr lang="en-GB" sz="12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Promoting Positive Behaviour and Relationships, and Managing Discipline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12</a:t>
            </a:fld>
            <a:endParaRPr lang="en-US" altLang="en-US"/>
          </a:p>
        </p:txBody>
      </p:sp>
    </p:spTree>
    <p:extLst>
      <p:ext uri="{BB962C8B-B14F-4D97-AF65-F5344CB8AC3E}">
        <p14:creationId xmlns:p14="http://schemas.microsoft.com/office/powerpoint/2010/main" val="250173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40-50 pages</a:t>
            </a:r>
          </a:p>
          <a:p>
            <a:r>
              <a:rPr lang="en-GB" dirty="0"/>
              <a:t>Practical Subjects: Science, HE, Music, Dance, Drama, Art &amp; Design</a:t>
            </a:r>
          </a:p>
          <a:p>
            <a:r>
              <a:rPr lang="en-GB" dirty="0"/>
              <a:t>Interim reporting</a:t>
            </a:r>
          </a:p>
          <a:p>
            <a:r>
              <a:rPr lang="en-GB" dirty="0"/>
              <a:t>Remote teaching</a:t>
            </a:r>
          </a:p>
          <a:p>
            <a:r>
              <a:rPr lang="en-GB" dirty="0"/>
              <a:t>Standardised assessments</a:t>
            </a:r>
          </a:p>
          <a:p>
            <a:r>
              <a:rPr lang="en-GB" dirty="0"/>
              <a:t>Visiting FE lecturers to secondary schools</a:t>
            </a:r>
          </a:p>
          <a:p>
            <a:r>
              <a:rPr lang="en-GB" dirty="0"/>
              <a:t>Awaiting updates to main SG guidance around ASN provision.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13</a:t>
            </a:fld>
            <a:endParaRPr lang="en-US" altLang="en-US"/>
          </a:p>
        </p:txBody>
      </p:sp>
    </p:spTree>
    <p:extLst>
      <p:ext uri="{BB962C8B-B14F-4D97-AF65-F5344CB8AC3E}">
        <p14:creationId xmlns:p14="http://schemas.microsoft.com/office/powerpoint/2010/main" val="3343127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Back to Derry to prompt some final reflections.</a:t>
            </a:r>
          </a:p>
          <a:p>
            <a:r>
              <a:rPr lang="en-GB" dirty="0"/>
              <a:t>During lockdown, two of the cast got together to record a short clip that drew some humorous parallels with the conflict in the North of Ireland and the Coronavirus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You’ll probably recognise some of the themes in this from your own experiences of lockdown.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It’s a comedy clip but it does carry some messages that are useful for us as we try to grapple with professional challenges in the midst of a pandemic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15</a:t>
            </a:fld>
            <a:endParaRPr lang="en-US" altLang="en-US"/>
          </a:p>
        </p:txBody>
      </p:sp>
    </p:spTree>
    <p:extLst>
      <p:ext uri="{BB962C8B-B14F-4D97-AF65-F5344CB8AC3E}">
        <p14:creationId xmlns:p14="http://schemas.microsoft.com/office/powerpoint/2010/main" val="331522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4EB7F-045B-4341-A632-701C5AD269F1}" type="slidenum">
              <a:rPr lang="en-US" altLang="en-US"/>
              <a:pPr/>
              <a:t>2</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b="1" dirty="0">
              <a:latin typeface="Arial" panose="020B0604020202020204" pitchFamily="34" charset="0"/>
            </a:endParaRPr>
          </a:p>
        </p:txBody>
      </p:sp>
    </p:spTree>
    <p:extLst>
      <p:ext uri="{BB962C8B-B14F-4D97-AF65-F5344CB8AC3E}">
        <p14:creationId xmlns:p14="http://schemas.microsoft.com/office/powerpoint/2010/main" val="258142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Definition:</a:t>
            </a:r>
          </a:p>
          <a:p>
            <a:endParaRPr lang="en-GB" dirty="0"/>
          </a:p>
          <a:p>
            <a:pPr algn="l">
              <a:buFont typeface="+mj-lt"/>
              <a:buNone/>
            </a:pPr>
            <a:r>
              <a:rPr lang="en-GB" b="0" i="0" dirty="0">
                <a:solidFill>
                  <a:schemeClr val="tx1"/>
                </a:solidFill>
                <a:effectLst/>
                <a:latin typeface="Arial" charset="0"/>
              </a:rPr>
              <a:t>A</a:t>
            </a:r>
            <a:r>
              <a:rPr lang="en-GB" b="0" i="0" dirty="0">
                <a:solidFill>
                  <a:srgbClr val="111111"/>
                </a:solidFill>
                <a:effectLst/>
                <a:latin typeface="Roboto"/>
              </a:rPr>
              <a:t> return to a normal state of health, mind, or strength.</a:t>
            </a:r>
          </a:p>
          <a:p>
            <a:pPr algn="l">
              <a:buFont typeface="+mj-lt"/>
              <a:buNone/>
            </a:pPr>
            <a:r>
              <a:rPr lang="en-GB" b="0" i="0" u="none" strike="noStrike" dirty="0">
                <a:solidFill>
                  <a:srgbClr val="660099"/>
                </a:solidFill>
                <a:effectLst/>
                <a:latin typeface="Roboto"/>
              </a:rPr>
              <a:t>Recuperation</a:t>
            </a:r>
            <a:r>
              <a:rPr lang="en-GB" b="0" i="0" dirty="0">
                <a:solidFill>
                  <a:srgbClr val="767676"/>
                </a:solidFill>
                <a:effectLst/>
                <a:latin typeface="Roboto"/>
              </a:rPr>
              <a:t> return to health · convalescence, process of getting better</a:t>
            </a:r>
          </a:p>
          <a:p>
            <a:pPr algn="l">
              <a:buFont typeface="+mj-lt"/>
              <a:buNone/>
            </a:pPr>
            <a:r>
              <a:rPr lang="en-GB" b="0" i="0" dirty="0">
                <a:solidFill>
                  <a:srgbClr val="111111"/>
                </a:solidFill>
                <a:effectLst/>
                <a:latin typeface="Roboto"/>
              </a:rPr>
              <a:t>The action or process of regaining possession or control of something stolen or lost.</a:t>
            </a:r>
          </a:p>
          <a:p>
            <a:pPr algn="l">
              <a:buFont typeface="+mj-lt"/>
              <a:buNone/>
            </a:pPr>
            <a:r>
              <a:rPr lang="en-GB" b="0" i="0" dirty="0">
                <a:solidFill>
                  <a:srgbClr val="111111"/>
                </a:solidFill>
                <a:effectLst/>
                <a:latin typeface="Roboto"/>
              </a:rPr>
              <a:t>Process.</a:t>
            </a:r>
          </a:p>
          <a:p>
            <a:pPr algn="l">
              <a:buFont typeface="+mj-lt"/>
              <a:buNone/>
            </a:pPr>
            <a:r>
              <a:rPr lang="en-GB" b="0" i="0" dirty="0">
                <a:solidFill>
                  <a:srgbClr val="111111"/>
                </a:solidFill>
                <a:effectLst/>
                <a:latin typeface="Roboto"/>
              </a:rPr>
              <a:t>Image might suggest that we’re headed out of COVID territory to an educational Xanadu. Not quite.</a:t>
            </a:r>
          </a:p>
          <a:p>
            <a:pPr algn="l">
              <a:buFont typeface="+mj-lt"/>
              <a:buNone/>
            </a:pPr>
            <a:endParaRPr lang="en-GB" b="0" i="0" dirty="0">
              <a:solidFill>
                <a:srgbClr val="111111"/>
              </a:solidFill>
              <a:effectLst/>
              <a:latin typeface="Roboto"/>
            </a:endParaRPr>
          </a:p>
          <a:p>
            <a:pPr algn="l">
              <a:buFont typeface="+mj-lt"/>
              <a:buNone/>
            </a:pPr>
            <a:endParaRPr lang="en-GB" b="0" i="0" dirty="0">
              <a:solidFill>
                <a:srgbClr val="111111"/>
              </a:solidFill>
              <a:effectLst/>
              <a:latin typeface="Roboto"/>
            </a:endParaRPr>
          </a:p>
          <a:p>
            <a:endParaRPr lang="en-GB"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3</a:t>
            </a:fld>
            <a:endParaRPr lang="en-US" altLang="en-US"/>
          </a:p>
        </p:txBody>
      </p:sp>
    </p:spTree>
    <p:extLst>
      <p:ext uri="{BB962C8B-B14F-4D97-AF65-F5344CB8AC3E}">
        <p14:creationId xmlns:p14="http://schemas.microsoft.com/office/powerpoint/2010/main" val="139519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Derry Girls. </a:t>
            </a:r>
          </a:p>
          <a:p>
            <a:endParaRPr lang="en-GB" dirty="0"/>
          </a:p>
          <a:p>
            <a:r>
              <a:rPr lang="en-GB" dirty="0"/>
              <a:t>Erin, Orla, Michelle, Clare and James- the characters from the highly successful Channel 4 set in Derry in the North of Ireland in the mid-90’s when life for this band of school students was troubled by the usual challenges of adolescence and by the backdrop of the political conflict.</a:t>
            </a:r>
          </a:p>
          <a:p>
            <a:endParaRPr lang="en-GB" dirty="0"/>
          </a:p>
          <a:p>
            <a:r>
              <a:rPr lang="en-GB" dirty="0"/>
              <a:t>Episode 1, Series 1- start of the new term. Some difference of opinion about the school environment and the extent to which it’s safe and nurturing. Different context entirely but a funny reminder of the situation that we find ourselves in with Coronavirus. </a:t>
            </a:r>
          </a:p>
          <a:p>
            <a:endParaRPr lang="en-GB" dirty="0"/>
          </a:p>
          <a:p>
            <a:r>
              <a:rPr lang="en-GB" dirty="0"/>
              <a:t>Janey is a Prefect and proud of herself. She’s leading part of the school assembly on the first day back after the summer holidays. She gives one view of the school environment as a nurturing place where everyone can flourish; the formidable headteacher, Sister Michael sees it differently. </a:t>
            </a:r>
          </a:p>
          <a:p>
            <a:endParaRPr lang="en-GB" dirty="0"/>
          </a:p>
          <a:p>
            <a:r>
              <a:rPr lang="en-GB" dirty="0"/>
              <a:t>Clip first episode of first series- first day back at school after the summer holidays. </a:t>
            </a:r>
          </a:p>
          <a:p>
            <a:r>
              <a:rPr lang="en-GB" dirty="0">
                <a:hlinkClick r:id="rId3"/>
              </a:rPr>
              <a:t>https://www.bing.com/videos/search?q=episode+1+derry+girls&amp;docid=608030664859913633&amp;mid=593D810F4FE0FF55EB95593D810F4FE0FF55EB95&amp;view=detail&amp;FORM=VIRE</a:t>
            </a:r>
            <a:r>
              <a:rPr lang="en-GB" dirty="0"/>
              <a:t> 11.38-12.40</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4</a:t>
            </a:fld>
            <a:endParaRPr lang="en-US" altLang="en-US"/>
          </a:p>
        </p:txBody>
      </p:sp>
    </p:spTree>
    <p:extLst>
      <p:ext uri="{BB962C8B-B14F-4D97-AF65-F5344CB8AC3E}">
        <p14:creationId xmlns:p14="http://schemas.microsoft.com/office/powerpoint/2010/main" val="406399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Words and sentiments</a:t>
            </a:r>
          </a:p>
          <a:p>
            <a:r>
              <a:rPr lang="en-US" dirty="0"/>
              <a:t>Reality is much more brutal</a:t>
            </a:r>
          </a:p>
          <a:p>
            <a:r>
              <a:rPr lang="en-US" dirty="0"/>
              <a:t>Students need to watch their backs.</a:t>
            </a:r>
          </a:p>
          <a:p>
            <a:r>
              <a:rPr lang="en-GB" dirty="0"/>
              <a:t>In the current real-life situation, her words of caution resonate with us for different reasons than Sister Michael intended.  </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5</a:t>
            </a:fld>
            <a:endParaRPr lang="en-US" altLang="en-US"/>
          </a:p>
        </p:txBody>
      </p:sp>
    </p:spTree>
    <p:extLst>
      <p:ext uri="{BB962C8B-B14F-4D97-AF65-F5344CB8AC3E}">
        <p14:creationId xmlns:p14="http://schemas.microsoft.com/office/powerpoint/2010/main" val="372642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SG use similar words of caution in the guidance on school re-opening. </a:t>
            </a:r>
          </a:p>
          <a:p>
            <a:r>
              <a:rPr lang="en-US" dirty="0"/>
              <a:t>https://www.gov.scot/binaries/content/documents/govscot/publications/advice-and-guidance/2020/09/coronavirus-covid-19-guidance-preparing-start-new-school-term-august-2020-version-32/documents/coronavirus-covid-19-guidance-preparing-start-new-school-term-august-2020/coronavirus-covid-19-guidance-preparing-start-new-school-term-august-2020/govscot%3Adocument/coronavirus-covid-19-guidance-preparing-start-new-school-term-august-2020.pdf</a:t>
            </a:r>
          </a:p>
          <a:p>
            <a:r>
              <a:rPr lang="en-US" dirty="0"/>
              <a:t>First issued on 30</a:t>
            </a:r>
            <a:r>
              <a:rPr lang="en-US" baseline="30000" dirty="0"/>
              <a:t>th</a:t>
            </a:r>
            <a:r>
              <a:rPr lang="en-US" dirty="0"/>
              <a:t> July; now on its 3</a:t>
            </a:r>
            <a:r>
              <a:rPr lang="en-US" baseline="30000" dirty="0"/>
              <a:t>rd</a:t>
            </a:r>
            <a:r>
              <a:rPr lang="en-US" dirty="0"/>
              <a:t> version. </a:t>
            </a:r>
          </a:p>
          <a:p>
            <a:r>
              <a:rPr lang="en-US" dirty="0"/>
              <a:t>We need to be clear that these cannot be mere words and sentiments, as Sister Michael put it.</a:t>
            </a:r>
          </a:p>
          <a:p>
            <a:r>
              <a:rPr lang="en-US" dirty="0"/>
              <a:t>We all need to watch our backs- and those of our colleagues, and of the young people that we teach. It has to be a collective, collegiate endeavor as we try to remain vigilant and manage the risks of COVID-19.</a:t>
            </a:r>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6</a:t>
            </a:fld>
            <a:endParaRPr lang="en-US" altLang="en-US"/>
          </a:p>
        </p:txBody>
      </p:sp>
    </p:spTree>
    <p:extLst>
      <p:ext uri="{BB962C8B-B14F-4D97-AF65-F5344CB8AC3E}">
        <p14:creationId xmlns:p14="http://schemas.microsoft.com/office/powerpoint/2010/main" val="1649169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Letter to Directors of Education from Graeme Logan, Scottish Government Director of Learning, June 2020</a:t>
            </a:r>
          </a:p>
          <a:p>
            <a:r>
              <a:rPr lang="en-GB" dirty="0"/>
              <a:t>Not improvement planning priorities- a streamlined set of priorities for recovery.</a:t>
            </a:r>
          </a:p>
          <a:p>
            <a:r>
              <a:rPr lang="en-GB" dirty="0"/>
              <a:t>Aligned to the principles of the to the </a:t>
            </a:r>
            <a:r>
              <a:rPr lang="en-GB" dirty="0" err="1"/>
              <a:t>CfE</a:t>
            </a:r>
            <a:r>
              <a:rPr lang="en-GB" dirty="0"/>
              <a:t> Recovery Curriculum</a:t>
            </a:r>
          </a:p>
          <a:p>
            <a:r>
              <a:rPr lang="en-GB" dirty="0">
                <a:hlinkClick r:id="rId3"/>
              </a:rPr>
              <a:t>https://www.gov.scot/publications/coronavirus-covid-19-curriculum-for-excellence-in-the-recovery-phase/</a:t>
            </a:r>
            <a:endParaRPr lang="en-GB"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7</a:t>
            </a:fld>
            <a:endParaRPr lang="en-US" altLang="en-US"/>
          </a:p>
        </p:txBody>
      </p:sp>
    </p:spTree>
    <p:extLst>
      <p:ext uri="{BB962C8B-B14F-4D97-AF65-F5344CB8AC3E}">
        <p14:creationId xmlns:p14="http://schemas.microsoft.com/office/powerpoint/2010/main" val="946117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4B4EB7F-045B-4341-A632-701C5AD269F1}" type="slidenum">
              <a:rPr lang="en-US" altLang="en-US"/>
              <a:pPr/>
              <a:t>8</a:t>
            </a:fld>
            <a:endParaRPr lang="en-US" alt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marL="0" lvl="0" indent="0" algn="just">
              <a:lnSpc>
                <a:spcPct val="120000"/>
              </a:lnSpc>
              <a:spcAft>
                <a:spcPts val="1800"/>
              </a:spcAft>
              <a:buFont typeface="Symbol" panose="05050102010706020507" pitchFamily="18" charset="2"/>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Unprecedented times- First Minister, media, everywhere we hear this phrasing in relation to what we’re living through currently. </a:t>
            </a:r>
          </a:p>
          <a:p>
            <a:pPr marL="0" lvl="0" indent="0" algn="just">
              <a:lnSpc>
                <a:spcPct val="120000"/>
              </a:lnSpc>
              <a:spcAft>
                <a:spcPts val="1800"/>
              </a:spcAft>
              <a:buFont typeface="Symbol" panose="05050102010706020507" pitchFamily="18" charset="2"/>
              <a:buNone/>
            </a:pPr>
            <a:endPar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lvl="0" indent="0" algn="just">
              <a:lnSpc>
                <a:spcPct val="120000"/>
              </a:lnSpc>
              <a:spcAft>
                <a:spcPts val="1800"/>
              </a:spcAft>
              <a:buFont typeface="Symbol" panose="05050102010706020507" pitchFamily="18" charset="2"/>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EIS Guidance recognises this. Not business as usual.</a:t>
            </a:r>
          </a:p>
          <a:p>
            <a:pPr marL="0" lvl="0" indent="0" algn="just">
              <a:lnSpc>
                <a:spcPct val="120000"/>
              </a:lnSpc>
              <a:spcAft>
                <a:spcPts val="1800"/>
              </a:spcAft>
              <a:buFont typeface="Symbol" panose="05050102010706020507" pitchFamily="18" charset="2"/>
              <a:buNone/>
            </a:pPr>
            <a:endPar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lvl="0" indent="0" algn="just">
              <a:lnSpc>
                <a:spcPct val="120000"/>
              </a:lnSpc>
              <a:spcAft>
                <a:spcPts val="1800"/>
              </a:spcAft>
              <a:buFont typeface="Symbol" panose="05050102010706020507" pitchFamily="18" charset="2"/>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We pushed for emphasis of this concept within the Scottish Government guidance. </a:t>
            </a:r>
          </a:p>
          <a:p>
            <a:pPr marL="0" lvl="0" indent="0" algn="just">
              <a:lnSpc>
                <a:spcPct val="120000"/>
              </a:lnSpc>
              <a:spcAft>
                <a:spcPts val="1800"/>
              </a:spcAft>
              <a:buFont typeface="Symbol" panose="05050102010706020507" pitchFamily="18" charset="2"/>
              <a:buNone/>
            </a:pPr>
            <a:endPar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lvl="0" indent="0" algn="just">
              <a:lnSpc>
                <a:spcPct val="120000"/>
              </a:lnSpc>
              <a:spcAft>
                <a:spcPts val="1800"/>
              </a:spcAft>
              <a:buFont typeface="Symbol" panose="05050102010706020507" pitchFamily="18" charset="2"/>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We’re absolutely clear on the need to prioritise the physical, mental and emotional wellbeing of children and young people, practitioners and families. </a:t>
            </a:r>
            <a:endParaRPr lang="en-GB" sz="1800" dirty="0">
              <a:effectLst/>
              <a:latin typeface="Times New Roman" panose="02020603050405020304" pitchFamily="18" charset="0"/>
              <a:ea typeface="Times New Roman" panose="02020603050405020304" pitchFamily="18" charset="0"/>
            </a:endParaRPr>
          </a:p>
          <a:p>
            <a:pPr marL="0" lvl="0" indent="0" algn="just">
              <a:lnSpc>
                <a:spcPct val="120000"/>
              </a:lnSpc>
              <a:spcAft>
                <a:spcPts val="1800"/>
              </a:spcAft>
              <a:buFont typeface="Symbol" panose="05050102010706020507" pitchFamily="18" charset="2"/>
              <a:buNone/>
            </a:pPr>
            <a:endPar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lvl="0" indent="0" algn="just">
              <a:lnSpc>
                <a:spcPct val="120000"/>
              </a:lnSpc>
              <a:spcAft>
                <a:spcPts val="1800"/>
              </a:spcAft>
              <a:buFont typeface="Symbol" panose="05050102010706020507" pitchFamily="18" charset="2"/>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And recognise that children and young people from disadvantaged backgrounds may have faced multiple barriers to learning over the period of the school closure. </a:t>
            </a:r>
          </a:p>
          <a:p>
            <a:pPr marL="0" lvl="0" indent="0" algn="just">
              <a:lnSpc>
                <a:spcPct val="120000"/>
              </a:lnSpc>
              <a:spcAft>
                <a:spcPts val="1800"/>
              </a:spcAft>
              <a:buFont typeface="Symbol" panose="05050102010706020507" pitchFamily="18" charset="2"/>
              <a:buNone/>
            </a:pPr>
            <a:endPar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lvl="0" indent="0" algn="just">
              <a:lnSpc>
                <a:spcPct val="120000"/>
              </a:lnSpc>
              <a:spcAft>
                <a:spcPts val="1800"/>
              </a:spcAft>
              <a:buFont typeface="Symbol" panose="05050102010706020507" pitchFamily="18" charset="2"/>
              <a:buNone/>
            </a:pPr>
            <a:r>
              <a:rPr lang="en-GB" sz="1800" dirty="0">
                <a:solidFill>
                  <a:srgbClr val="333333"/>
                </a:solidFill>
                <a:effectLst/>
                <a:latin typeface="Helvetica" panose="020B0604020202020204" pitchFamily="34" charset="0"/>
                <a:ea typeface="Times New Roman" panose="02020603050405020304" pitchFamily="18" charset="0"/>
                <a:cs typeface="Times New Roman" panose="02020603050405020304" pitchFamily="18" charset="0"/>
              </a:rPr>
              <a:t>See the importance of the principle of equity and the need to consider how to provide additional and appropriate support where it is most needed in order to maximise engagement with learning and continue the work to close the poverty related attainment gap. </a:t>
            </a:r>
            <a:endParaRPr lang="en-GB" sz="1800" dirty="0">
              <a:effectLst/>
              <a:latin typeface="Times New Roman" panose="02020603050405020304" pitchFamily="18" charset="0"/>
              <a:ea typeface="Times New Roman" panose="02020603050405020304" pitchFamily="18" charset="0"/>
            </a:endParaRPr>
          </a:p>
          <a:p>
            <a:pPr marL="0" indent="0" eaLnBrk="1" hangingPunct="1">
              <a:buNone/>
            </a:pPr>
            <a:endParaRPr lang="en-US" altLang="en-US" b="1" dirty="0">
              <a:latin typeface="Arial" panose="020B0604020202020204" pitchFamily="34" charset="0"/>
            </a:endParaRPr>
          </a:p>
        </p:txBody>
      </p:sp>
    </p:spTree>
    <p:extLst>
      <p:ext uri="{BB962C8B-B14F-4D97-AF65-F5344CB8AC3E}">
        <p14:creationId xmlns:p14="http://schemas.microsoft.com/office/powerpoint/2010/main" val="2204297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That’s a lot that schools and teachers are juggling at the moment in the midst of this recovery phase of Scottish education. </a:t>
            </a:r>
          </a:p>
          <a:p>
            <a:endParaRPr lang="en-GB" dirty="0"/>
          </a:p>
          <a:p>
            <a:r>
              <a:rPr lang="en-GB" dirty="0"/>
              <a:t>It’s helpful to consider the definition of recovery so that we avoid it becoming just another word underpinned by weak sentiment. </a:t>
            </a:r>
          </a:p>
          <a:p>
            <a:pPr algn="l">
              <a:buFont typeface="+mj-lt"/>
              <a:buNone/>
            </a:pPr>
            <a:r>
              <a:rPr lang="en-GB" b="0" i="0" dirty="0">
                <a:solidFill>
                  <a:schemeClr val="tx1"/>
                </a:solidFill>
                <a:effectLst/>
                <a:latin typeface="Arial" charset="0"/>
              </a:rPr>
              <a:t>The Oxford dictionary defines it as ‘A</a:t>
            </a:r>
            <a:r>
              <a:rPr lang="en-GB" b="0" i="0" dirty="0">
                <a:solidFill>
                  <a:srgbClr val="111111"/>
                </a:solidFill>
                <a:effectLst/>
                <a:latin typeface="Roboto"/>
              </a:rPr>
              <a:t> return to a normal state of health, mind, or strength. </a:t>
            </a:r>
            <a:r>
              <a:rPr lang="en-GB" b="0" i="0" u="none" strike="noStrike" dirty="0">
                <a:solidFill>
                  <a:srgbClr val="660099"/>
                </a:solidFill>
                <a:effectLst/>
                <a:latin typeface="Roboto"/>
              </a:rPr>
              <a:t>Recuperation</a:t>
            </a:r>
            <a:r>
              <a:rPr lang="en-GB" b="0" i="0" dirty="0">
                <a:solidFill>
                  <a:srgbClr val="767676"/>
                </a:solidFill>
                <a:effectLst/>
                <a:latin typeface="Roboto"/>
              </a:rPr>
              <a:t> or return to health · convalescence, a process of getting better. </a:t>
            </a:r>
            <a:r>
              <a:rPr lang="en-GB" b="0" i="0" dirty="0">
                <a:solidFill>
                  <a:srgbClr val="111111"/>
                </a:solidFill>
                <a:effectLst/>
                <a:latin typeface="Roboto"/>
              </a:rPr>
              <a:t>The action or process of regaining possession or control of something stolen or lost.</a:t>
            </a:r>
          </a:p>
          <a:p>
            <a:pPr algn="l">
              <a:buFont typeface="+mj-lt"/>
              <a:buNone/>
            </a:pPr>
            <a:endParaRPr lang="en-GB" b="0" i="0" dirty="0">
              <a:solidFill>
                <a:srgbClr val="111111"/>
              </a:solidFill>
              <a:effectLst/>
              <a:latin typeface="Roboto"/>
            </a:endParaRPr>
          </a:p>
          <a:p>
            <a:pPr algn="l">
              <a:buFont typeface="+mj-lt"/>
              <a:buNone/>
            </a:pPr>
            <a:r>
              <a:rPr lang="en-GB" b="0" i="0" dirty="0">
                <a:solidFill>
                  <a:srgbClr val="111111"/>
                </a:solidFill>
                <a:effectLst/>
                <a:latin typeface="Roboto"/>
              </a:rPr>
              <a:t>The idea of process is important. We need to be mindful all of the time that just because schools are open, we can’t do what we normally do in the ways we normally do it. </a:t>
            </a:r>
          </a:p>
          <a:p>
            <a:pPr algn="l">
              <a:buFont typeface="+mj-lt"/>
              <a:buNone/>
            </a:pPr>
            <a:r>
              <a:rPr lang="en-GB" b="0" i="0" dirty="0">
                <a:solidFill>
                  <a:srgbClr val="111111"/>
                </a:solidFill>
                <a:effectLst/>
                <a:latin typeface="Roboto"/>
              </a:rPr>
              <a:t>Frustrating though it might be that we can’t lead learning and teaching as we normally would, the reality is that we can’t- public health restrictions prevent it.</a:t>
            </a:r>
          </a:p>
          <a:p>
            <a:pPr algn="l">
              <a:buFont typeface="+mj-lt"/>
              <a:buNone/>
            </a:pPr>
            <a:r>
              <a:rPr lang="en-GB" b="0" i="0" dirty="0">
                <a:solidFill>
                  <a:srgbClr val="111111"/>
                </a:solidFill>
                <a:effectLst/>
                <a:latin typeface="Roboto"/>
              </a:rPr>
              <a:t>So the image of the relatively straight road, the sunshine on the horizon and clear signposting to Recovery doesn’t capture where we are now. </a:t>
            </a:r>
          </a:p>
          <a:p>
            <a:pPr algn="l">
              <a:buFont typeface="+mj-lt"/>
              <a:buNone/>
            </a:pPr>
            <a:r>
              <a:rPr lang="en-GB" b="0" i="0" dirty="0">
                <a:solidFill>
                  <a:srgbClr val="111111"/>
                </a:solidFill>
                <a:effectLst/>
                <a:latin typeface="Roboto"/>
              </a:rPr>
              <a:t>It might suggest that we’re headed out of COVID territory to an educational Xanadu and we’re nearly there. Not quite.</a:t>
            </a:r>
          </a:p>
          <a:p>
            <a:pPr algn="l">
              <a:buFont typeface="+mj-lt"/>
              <a:buNone/>
            </a:pPr>
            <a:endParaRPr lang="en-GB" b="0" i="0" dirty="0">
              <a:solidFill>
                <a:srgbClr val="111111"/>
              </a:solidFill>
              <a:effectLst/>
              <a:latin typeface="Roboto"/>
            </a:endParaRPr>
          </a:p>
          <a:p>
            <a:pPr algn="l">
              <a:buFont typeface="+mj-lt"/>
              <a:buNone/>
            </a:pPr>
            <a:endParaRPr lang="en-GB" b="0" i="0" dirty="0">
              <a:solidFill>
                <a:srgbClr val="111111"/>
              </a:solidFill>
              <a:effectLst/>
              <a:latin typeface="Roboto"/>
            </a:endParaRPr>
          </a:p>
          <a:p>
            <a:endParaRPr lang="en-GB" dirty="0"/>
          </a:p>
        </p:txBody>
      </p:sp>
      <p:sp>
        <p:nvSpPr>
          <p:cNvPr id="4" name="Slide Number Placeholder 3"/>
          <p:cNvSpPr>
            <a:spLocks noGrp="1"/>
          </p:cNvSpPr>
          <p:nvPr>
            <p:ph type="sldNum" sz="quarter" idx="5"/>
          </p:nvPr>
        </p:nvSpPr>
        <p:spPr/>
        <p:txBody>
          <a:bodyPr/>
          <a:lstStyle/>
          <a:p>
            <a:fld id="{C0A210F4-B432-413A-93A7-89DA40B04CFE}" type="slidenum">
              <a:rPr lang="en-US" altLang="en-US" smtClean="0"/>
              <a:pPr/>
              <a:t>9</a:t>
            </a:fld>
            <a:endParaRPr lang="en-US" altLang="en-US"/>
          </a:p>
        </p:txBody>
      </p:sp>
    </p:spTree>
    <p:extLst>
      <p:ext uri="{BB962C8B-B14F-4D97-AF65-F5344CB8AC3E}">
        <p14:creationId xmlns:p14="http://schemas.microsoft.com/office/powerpoint/2010/main" val="375135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181160 w 4917"/>
                <a:gd name="T3" fmla="*/ 0 h 1000"/>
                <a:gd name="T4" fmla="*/ 201719 w 4917"/>
                <a:gd name="T5" fmla="*/ 4181 h 1000"/>
                <a:gd name="T6" fmla="*/ 181204 w 4917"/>
                <a:gd name="T7" fmla="*/ 8347 h 1000"/>
                <a:gd name="T8" fmla="*/ 0 w 4917"/>
                <a:gd name="T9" fmla="*/ 8347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12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fld id="{19503480-E951-4946-94BF-D76FBBE20EED}" type="slidenum">
              <a:rPr lang="en-US" altLang="en-US"/>
              <a:pPr/>
              <a:t>‹#›</a:t>
            </a:fld>
            <a:endParaRPr lang="en-US" altLang="en-US"/>
          </a:p>
        </p:txBody>
      </p:sp>
    </p:spTree>
    <p:extLst>
      <p:ext uri="{BB962C8B-B14F-4D97-AF65-F5344CB8AC3E}">
        <p14:creationId xmlns:p14="http://schemas.microsoft.com/office/powerpoint/2010/main" val="2448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0B7A8BD-0F20-4173-ACE8-7DA056C19840}" type="slidenum">
              <a:rPr lang="en-US" altLang="en-US"/>
              <a:pPr/>
              <a:t>‹#›</a:t>
            </a:fld>
            <a:endParaRPr lang="en-US" altLang="en-US"/>
          </a:p>
        </p:txBody>
      </p:sp>
    </p:spTree>
    <p:extLst>
      <p:ext uri="{BB962C8B-B14F-4D97-AF65-F5344CB8AC3E}">
        <p14:creationId xmlns:p14="http://schemas.microsoft.com/office/powerpoint/2010/main" val="4132352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52066DDA-6980-4BFB-9BE2-027F5C77882F}" type="slidenum">
              <a:rPr lang="en-US" altLang="en-US"/>
              <a:pPr/>
              <a:t>‹#›</a:t>
            </a:fld>
            <a:endParaRPr lang="en-US" altLang="en-US"/>
          </a:p>
        </p:txBody>
      </p:sp>
    </p:spTree>
    <p:extLst>
      <p:ext uri="{BB962C8B-B14F-4D97-AF65-F5344CB8AC3E}">
        <p14:creationId xmlns:p14="http://schemas.microsoft.com/office/powerpoint/2010/main" val="1105111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609600" y="1600200"/>
            <a:ext cx="3886200" cy="4419600"/>
          </a:xfrm>
        </p:spPr>
        <p:txBody>
          <a:bodyPr/>
          <a:lstStyle/>
          <a:p>
            <a:pPr lvl="0"/>
            <a:endParaRPr lang="en-GB" noProof="0"/>
          </a:p>
        </p:txBody>
      </p:sp>
      <p:sp>
        <p:nvSpPr>
          <p:cNvPr id="4" name="Text Placeholder 3"/>
          <p:cNvSpPr>
            <a:spLocks noGrp="1"/>
          </p:cNvSpPr>
          <p:nvPr>
            <p:ph type="body"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21C8C7A6-B1BB-468D-A888-3FD89C631215}" type="slidenum">
              <a:rPr lang="en-US" altLang="en-US"/>
              <a:pPr/>
              <a:t>‹#›</a:t>
            </a:fld>
            <a:endParaRPr lang="en-US" altLang="en-US"/>
          </a:p>
        </p:txBody>
      </p:sp>
    </p:spTree>
    <p:extLst>
      <p:ext uri="{BB962C8B-B14F-4D97-AF65-F5344CB8AC3E}">
        <p14:creationId xmlns:p14="http://schemas.microsoft.com/office/powerpoint/2010/main" val="2587471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SmartArt Placeholder 2"/>
          <p:cNvSpPr>
            <a:spLocks noGrp="1"/>
          </p:cNvSpPr>
          <p:nvPr>
            <p:ph type="dgm" idx="1"/>
          </p:nvPr>
        </p:nvSpPr>
        <p:spPr>
          <a:xfrm>
            <a:off x="609600" y="1600200"/>
            <a:ext cx="7924800" cy="4419600"/>
          </a:xfrm>
        </p:spPr>
        <p:txBody>
          <a:bodyPr/>
          <a:lstStyle/>
          <a:p>
            <a:pPr lvl="0"/>
            <a:endParaRPr lang="en-GB" noProof="0"/>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4B8C9E06-5E0F-4594-9190-4D8832260075}" type="slidenum">
              <a:rPr lang="en-US" altLang="en-US"/>
              <a:pPr/>
              <a:t>‹#›</a:t>
            </a:fld>
            <a:endParaRPr lang="en-US" altLang="en-US"/>
          </a:p>
        </p:txBody>
      </p:sp>
    </p:spTree>
    <p:extLst>
      <p:ext uri="{BB962C8B-B14F-4D97-AF65-F5344CB8AC3E}">
        <p14:creationId xmlns:p14="http://schemas.microsoft.com/office/powerpoint/2010/main" val="389651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A0CD117F-D189-4BDB-AA96-2ECC58377EFF}" type="slidenum">
              <a:rPr lang="en-US" altLang="en-US"/>
              <a:pPr/>
              <a:t>‹#›</a:t>
            </a:fld>
            <a:endParaRPr lang="en-US" altLang="en-US"/>
          </a:p>
        </p:txBody>
      </p:sp>
    </p:spTree>
    <p:extLst>
      <p:ext uri="{BB962C8B-B14F-4D97-AF65-F5344CB8AC3E}">
        <p14:creationId xmlns:p14="http://schemas.microsoft.com/office/powerpoint/2010/main" val="3099080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95263" y="228600"/>
            <a:ext cx="8015287"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886200"/>
            <a:ext cx="38862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8"/>
          <p:cNvSpPr>
            <a:spLocks noGrp="1" noChangeArrowheads="1"/>
          </p:cNvSpPr>
          <p:nvPr>
            <p:ph type="dt" sz="half" idx="10"/>
          </p:nvPr>
        </p:nvSpPr>
        <p:spPr>
          <a:ln/>
        </p:spPr>
        <p:txBody>
          <a:bodyPr/>
          <a:lstStyle>
            <a:lvl1pPr>
              <a:defRPr/>
            </a:lvl1pPr>
          </a:lstStyle>
          <a:p>
            <a:pPr>
              <a:defRPr/>
            </a:pPr>
            <a:endParaRPr lang="en-US"/>
          </a:p>
        </p:txBody>
      </p:sp>
      <p:sp>
        <p:nvSpPr>
          <p:cNvPr id="7" name="Rectangle 9"/>
          <p:cNvSpPr>
            <a:spLocks noGrp="1" noChangeArrowheads="1"/>
          </p:cNvSpPr>
          <p:nvPr>
            <p:ph type="ftr" sz="quarter" idx="11"/>
          </p:nvPr>
        </p:nvSpPr>
        <p:spPr>
          <a:ln/>
        </p:spPr>
        <p:txBody>
          <a:bodyPr/>
          <a:lstStyle>
            <a:lvl1pPr>
              <a:defRPr/>
            </a:lvl1pPr>
          </a:lstStyle>
          <a:p>
            <a:pPr>
              <a:defRPr/>
            </a:pPr>
            <a:endParaRPr lang="en-US"/>
          </a:p>
        </p:txBody>
      </p:sp>
      <p:sp>
        <p:nvSpPr>
          <p:cNvPr id="8" name="Rectangle 10"/>
          <p:cNvSpPr>
            <a:spLocks noGrp="1" noChangeArrowheads="1"/>
          </p:cNvSpPr>
          <p:nvPr>
            <p:ph type="sldNum" sz="quarter" idx="12"/>
          </p:nvPr>
        </p:nvSpPr>
        <p:spPr>
          <a:ln/>
        </p:spPr>
        <p:txBody>
          <a:bodyPr/>
          <a:lstStyle>
            <a:lvl1pPr>
              <a:defRPr/>
            </a:lvl1pPr>
          </a:lstStyle>
          <a:p>
            <a:fld id="{1F7DDB98-3808-4D03-BBCF-9B9EF6843C8F}" type="slidenum">
              <a:rPr lang="en-US" altLang="en-US"/>
              <a:pPr/>
              <a:t>‹#›</a:t>
            </a:fld>
            <a:endParaRPr lang="en-US" altLang="en-US"/>
          </a:p>
        </p:txBody>
      </p:sp>
    </p:spTree>
    <p:extLst>
      <p:ext uri="{BB962C8B-B14F-4D97-AF65-F5344CB8AC3E}">
        <p14:creationId xmlns:p14="http://schemas.microsoft.com/office/powerpoint/2010/main" val="93100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DB53AD02-CDB9-4BE9-A0B4-50BD09033C99}" type="slidenum">
              <a:rPr lang="en-US" altLang="en-US"/>
              <a:pPr/>
              <a:t>‹#›</a:t>
            </a:fld>
            <a:endParaRPr lang="en-US" altLang="en-US"/>
          </a:p>
        </p:txBody>
      </p:sp>
    </p:spTree>
    <p:extLst>
      <p:ext uri="{BB962C8B-B14F-4D97-AF65-F5344CB8AC3E}">
        <p14:creationId xmlns:p14="http://schemas.microsoft.com/office/powerpoint/2010/main" val="2291362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fld id="{A76F362D-85C3-4A2B-9772-922FE1C3DD63}" type="slidenum">
              <a:rPr lang="en-US" altLang="en-US"/>
              <a:pPr/>
              <a:t>‹#›</a:t>
            </a:fld>
            <a:endParaRPr lang="en-US" altLang="en-US"/>
          </a:p>
        </p:txBody>
      </p:sp>
    </p:spTree>
    <p:extLst>
      <p:ext uri="{BB962C8B-B14F-4D97-AF65-F5344CB8AC3E}">
        <p14:creationId xmlns:p14="http://schemas.microsoft.com/office/powerpoint/2010/main" val="3647044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D68C7215-D487-4F1A-B629-822BD0033AAD}" type="slidenum">
              <a:rPr lang="en-US" altLang="en-US"/>
              <a:pPr/>
              <a:t>‹#›</a:t>
            </a:fld>
            <a:endParaRPr lang="en-US" altLang="en-US"/>
          </a:p>
        </p:txBody>
      </p:sp>
    </p:spTree>
    <p:extLst>
      <p:ext uri="{BB962C8B-B14F-4D97-AF65-F5344CB8AC3E}">
        <p14:creationId xmlns:p14="http://schemas.microsoft.com/office/powerpoint/2010/main" val="669207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fld id="{F2A7A9A8-2E23-42F2-B43C-D18434483399}" type="slidenum">
              <a:rPr lang="en-US" altLang="en-US"/>
              <a:pPr/>
              <a:t>‹#›</a:t>
            </a:fld>
            <a:endParaRPr lang="en-US" altLang="en-US"/>
          </a:p>
        </p:txBody>
      </p:sp>
    </p:spTree>
    <p:extLst>
      <p:ext uri="{BB962C8B-B14F-4D97-AF65-F5344CB8AC3E}">
        <p14:creationId xmlns:p14="http://schemas.microsoft.com/office/powerpoint/2010/main" val="3449982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fld id="{1BA8E6D4-B188-4DD4-8592-DF2120130EC2}" type="slidenum">
              <a:rPr lang="en-US" altLang="en-US"/>
              <a:pPr/>
              <a:t>‹#›</a:t>
            </a:fld>
            <a:endParaRPr lang="en-US" altLang="en-US"/>
          </a:p>
        </p:txBody>
      </p:sp>
    </p:spTree>
    <p:extLst>
      <p:ext uri="{BB962C8B-B14F-4D97-AF65-F5344CB8AC3E}">
        <p14:creationId xmlns:p14="http://schemas.microsoft.com/office/powerpoint/2010/main" val="146374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fld id="{482C3C7F-C23E-45BB-AB4E-9F996C14548F}" type="slidenum">
              <a:rPr lang="en-US" altLang="en-US"/>
              <a:pPr/>
              <a:t>‹#›</a:t>
            </a:fld>
            <a:endParaRPr lang="en-US" altLang="en-US"/>
          </a:p>
        </p:txBody>
      </p:sp>
    </p:spTree>
    <p:extLst>
      <p:ext uri="{BB962C8B-B14F-4D97-AF65-F5344CB8AC3E}">
        <p14:creationId xmlns:p14="http://schemas.microsoft.com/office/powerpoint/2010/main" val="3212805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67AC41D3-EDF1-4198-8D30-57A4AC094577}" type="slidenum">
              <a:rPr lang="en-US" altLang="en-US"/>
              <a:pPr/>
              <a:t>‹#›</a:t>
            </a:fld>
            <a:endParaRPr lang="en-US" altLang="en-US"/>
          </a:p>
        </p:txBody>
      </p:sp>
    </p:spTree>
    <p:extLst>
      <p:ext uri="{BB962C8B-B14F-4D97-AF65-F5344CB8AC3E}">
        <p14:creationId xmlns:p14="http://schemas.microsoft.com/office/powerpoint/2010/main" val="206459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fld id="{BDEEBEE0-DFF2-45EE-9C4F-A5F99DDF2868}" type="slidenum">
              <a:rPr lang="en-US" altLang="en-US"/>
              <a:pPr/>
              <a:t>‹#›</a:t>
            </a:fld>
            <a:endParaRPr lang="en-US" altLang="en-US"/>
          </a:p>
        </p:txBody>
      </p:sp>
    </p:spTree>
    <p:extLst>
      <p:ext uri="{BB962C8B-B14F-4D97-AF65-F5344CB8AC3E}">
        <p14:creationId xmlns:p14="http://schemas.microsoft.com/office/powerpoint/2010/main" val="2752946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a:latin typeface="Times New Roman" pitchFamily="18" charset="0"/>
              </a:endParaRPr>
            </a:p>
          </p:txBody>
        </p:sp>
        <p:sp>
          <p:nvSpPr>
            <p:cNvPr id="1034" name="AutoShape 4"/>
            <p:cNvSpPr>
              <a:spLocks noChangeArrowheads="1"/>
            </p:cNvSpPr>
            <p:nvPr/>
          </p:nvSpPr>
          <p:spPr bwMode="blackWhite">
            <a:xfrm>
              <a:off x="0" y="96"/>
              <a:ext cx="5376" cy="768"/>
            </a:xfrm>
            <a:custGeom>
              <a:avLst/>
              <a:gdLst>
                <a:gd name="T0" fmla="*/ 0 w 7000"/>
                <a:gd name="T1" fmla="*/ 0 h 1000"/>
                <a:gd name="T2" fmla="*/ 868 w 7000"/>
                <a:gd name="T3" fmla="*/ 0 h 1000"/>
                <a:gd name="T4" fmla="*/ 935 w 7000"/>
                <a:gd name="T5" fmla="*/ 10 h 1000"/>
                <a:gd name="T6" fmla="*/ 868 w 7000"/>
                <a:gd name="T7" fmla="*/ 19 h 1000"/>
                <a:gd name="T8" fmla="*/ 0 w 7000"/>
                <a:gd name="T9" fmla="*/ 19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35"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4"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4105"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4106"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fld id="{782C1A22-A475-4043-929D-89D2700F157C}" type="slidenum">
              <a:rPr lang="en-US" altLang="en-US"/>
              <a:pPr/>
              <a:t>‹#›</a:t>
            </a:fld>
            <a:endParaRPr lang="en-US" altLang="en-US"/>
          </a:p>
        </p:txBody>
      </p:sp>
      <p:pic>
        <p:nvPicPr>
          <p:cNvPr id="1032" name="Picture 11" descr="New EIS logo no_text-2 copy"/>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235825" y="5219700"/>
            <a:ext cx="12446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66"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 id="2147484563" r:id="rId13"/>
    <p:sldLayoutId id="2147484564" r:id="rId14"/>
    <p:sldLayoutId id="2147484565" r:id="rId15"/>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DE14-9C27-47AC-909D-D01AC241BE32}"/>
              </a:ext>
            </a:extLst>
          </p:cNvPr>
          <p:cNvSpPr>
            <a:spLocks noGrp="1"/>
          </p:cNvSpPr>
          <p:nvPr>
            <p:ph type="title"/>
          </p:nvPr>
        </p:nvSpPr>
        <p:spPr>
          <a:xfrm>
            <a:off x="-145773" y="195584"/>
            <a:ext cx="8534400" cy="914400"/>
          </a:xfrm>
        </p:spPr>
        <p:txBody>
          <a:bodyPr/>
          <a:lstStyle/>
          <a:p>
            <a:pPr algn="ctr"/>
            <a:br>
              <a:rPr lang="en-GB" sz="4000" dirty="0"/>
            </a:br>
            <a:r>
              <a:rPr lang="en-GB" sz="3600" b="1" dirty="0"/>
              <a:t>The Recovery Curriculum and COVID-Secure Pedagogy </a:t>
            </a:r>
            <a:br>
              <a:rPr lang="en-GB" sz="4800" dirty="0"/>
            </a:br>
            <a:endParaRPr lang="en-GB" dirty="0"/>
          </a:p>
        </p:txBody>
      </p:sp>
      <p:sp>
        <p:nvSpPr>
          <p:cNvPr id="3" name="Content Placeholder 2">
            <a:extLst>
              <a:ext uri="{FF2B5EF4-FFF2-40B4-BE49-F238E27FC236}">
                <a16:creationId xmlns:a16="http://schemas.microsoft.com/office/drawing/2014/main" id="{C4CDD922-8618-45DF-928E-F976BFE16D1E}"/>
              </a:ext>
            </a:extLst>
          </p:cNvPr>
          <p:cNvSpPr>
            <a:spLocks noGrp="1"/>
          </p:cNvSpPr>
          <p:nvPr>
            <p:ph idx="1"/>
          </p:nvPr>
        </p:nvSpPr>
        <p:spPr/>
        <p:txBody>
          <a:bodyPr/>
          <a:lstStyle/>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4000" dirty="0"/>
          </a:p>
          <a:p>
            <a:pPr marL="0" indent="0">
              <a:buNone/>
            </a:pPr>
            <a:endParaRPr lang="en-GB" dirty="0"/>
          </a:p>
          <a:p>
            <a:pPr marL="0" indent="0">
              <a:buNone/>
            </a:pPr>
            <a:r>
              <a:rPr lang="en-GB" dirty="0"/>
              <a:t>        </a:t>
            </a:r>
            <a:r>
              <a:rPr lang="en-GB" dirty="0">
                <a:solidFill>
                  <a:srgbClr val="FF00FF"/>
                </a:solidFill>
              </a:rPr>
              <a:t> </a:t>
            </a:r>
            <a:endParaRPr lang="en-GB" dirty="0">
              <a:solidFill>
                <a:srgbClr val="A729AA"/>
              </a:solidFill>
            </a:endParaRPr>
          </a:p>
        </p:txBody>
      </p:sp>
      <p:pic>
        <p:nvPicPr>
          <p:cNvPr id="4" name="Picture 3">
            <a:extLst>
              <a:ext uri="{FF2B5EF4-FFF2-40B4-BE49-F238E27FC236}">
                <a16:creationId xmlns:a16="http://schemas.microsoft.com/office/drawing/2014/main" id="{D1E6063C-DF0B-496E-BBAD-3B3FAE0951BE}"/>
              </a:ext>
            </a:extLst>
          </p:cNvPr>
          <p:cNvPicPr>
            <a:picLocks noChangeAspect="1"/>
          </p:cNvPicPr>
          <p:nvPr/>
        </p:nvPicPr>
        <p:blipFill>
          <a:blip r:embed="rId3"/>
          <a:stretch>
            <a:fillRect/>
          </a:stretch>
        </p:blipFill>
        <p:spPr>
          <a:xfrm>
            <a:off x="857250" y="1600200"/>
            <a:ext cx="3843337" cy="2278856"/>
          </a:xfrm>
          <a:prstGeom prst="rect">
            <a:avLst/>
          </a:prstGeom>
        </p:spPr>
      </p:pic>
      <p:pic>
        <p:nvPicPr>
          <p:cNvPr id="7" name="Picture 6">
            <a:extLst>
              <a:ext uri="{FF2B5EF4-FFF2-40B4-BE49-F238E27FC236}">
                <a16:creationId xmlns:a16="http://schemas.microsoft.com/office/drawing/2014/main" id="{20955923-C542-4171-A42F-45F3A26EA4B2}"/>
              </a:ext>
            </a:extLst>
          </p:cNvPr>
          <p:cNvPicPr>
            <a:picLocks noChangeAspect="1"/>
          </p:cNvPicPr>
          <p:nvPr/>
        </p:nvPicPr>
        <p:blipFill>
          <a:blip r:embed="rId4"/>
          <a:stretch>
            <a:fillRect/>
          </a:stretch>
        </p:blipFill>
        <p:spPr>
          <a:xfrm>
            <a:off x="4700588" y="1600200"/>
            <a:ext cx="3688039" cy="2278856"/>
          </a:xfrm>
          <a:prstGeom prst="rect">
            <a:avLst/>
          </a:prstGeom>
        </p:spPr>
      </p:pic>
      <p:pic>
        <p:nvPicPr>
          <p:cNvPr id="2050" name="Picture 5">
            <a:extLst>
              <a:ext uri="{FF2B5EF4-FFF2-40B4-BE49-F238E27FC236}">
                <a16:creationId xmlns:a16="http://schemas.microsoft.com/office/drawing/2014/main" id="{137B20E7-21D0-43EE-BA74-0A33D8892E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25" y="3879056"/>
            <a:ext cx="4297363" cy="232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1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C92F-C421-4F2D-8E3E-DC8CAAA46F60}"/>
              </a:ext>
            </a:extLst>
          </p:cNvPr>
          <p:cNvSpPr>
            <a:spLocks noGrp="1"/>
          </p:cNvSpPr>
          <p:nvPr>
            <p:ph type="title"/>
          </p:nvPr>
        </p:nvSpPr>
        <p:spPr/>
        <p:txBody>
          <a:bodyPr/>
          <a:lstStyle/>
          <a:p>
            <a:r>
              <a:rPr lang="en-GB" b="1" dirty="0"/>
              <a:t>A long and winding road?</a:t>
            </a:r>
          </a:p>
        </p:txBody>
      </p:sp>
      <p:pic>
        <p:nvPicPr>
          <p:cNvPr id="4098" name="Picture 2" descr="See the source image">
            <a:extLst>
              <a:ext uri="{FF2B5EF4-FFF2-40B4-BE49-F238E27FC236}">
                <a16:creationId xmlns:a16="http://schemas.microsoft.com/office/drawing/2014/main" id="{026252BC-3B1D-4BAA-90AF-E3E138DCE1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7296" y="1457324"/>
            <a:ext cx="7855192" cy="455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013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A9BC4-50E2-454B-9D78-6659D60DAF6B}"/>
              </a:ext>
            </a:extLst>
          </p:cNvPr>
          <p:cNvSpPr>
            <a:spLocks noGrp="1"/>
          </p:cNvSpPr>
          <p:nvPr>
            <p:ph type="title"/>
          </p:nvPr>
        </p:nvSpPr>
        <p:spPr/>
        <p:txBody>
          <a:bodyPr/>
          <a:lstStyle/>
          <a:p>
            <a:r>
              <a:rPr lang="en-GB" b="1" dirty="0"/>
              <a:t>EIS Guidance: key elements</a:t>
            </a:r>
          </a:p>
        </p:txBody>
      </p:sp>
      <p:sp>
        <p:nvSpPr>
          <p:cNvPr id="3" name="Content Placeholder 2">
            <a:extLst>
              <a:ext uri="{FF2B5EF4-FFF2-40B4-BE49-F238E27FC236}">
                <a16:creationId xmlns:a16="http://schemas.microsoft.com/office/drawing/2014/main" id="{8490767E-F37F-43D9-8310-A9436230A9C1}"/>
              </a:ext>
            </a:extLst>
          </p:cNvPr>
          <p:cNvSpPr>
            <a:spLocks noGrp="1"/>
          </p:cNvSpPr>
          <p:nvPr>
            <p:ph idx="1"/>
          </p:nvPr>
        </p:nvSpPr>
        <p:spPr/>
        <p:txBody>
          <a:bodyPr/>
          <a:lstStyle/>
          <a:p>
            <a:pPr marL="457200" lvl="1" indent="0" algn="just">
              <a:spcAft>
                <a:spcPts val="2100"/>
              </a:spcAft>
              <a:buNone/>
            </a:pPr>
            <a:r>
              <a:rPr lang="en-GB" sz="20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Wellbeing and Equity</a:t>
            </a:r>
            <a:endParaRPr lang="en-GB" sz="20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marL="457200" lvl="1" indent="0" algn="just">
              <a:spcAft>
                <a:spcPts val="2100"/>
              </a:spcAft>
              <a:buNone/>
            </a:pPr>
            <a:r>
              <a:rPr lang="en-GB" sz="20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Education Recovery</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2100"/>
              </a:spcAft>
              <a:buNone/>
            </a:pPr>
            <a:r>
              <a:rPr lang="en-GB" sz="2000" b="1" dirty="0">
                <a:solidFill>
                  <a:srgbClr val="0070C0"/>
                </a:solidFill>
                <a:effectLst/>
                <a:latin typeface="Helvetica" panose="020B0604020202020204" pitchFamily="34" charset="0"/>
                <a:ea typeface="Calibri" panose="020F0502020204030204" pitchFamily="34" charset="0"/>
                <a:cs typeface="Times New Roman" panose="02020603050405020304" pitchFamily="18" charset="0"/>
              </a:rPr>
              <a:t>Planning for Learning</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2100"/>
              </a:spcAft>
              <a:buNone/>
            </a:pPr>
            <a:r>
              <a:rPr lang="en-GB" sz="2000" b="1" dirty="0">
                <a:solidFill>
                  <a:srgbClr val="0070C0"/>
                </a:solidFill>
                <a:effectLst/>
                <a:latin typeface="Helvetica" panose="020B0604020202020204" pitchFamily="34" charset="0"/>
                <a:ea typeface="Calibri" panose="020F0502020204030204" pitchFamily="34" charset="0"/>
                <a:cs typeface="Times New Roman" panose="02020603050405020304" pitchFamily="18" charset="0"/>
              </a:rPr>
              <a:t>Collegiate Activities</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2100"/>
              </a:spcAft>
              <a:buNone/>
            </a:pPr>
            <a:r>
              <a:rPr lang="en-GB" sz="2000" b="1" dirty="0">
                <a:solidFill>
                  <a:srgbClr val="0070C0"/>
                </a:solidFill>
                <a:effectLst/>
                <a:latin typeface="Helvetica" panose="020B0604020202020204" pitchFamily="34" charset="0"/>
                <a:ea typeface="Calibri" panose="020F0502020204030204" pitchFamily="34" charset="0"/>
                <a:cs typeface="Times New Roman" panose="02020603050405020304" pitchFamily="18" charset="0"/>
              </a:rPr>
              <a:t>Setting Priorities</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buNone/>
            </a:pPr>
            <a:r>
              <a:rPr lang="en-GB" sz="20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Breaktimes and Lunchtimes</a:t>
            </a:r>
          </a:p>
          <a:p>
            <a:pPr marL="742950" lvl="1" indent="-285750" algn="just">
              <a:buFont typeface="Courier New" panose="02070309020205020404" pitchFamily="49" charset="0"/>
              <a:buChar char="o"/>
            </a:pP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spcAft>
                <a:spcPts val="400"/>
              </a:spcAft>
              <a:buNone/>
            </a:pPr>
            <a:r>
              <a:rPr lang="en-GB" sz="2000" b="1" dirty="0">
                <a:solidFill>
                  <a:srgbClr val="0070C0"/>
                </a:solidFill>
                <a:effectLst/>
                <a:latin typeface="Helvetica" panose="020B0604020202020204" pitchFamily="34" charset="0"/>
                <a:ea typeface="Times New Roman" panose="02020603050405020304" pitchFamily="18" charset="0"/>
                <a:cs typeface="Times New Roman" panose="02020603050405020304" pitchFamily="18" charset="0"/>
              </a:rPr>
              <a:t>Tackling Inequality, Promoting Equity</a:t>
            </a:r>
            <a:endParaRPr lang="en-GB" sz="2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4238612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ADB16-F8F8-4944-A8E1-FE385982453D}"/>
              </a:ext>
            </a:extLst>
          </p:cNvPr>
          <p:cNvSpPr>
            <a:spLocks noGrp="1"/>
          </p:cNvSpPr>
          <p:nvPr>
            <p:ph type="title"/>
          </p:nvPr>
        </p:nvSpPr>
        <p:spPr/>
        <p:txBody>
          <a:bodyPr/>
          <a:lstStyle/>
          <a:p>
            <a:r>
              <a:rPr lang="en-GB" b="1" dirty="0"/>
              <a:t>EIS Guidance: key elements</a:t>
            </a:r>
            <a:endParaRPr lang="en-GB" b="1" dirty="0">
              <a:solidFill>
                <a:srgbClr val="FF00FF"/>
              </a:solidFill>
            </a:endParaRPr>
          </a:p>
        </p:txBody>
      </p:sp>
      <p:sp>
        <p:nvSpPr>
          <p:cNvPr id="3" name="Content Placeholder 2">
            <a:extLst>
              <a:ext uri="{FF2B5EF4-FFF2-40B4-BE49-F238E27FC236}">
                <a16:creationId xmlns:a16="http://schemas.microsoft.com/office/drawing/2014/main" id="{24CBB7EC-B18B-4B90-91CE-8727097272A0}"/>
              </a:ext>
            </a:extLst>
          </p:cNvPr>
          <p:cNvSpPr>
            <a:spLocks noGrp="1"/>
          </p:cNvSpPr>
          <p:nvPr>
            <p:ph idx="1"/>
          </p:nvPr>
        </p:nvSpPr>
        <p:spPr/>
        <p:txBody>
          <a:bodyPr/>
          <a:lstStyle/>
          <a:p>
            <a:pPr marL="0" indent="0" eaLnBrk="1" fontAlgn="auto" hangingPunct="1">
              <a:spcBef>
                <a:spcPts val="0"/>
              </a:spcBef>
              <a:spcAft>
                <a:spcPts val="0"/>
              </a:spcAft>
              <a:buClrTx/>
              <a:buSzTx/>
              <a:buNone/>
            </a:pPr>
            <a:r>
              <a:rPr lang="en-GB" dirty="0">
                <a:solidFill>
                  <a:srgbClr val="0070C0"/>
                </a:solidFill>
              </a:rPr>
              <a:t>COVID-secure Schools</a:t>
            </a:r>
          </a:p>
          <a:p>
            <a:pPr marL="0" indent="0">
              <a:buNone/>
            </a:pPr>
            <a:r>
              <a:rPr lang="en-GB" dirty="0">
                <a:solidFill>
                  <a:srgbClr val="0070C0"/>
                </a:solidFill>
              </a:rPr>
              <a:t>COVID-secure Classrooms</a:t>
            </a:r>
          </a:p>
          <a:p>
            <a:pPr marL="0" indent="0">
              <a:buNone/>
            </a:pPr>
            <a:r>
              <a:rPr lang="en-GB" dirty="0">
                <a:solidFill>
                  <a:srgbClr val="0070C0"/>
                </a:solidFill>
              </a:rPr>
              <a:t>GIRFEC, Guidance and Pastoral Care </a:t>
            </a:r>
          </a:p>
          <a:p>
            <a:pPr marL="0" indent="0">
              <a:buNone/>
            </a:pPr>
            <a:r>
              <a:rPr lang="en-GB" dirty="0">
                <a:solidFill>
                  <a:srgbClr val="0070C0"/>
                </a:solidFill>
              </a:rPr>
              <a:t>Homework and Out of School Learning</a:t>
            </a:r>
          </a:p>
          <a:p>
            <a:pPr marL="0" indent="0">
              <a:buNone/>
            </a:pPr>
            <a:r>
              <a:rPr lang="en-GB" dirty="0">
                <a:solidFill>
                  <a:srgbClr val="0070C0"/>
                </a:solidFill>
              </a:rPr>
              <a:t>Assemblies</a:t>
            </a:r>
          </a:p>
          <a:p>
            <a:pPr marL="0" indent="0">
              <a:buNone/>
            </a:pPr>
            <a:r>
              <a:rPr lang="en-GB" dirty="0">
                <a:solidFill>
                  <a:srgbClr val="0070C0"/>
                </a:solidFill>
              </a:rPr>
              <a:t>Extra-curricular Activities</a:t>
            </a:r>
          </a:p>
          <a:p>
            <a:pPr marL="0" indent="0">
              <a:buNone/>
            </a:pPr>
            <a:r>
              <a:rPr lang="en-GB" dirty="0">
                <a:solidFill>
                  <a:srgbClr val="0070C0"/>
                </a:solidFill>
              </a:rPr>
              <a:t>School Trips</a:t>
            </a:r>
          </a:p>
          <a:p>
            <a:pPr marL="0" indent="0">
              <a:buNone/>
            </a:pPr>
            <a:endParaRPr lang="en-GB" dirty="0"/>
          </a:p>
          <a:p>
            <a:pPr marL="0" lvl="0" indent="0" eaLnBrk="1" fontAlgn="auto" hangingPunct="1">
              <a:spcBef>
                <a:spcPts val="0"/>
              </a:spcBef>
              <a:spcAft>
                <a:spcPts val="0"/>
              </a:spcAft>
              <a:buClrTx/>
              <a:buSzTx/>
              <a:buNone/>
            </a:pPr>
            <a:endParaRPr lang="en-GB" sz="2400" i="1" kern="1200" dirty="0">
              <a:solidFill>
                <a:srgbClr val="FF00FF"/>
              </a:solidFill>
            </a:endParaRPr>
          </a:p>
          <a:p>
            <a:pPr>
              <a:buClr>
                <a:srgbClr val="7030A0"/>
              </a:buClr>
              <a:buFont typeface="Arial" panose="020B0604020202020204" pitchFamily="34" charset="0"/>
              <a:buChar char="•"/>
            </a:pPr>
            <a:endParaRPr lang="en-GB" dirty="0"/>
          </a:p>
          <a:p>
            <a:pPr marL="0" indent="0">
              <a:buNone/>
            </a:pPr>
            <a:endParaRPr lang="en-GB" dirty="0"/>
          </a:p>
        </p:txBody>
      </p:sp>
    </p:spTree>
    <p:extLst>
      <p:ext uri="{BB962C8B-B14F-4D97-AF65-F5344CB8AC3E}">
        <p14:creationId xmlns:p14="http://schemas.microsoft.com/office/powerpoint/2010/main" val="29843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1278-4B80-4B71-B2A3-7017AFAC362D}"/>
              </a:ext>
            </a:extLst>
          </p:cNvPr>
          <p:cNvSpPr>
            <a:spLocks noGrp="1"/>
          </p:cNvSpPr>
          <p:nvPr>
            <p:ph type="title"/>
          </p:nvPr>
        </p:nvSpPr>
        <p:spPr/>
        <p:txBody>
          <a:bodyPr/>
          <a:lstStyle/>
          <a:p>
            <a:r>
              <a:rPr lang="en-GB" b="1" dirty="0"/>
              <a:t>EIS Guidance: updates</a:t>
            </a:r>
          </a:p>
        </p:txBody>
      </p:sp>
      <p:sp>
        <p:nvSpPr>
          <p:cNvPr id="3" name="Content Placeholder 2">
            <a:extLst>
              <a:ext uri="{FF2B5EF4-FFF2-40B4-BE49-F238E27FC236}">
                <a16:creationId xmlns:a16="http://schemas.microsoft.com/office/drawing/2014/main" id="{8DAD51A0-3F3C-44FF-9680-CC45DA10D648}"/>
              </a:ext>
            </a:extLst>
          </p:cNvPr>
          <p:cNvSpPr>
            <a:spLocks noGrp="1"/>
          </p:cNvSpPr>
          <p:nvPr>
            <p:ph idx="1"/>
          </p:nvPr>
        </p:nvSpPr>
        <p:spPr/>
        <p:txBody>
          <a:bodyPr/>
          <a:lstStyle/>
          <a:p>
            <a:pPr marL="0" indent="0">
              <a:buNone/>
            </a:pPr>
            <a:r>
              <a:rPr lang="en-GB" dirty="0">
                <a:solidFill>
                  <a:srgbClr val="0070C0"/>
                </a:solidFill>
              </a:rPr>
              <a:t>Practical subjects</a:t>
            </a:r>
          </a:p>
          <a:p>
            <a:pPr marL="0" indent="0">
              <a:buNone/>
            </a:pPr>
            <a:r>
              <a:rPr lang="en-GB" dirty="0">
                <a:solidFill>
                  <a:srgbClr val="0070C0"/>
                </a:solidFill>
              </a:rPr>
              <a:t>Reporting</a:t>
            </a:r>
          </a:p>
          <a:p>
            <a:pPr marL="0" indent="0">
              <a:buNone/>
            </a:pPr>
            <a:r>
              <a:rPr lang="en-GB" dirty="0">
                <a:solidFill>
                  <a:srgbClr val="0070C0"/>
                </a:solidFill>
              </a:rPr>
              <a:t>Remote learning and teaching </a:t>
            </a:r>
          </a:p>
          <a:p>
            <a:pPr marL="0" indent="0">
              <a:buNone/>
            </a:pPr>
            <a:r>
              <a:rPr lang="en-GB" dirty="0">
                <a:solidFill>
                  <a:srgbClr val="0070C0"/>
                </a:solidFill>
              </a:rPr>
              <a:t>SNSAs</a:t>
            </a:r>
          </a:p>
          <a:p>
            <a:pPr marL="0" indent="0">
              <a:buNone/>
            </a:pPr>
            <a:r>
              <a:rPr lang="en-GB" dirty="0">
                <a:solidFill>
                  <a:srgbClr val="0070C0"/>
                </a:solidFill>
              </a:rPr>
              <a:t>School-college partnerships</a:t>
            </a:r>
          </a:p>
        </p:txBody>
      </p:sp>
    </p:spTree>
    <p:extLst>
      <p:ext uri="{BB962C8B-B14F-4D97-AF65-F5344CB8AC3E}">
        <p14:creationId xmlns:p14="http://schemas.microsoft.com/office/powerpoint/2010/main" val="1429527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FFD4D-263A-4738-8080-B19BA6F390AD}"/>
              </a:ext>
            </a:extLst>
          </p:cNvPr>
          <p:cNvSpPr>
            <a:spLocks noGrp="1"/>
          </p:cNvSpPr>
          <p:nvPr>
            <p:ph type="title"/>
          </p:nvPr>
        </p:nvSpPr>
        <p:spPr/>
        <p:txBody>
          <a:bodyPr/>
          <a:lstStyle/>
          <a:p>
            <a:r>
              <a:rPr lang="en-GB" b="1" dirty="0"/>
              <a:t>Time to share</a:t>
            </a:r>
          </a:p>
        </p:txBody>
      </p:sp>
      <p:sp>
        <p:nvSpPr>
          <p:cNvPr id="3" name="Content Placeholder 2">
            <a:extLst>
              <a:ext uri="{FF2B5EF4-FFF2-40B4-BE49-F238E27FC236}">
                <a16:creationId xmlns:a16="http://schemas.microsoft.com/office/drawing/2014/main" id="{D61CF69B-BE25-4CEE-B528-A5A5D357CCEC}"/>
              </a:ext>
            </a:extLst>
          </p:cNvPr>
          <p:cNvSpPr>
            <a:spLocks noGrp="1"/>
          </p:cNvSpPr>
          <p:nvPr>
            <p:ph idx="1"/>
          </p:nvPr>
        </p:nvSpPr>
        <p:spPr>
          <a:xfrm>
            <a:off x="609600" y="1600200"/>
            <a:ext cx="7298531" cy="4419600"/>
          </a:xfrm>
        </p:spPr>
        <p:txBody>
          <a:bodyPr/>
          <a:lstStyle/>
          <a:p>
            <a:pPr marL="514350" indent="-514350">
              <a:buAutoNum type="arabicPeriod"/>
            </a:pPr>
            <a:endParaRPr lang="en-GB" dirty="0">
              <a:solidFill>
                <a:srgbClr val="0070C0"/>
              </a:solidFill>
            </a:endParaRPr>
          </a:p>
          <a:p>
            <a:pPr marL="514350" indent="-514350">
              <a:buAutoNum type="arabicPeriod"/>
            </a:pPr>
            <a:endParaRPr lang="en-GB" dirty="0">
              <a:solidFill>
                <a:srgbClr val="0070C0"/>
              </a:solidFill>
            </a:endParaRPr>
          </a:p>
          <a:p>
            <a:pPr marL="457200" indent="-457200">
              <a:buAutoNum type="arabicPeriod"/>
            </a:pPr>
            <a:endParaRPr lang="en-GB" sz="2400" b="1" dirty="0">
              <a:solidFill>
                <a:srgbClr val="0070C0"/>
              </a:solidFill>
            </a:endParaRPr>
          </a:p>
          <a:p>
            <a:pPr>
              <a:buClr>
                <a:srgbClr val="0070C0"/>
              </a:buClr>
              <a:buFont typeface="Arial" panose="020B0604020202020204" pitchFamily="34" charset="0"/>
              <a:buChar char="•"/>
            </a:pPr>
            <a:r>
              <a:rPr lang="en-GB" sz="2400" dirty="0">
                <a:solidFill>
                  <a:srgbClr val="0070C0"/>
                </a:solidFill>
              </a:rPr>
              <a:t>What’s been going well in terms of your own COVID-secure Recovery practice? What solutions have you found? </a:t>
            </a:r>
          </a:p>
          <a:p>
            <a:pPr>
              <a:buClr>
                <a:srgbClr val="0070C0"/>
              </a:buClr>
              <a:buFont typeface="Arial" panose="020B0604020202020204" pitchFamily="34" charset="0"/>
              <a:buChar char="•"/>
            </a:pPr>
            <a:r>
              <a:rPr lang="en-GB" sz="2400" dirty="0">
                <a:solidFill>
                  <a:srgbClr val="0070C0"/>
                </a:solidFill>
              </a:rPr>
              <a:t>What pedagogical and/or curricular challenges remain?</a:t>
            </a:r>
          </a:p>
          <a:p>
            <a:pPr>
              <a:buClr>
                <a:srgbClr val="0070C0"/>
              </a:buClr>
              <a:buFont typeface="Arial" panose="020B0604020202020204" pitchFamily="34" charset="0"/>
              <a:buChar char="•"/>
            </a:pPr>
            <a:r>
              <a:rPr lang="en-GB" sz="2400" dirty="0">
                <a:solidFill>
                  <a:srgbClr val="0070C0"/>
                </a:solidFill>
              </a:rPr>
              <a:t>How can the EIS national body offer further support in helping you to meet the challenges? </a:t>
            </a:r>
          </a:p>
          <a:p>
            <a:pPr>
              <a:buClr>
                <a:srgbClr val="0070C0"/>
              </a:buClr>
              <a:buFont typeface="Arial" panose="020B0604020202020204" pitchFamily="34" charset="0"/>
              <a:buChar char="•"/>
            </a:pPr>
            <a:endParaRPr lang="en-GB" dirty="0">
              <a:solidFill>
                <a:srgbClr val="0070C0"/>
              </a:solidFill>
            </a:endParaRPr>
          </a:p>
          <a:p>
            <a:pPr marL="514350" indent="-514350">
              <a:buAutoNum type="arabicPeriod"/>
            </a:pPr>
            <a:endParaRPr lang="en-GB" dirty="0">
              <a:solidFill>
                <a:srgbClr val="0070C0"/>
              </a:solidFill>
            </a:endParaRPr>
          </a:p>
          <a:p>
            <a:pPr marL="514350" indent="-514350">
              <a:buAutoNum type="arabicPeriod"/>
            </a:pPr>
            <a:endParaRPr lang="en-GB" dirty="0">
              <a:solidFill>
                <a:srgbClr val="0070C0"/>
              </a:solidFill>
            </a:endParaRPr>
          </a:p>
          <a:p>
            <a:pPr marL="514350" indent="-514350">
              <a:buAutoNum type="arabicPeriod"/>
            </a:pPr>
            <a:endParaRPr lang="en-GB" dirty="0">
              <a:solidFill>
                <a:srgbClr val="0070C0"/>
              </a:solidFill>
            </a:endParaRPr>
          </a:p>
          <a:p>
            <a:pPr marL="514350" indent="-514350">
              <a:buAutoNum type="arabicPeriod"/>
            </a:pPr>
            <a:endParaRPr lang="en-GB" dirty="0">
              <a:solidFill>
                <a:srgbClr val="0070C0"/>
              </a:solidFill>
            </a:endParaRPr>
          </a:p>
          <a:p>
            <a:pPr marL="514350" indent="-514350">
              <a:buAutoNum type="arabicPeriod"/>
            </a:pPr>
            <a:endParaRPr lang="en-GB" dirty="0">
              <a:solidFill>
                <a:srgbClr val="0070C0"/>
              </a:solidFill>
            </a:endParaRPr>
          </a:p>
          <a:p>
            <a:pPr marL="514350" indent="-514350">
              <a:buAutoNum type="arabicPeriod"/>
            </a:pPr>
            <a:endParaRPr lang="en-GB" dirty="0">
              <a:solidFill>
                <a:srgbClr val="0070C0"/>
              </a:solidFill>
            </a:endParaRPr>
          </a:p>
          <a:p>
            <a:pPr marL="514350" indent="-514350">
              <a:buAutoNum type="arabicPeriod"/>
            </a:pPr>
            <a:r>
              <a:rPr lang="en-GB" dirty="0">
                <a:solidFill>
                  <a:srgbClr val="0070C0"/>
                </a:solidFill>
              </a:rPr>
              <a:t>What has been tricky?</a:t>
            </a:r>
          </a:p>
          <a:p>
            <a:pPr marL="514350" indent="-514350">
              <a:buAutoNum type="arabicPeriod"/>
            </a:pPr>
            <a:r>
              <a:rPr lang="en-GB" dirty="0">
                <a:solidFill>
                  <a:srgbClr val="0070C0"/>
                </a:solidFill>
              </a:rPr>
              <a:t>Where are the gaps?</a:t>
            </a:r>
          </a:p>
        </p:txBody>
      </p:sp>
      <p:pic>
        <p:nvPicPr>
          <p:cNvPr id="5" name="Picture 4">
            <a:extLst>
              <a:ext uri="{FF2B5EF4-FFF2-40B4-BE49-F238E27FC236}">
                <a16:creationId xmlns:a16="http://schemas.microsoft.com/office/drawing/2014/main" id="{AA6AE9F1-D380-4E17-8033-85829BD1681F}"/>
              </a:ext>
            </a:extLst>
          </p:cNvPr>
          <p:cNvPicPr>
            <a:picLocks noChangeAspect="1"/>
          </p:cNvPicPr>
          <p:nvPr/>
        </p:nvPicPr>
        <p:blipFill>
          <a:blip r:embed="rId2"/>
          <a:stretch>
            <a:fillRect/>
          </a:stretch>
        </p:blipFill>
        <p:spPr>
          <a:xfrm>
            <a:off x="609600" y="1507331"/>
            <a:ext cx="2159358" cy="1287384"/>
          </a:xfrm>
          <a:prstGeom prst="rect">
            <a:avLst/>
          </a:prstGeom>
        </p:spPr>
      </p:pic>
      <p:pic>
        <p:nvPicPr>
          <p:cNvPr id="6" name="Picture 5">
            <a:extLst>
              <a:ext uri="{FF2B5EF4-FFF2-40B4-BE49-F238E27FC236}">
                <a16:creationId xmlns:a16="http://schemas.microsoft.com/office/drawing/2014/main" id="{0A6250DD-1BBD-4B6B-B7DA-2DB457FE0D26}"/>
              </a:ext>
            </a:extLst>
          </p:cNvPr>
          <p:cNvPicPr>
            <a:picLocks noChangeAspect="1"/>
          </p:cNvPicPr>
          <p:nvPr/>
        </p:nvPicPr>
        <p:blipFill>
          <a:blip r:embed="rId3"/>
          <a:stretch>
            <a:fillRect/>
          </a:stretch>
        </p:blipFill>
        <p:spPr>
          <a:xfrm>
            <a:off x="2948609" y="1507331"/>
            <a:ext cx="2286653" cy="1287384"/>
          </a:xfrm>
          <a:prstGeom prst="rect">
            <a:avLst/>
          </a:prstGeom>
        </p:spPr>
      </p:pic>
      <p:pic>
        <p:nvPicPr>
          <p:cNvPr id="8" name="Picture 7">
            <a:extLst>
              <a:ext uri="{FF2B5EF4-FFF2-40B4-BE49-F238E27FC236}">
                <a16:creationId xmlns:a16="http://schemas.microsoft.com/office/drawing/2014/main" id="{DD1B1338-F8D6-44A5-8DAD-A4A878693D6A}"/>
              </a:ext>
            </a:extLst>
          </p:cNvPr>
          <p:cNvPicPr>
            <a:picLocks noChangeAspect="1"/>
          </p:cNvPicPr>
          <p:nvPr/>
        </p:nvPicPr>
        <p:blipFill>
          <a:blip r:embed="rId4"/>
          <a:stretch>
            <a:fillRect/>
          </a:stretch>
        </p:blipFill>
        <p:spPr>
          <a:xfrm>
            <a:off x="5414913" y="1507331"/>
            <a:ext cx="2073348" cy="1287384"/>
          </a:xfrm>
          <a:prstGeom prst="rect">
            <a:avLst/>
          </a:prstGeom>
        </p:spPr>
      </p:pic>
    </p:spTree>
    <p:extLst>
      <p:ext uri="{BB962C8B-B14F-4D97-AF65-F5344CB8AC3E}">
        <p14:creationId xmlns:p14="http://schemas.microsoft.com/office/powerpoint/2010/main" val="235207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395F-CF8C-4D5B-99D4-277E710C6A57}"/>
              </a:ext>
            </a:extLst>
          </p:cNvPr>
          <p:cNvSpPr>
            <a:spLocks noGrp="1"/>
          </p:cNvSpPr>
          <p:nvPr>
            <p:ph type="title"/>
          </p:nvPr>
        </p:nvSpPr>
        <p:spPr/>
        <p:txBody>
          <a:bodyPr/>
          <a:lstStyle/>
          <a:p>
            <a:r>
              <a:rPr lang="en-GB" b="1" dirty="0"/>
              <a:t>Final Reflections…</a:t>
            </a:r>
          </a:p>
        </p:txBody>
      </p:sp>
      <p:sp>
        <p:nvSpPr>
          <p:cNvPr id="3" name="Content Placeholder 2">
            <a:extLst>
              <a:ext uri="{FF2B5EF4-FFF2-40B4-BE49-F238E27FC236}">
                <a16:creationId xmlns:a16="http://schemas.microsoft.com/office/drawing/2014/main" id="{B77E438A-DE38-4F15-9991-7EFBFC387101}"/>
              </a:ext>
            </a:extLst>
          </p:cNvPr>
          <p:cNvSpPr>
            <a:spLocks noGrp="1"/>
          </p:cNvSpPr>
          <p:nvPr>
            <p:ph idx="1"/>
          </p:nvPr>
        </p:nvSpPr>
        <p:spPr/>
        <p:txBody>
          <a:bodyPr/>
          <a:lstStyle/>
          <a:p>
            <a:pPr marL="0" indent="0">
              <a:buNone/>
            </a:pPr>
            <a:r>
              <a:rPr lang="en-GB" b="1" dirty="0">
                <a:solidFill>
                  <a:srgbClr val="0070C0"/>
                </a:solidFill>
              </a:rPr>
              <a:t>Being clear on the guidance</a:t>
            </a:r>
          </a:p>
          <a:p>
            <a:pPr marL="0" indent="0">
              <a:buNone/>
            </a:pPr>
            <a:r>
              <a:rPr lang="en-GB" b="1" dirty="0">
                <a:solidFill>
                  <a:srgbClr val="0070C0"/>
                </a:solidFill>
              </a:rPr>
              <a:t>Staying calm</a:t>
            </a:r>
          </a:p>
          <a:p>
            <a:pPr marL="0" indent="0">
              <a:buNone/>
            </a:pPr>
            <a:r>
              <a:rPr lang="en-GB" b="1" dirty="0">
                <a:solidFill>
                  <a:srgbClr val="0070C0"/>
                </a:solidFill>
              </a:rPr>
              <a:t>Keep a firm sense of what’s important</a:t>
            </a:r>
          </a:p>
          <a:p>
            <a:pPr marL="0" indent="0">
              <a:buNone/>
            </a:pPr>
            <a:r>
              <a:rPr lang="en-GB" b="1" dirty="0">
                <a:solidFill>
                  <a:srgbClr val="0070C0"/>
                </a:solidFill>
              </a:rPr>
              <a:t>Stick together- collegiate approaches</a:t>
            </a:r>
          </a:p>
          <a:p>
            <a:pPr marL="0" indent="0">
              <a:buNone/>
            </a:pPr>
            <a:endParaRPr lang="en-GB" b="1" dirty="0">
              <a:solidFill>
                <a:srgbClr val="0070C0"/>
              </a:solidFill>
            </a:endParaRPr>
          </a:p>
          <a:p>
            <a:pPr marL="0" indent="0">
              <a:buNone/>
            </a:pPr>
            <a:r>
              <a:rPr lang="en-GB" b="1" dirty="0">
                <a:solidFill>
                  <a:srgbClr val="0070C0"/>
                </a:solidFill>
              </a:rPr>
              <a:t>And maybe a bowl of  Coco Pops once in a while… </a:t>
            </a:r>
            <a:endParaRPr lang="en-GB" dirty="0">
              <a:solidFill>
                <a:srgbClr val="0070C0"/>
              </a:solidFill>
            </a:endParaRPr>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884E14BC-2AB3-488F-B751-9E3CAA5C36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08751" y="5149851"/>
            <a:ext cx="2168524" cy="1098550"/>
          </a:xfrm>
          <a:prstGeom prst="rect">
            <a:avLst/>
          </a:prstGeom>
          <a:noFill/>
          <a:ln>
            <a:noFill/>
          </a:ln>
        </p:spPr>
      </p:pic>
    </p:spTree>
    <p:extLst>
      <p:ext uri="{BB962C8B-B14F-4D97-AF65-F5344CB8AC3E}">
        <p14:creationId xmlns:p14="http://schemas.microsoft.com/office/powerpoint/2010/main" val="16405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sz="3800" dirty="0"/>
              <a:t> </a:t>
            </a:r>
            <a:r>
              <a:rPr lang="en-US" altLang="en-US" b="1" dirty="0"/>
              <a:t>Overview and Aims</a:t>
            </a:r>
          </a:p>
        </p:txBody>
      </p:sp>
      <p:sp>
        <p:nvSpPr>
          <p:cNvPr id="39939" name="Rectangle 3"/>
          <p:cNvSpPr>
            <a:spLocks noGrp="1" noChangeArrowheads="1"/>
          </p:cNvSpPr>
          <p:nvPr>
            <p:ph type="body" idx="1"/>
          </p:nvPr>
        </p:nvSpPr>
        <p:spPr>
          <a:xfrm>
            <a:off x="437321" y="1056861"/>
            <a:ext cx="8015286" cy="4892150"/>
          </a:xfrm>
        </p:spPr>
        <p:txBody>
          <a:bodyPr/>
          <a:lstStyle/>
          <a:p>
            <a:pPr marL="0" indent="0" eaLnBrk="1" hangingPunct="1">
              <a:buNone/>
            </a:pPr>
            <a:endParaRPr lang="en-GB" altLang="en-US" sz="2000" b="1" dirty="0"/>
          </a:p>
          <a:p>
            <a:pPr marL="0" indent="0" eaLnBrk="1" hangingPunct="1">
              <a:buNone/>
            </a:pPr>
            <a:r>
              <a:rPr lang="en-GB" altLang="en-US" sz="2400" b="1" dirty="0">
                <a:solidFill>
                  <a:srgbClr val="0070C0"/>
                </a:solidFill>
              </a:rPr>
              <a:t>The aim of this session is to</a:t>
            </a:r>
            <a:r>
              <a:rPr lang="en-GB" altLang="en-US" sz="2400" dirty="0">
                <a:solidFill>
                  <a:srgbClr val="0070C0"/>
                </a:solidFill>
              </a:rPr>
              <a:t>:</a:t>
            </a:r>
          </a:p>
          <a:p>
            <a:pPr marL="0" indent="0" eaLnBrk="1" hangingPunct="1">
              <a:buNone/>
            </a:pPr>
            <a:endParaRPr lang="en-GB" altLang="en-US" sz="2400" dirty="0">
              <a:solidFill>
                <a:srgbClr val="0070C0"/>
              </a:solidFill>
            </a:endParaRPr>
          </a:p>
          <a:p>
            <a:pPr lvl="1" eaLnBrk="1" hangingPunct="1">
              <a:buFont typeface="Wingdings" panose="05000000000000000000" pitchFamily="2" charset="2"/>
              <a:buChar char="ü"/>
            </a:pPr>
            <a:r>
              <a:rPr lang="en-GB" altLang="en-US" sz="2400" b="1" dirty="0">
                <a:solidFill>
                  <a:srgbClr val="0070C0"/>
                </a:solidFill>
              </a:rPr>
              <a:t>Highlight the key principles of Education Recovery</a:t>
            </a:r>
          </a:p>
          <a:p>
            <a:pPr lvl="1" eaLnBrk="1" hangingPunct="1">
              <a:buFont typeface="Wingdings" panose="05000000000000000000" pitchFamily="2" charset="2"/>
              <a:buChar char="ü"/>
            </a:pPr>
            <a:r>
              <a:rPr lang="en-GB" altLang="en-US" sz="2400" b="1" dirty="0">
                <a:solidFill>
                  <a:srgbClr val="0070C0"/>
                </a:solidFill>
              </a:rPr>
              <a:t>Outline the main elements of the EIS guidance</a:t>
            </a:r>
          </a:p>
          <a:p>
            <a:pPr lvl="1" eaLnBrk="1" hangingPunct="1">
              <a:buFont typeface="Wingdings" panose="05000000000000000000" pitchFamily="2" charset="2"/>
              <a:buChar char="ü"/>
            </a:pPr>
            <a:r>
              <a:rPr lang="en-GB" altLang="en-US" sz="2400" b="1" dirty="0">
                <a:solidFill>
                  <a:srgbClr val="0070C0"/>
                </a:solidFill>
              </a:rPr>
              <a:t>Share good COVID-secure practice </a:t>
            </a:r>
          </a:p>
          <a:p>
            <a:pPr lvl="1" eaLnBrk="1" hangingPunct="1">
              <a:buFont typeface="Wingdings" panose="05000000000000000000" pitchFamily="2" charset="2"/>
              <a:buChar char="ü"/>
            </a:pPr>
            <a:r>
              <a:rPr lang="en-GB" altLang="en-US" sz="2400" b="1" dirty="0">
                <a:solidFill>
                  <a:srgbClr val="0070C0"/>
                </a:solidFill>
              </a:rPr>
              <a:t>Explore the challenges of meeting public health priorities within our pedagogy</a:t>
            </a:r>
          </a:p>
          <a:p>
            <a:pPr lvl="1" eaLnBrk="1" hangingPunct="1">
              <a:buFont typeface="Wingdings" panose="05000000000000000000" pitchFamily="2" charset="2"/>
              <a:buChar char="ü"/>
            </a:pPr>
            <a:r>
              <a:rPr lang="en-GB" altLang="en-US" sz="2400" b="1" dirty="0">
                <a:solidFill>
                  <a:srgbClr val="0070C0"/>
                </a:solidFill>
              </a:rPr>
              <a:t>Identify next steps in terms of further union support needed</a:t>
            </a:r>
          </a:p>
          <a:p>
            <a:pPr lvl="1" eaLnBrk="1" hangingPunct="1">
              <a:buFont typeface="Wingdings" panose="05000000000000000000" pitchFamily="2" charset="2"/>
              <a:buChar char="ü"/>
            </a:pPr>
            <a:r>
              <a:rPr lang="en-GB" altLang="en-US" sz="2400" b="1" dirty="0">
                <a:solidFill>
                  <a:srgbClr val="0070C0"/>
                </a:solidFill>
              </a:rPr>
              <a:t>Provide support to you!</a:t>
            </a:r>
          </a:p>
          <a:p>
            <a:pPr marL="457200" lvl="1" indent="0" eaLnBrk="1" hangingPunct="1">
              <a:buNone/>
            </a:pPr>
            <a:endParaRPr lang="en-GB" altLang="en-US" sz="2400" b="1" dirty="0">
              <a:solidFill>
                <a:schemeClr val="accent6">
                  <a:lumMod val="75000"/>
                </a:schemeClr>
              </a:solidFill>
            </a:endParaRPr>
          </a:p>
          <a:p>
            <a:pPr marL="457200" lvl="1" indent="0" eaLnBrk="1" hangingPunct="1">
              <a:buNone/>
            </a:pPr>
            <a:endParaRPr lang="en-GB" altLang="en-US" sz="1800" b="1" dirty="0">
              <a:solidFill>
                <a:srgbClr val="FF00FF"/>
              </a:solidFill>
            </a:endParaRPr>
          </a:p>
          <a:p>
            <a:pPr lvl="1" eaLnBrk="1" hangingPunct="1">
              <a:buFont typeface="Wingdings" panose="05000000000000000000" pitchFamily="2" charset="2"/>
              <a:buChar char="ü"/>
            </a:pPr>
            <a:endParaRPr lang="en-GB" altLang="en-US" sz="1800" b="1" dirty="0">
              <a:solidFill>
                <a:srgbClr val="FF00FF"/>
              </a:solidFill>
            </a:endParaRPr>
          </a:p>
          <a:p>
            <a:pPr marL="457200" lvl="1" indent="0" eaLnBrk="1" hangingPunct="1">
              <a:buNone/>
            </a:pPr>
            <a:endParaRPr lang="en-GB" altLang="en-US" sz="1900" dirty="0"/>
          </a:p>
          <a:p>
            <a:pPr marL="971550" eaLnBrk="1" hangingPunct="1">
              <a:buFontTx/>
              <a:buChar char="-"/>
            </a:pPr>
            <a:endParaRPr lang="en-GB" altLang="en-US" sz="1900" dirty="0"/>
          </a:p>
          <a:p>
            <a:pPr marL="628650" indent="0" eaLnBrk="1" hangingPunct="1">
              <a:buNone/>
            </a:pPr>
            <a:endParaRPr lang="en-GB" altLang="en-US" sz="1900" dirty="0"/>
          </a:p>
          <a:p>
            <a:pPr marL="628650" indent="0" eaLnBrk="1" hangingPunct="1">
              <a:buNone/>
            </a:pPr>
            <a:endParaRPr lang="en-US" altLang="en-US" sz="1900" dirty="0"/>
          </a:p>
        </p:txBody>
      </p:sp>
    </p:spTree>
    <p:extLst>
      <p:ext uri="{BB962C8B-B14F-4D97-AF65-F5344CB8AC3E}">
        <p14:creationId xmlns:p14="http://schemas.microsoft.com/office/powerpoint/2010/main" val="7722650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939">
                                            <p:txEl>
                                              <p:pRg st="3" end="3"/>
                                            </p:txEl>
                                          </p:spTgt>
                                        </p:tgtEl>
                                        <p:attrNameLst>
                                          <p:attrName>style.visibility</p:attrName>
                                        </p:attrNameLst>
                                      </p:cBhvr>
                                      <p:to>
                                        <p:strVal val="visible"/>
                                      </p:to>
                                    </p:set>
                                    <p:animEffect transition="in" filter="fade">
                                      <p:cBhvr>
                                        <p:cTn id="7" dur="1000"/>
                                        <p:tgtEl>
                                          <p:spTgt spid="39939">
                                            <p:txEl>
                                              <p:pRg st="3" end="3"/>
                                            </p:txEl>
                                          </p:spTgt>
                                        </p:tgtEl>
                                      </p:cBhvr>
                                    </p:animEffect>
                                    <p:anim calcmode="lin" valueType="num">
                                      <p:cBhvr>
                                        <p:cTn id="8" dur="1000" fill="hold"/>
                                        <p:tgtEl>
                                          <p:spTgt spid="39939">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99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939">
                                            <p:txEl>
                                              <p:pRg st="4" end="4"/>
                                            </p:txEl>
                                          </p:spTgt>
                                        </p:tgtEl>
                                        <p:attrNameLst>
                                          <p:attrName>style.visibility</p:attrName>
                                        </p:attrNameLst>
                                      </p:cBhvr>
                                      <p:to>
                                        <p:strVal val="visible"/>
                                      </p:to>
                                    </p:set>
                                    <p:animEffect transition="in" filter="fade">
                                      <p:cBhvr>
                                        <p:cTn id="14" dur="1000"/>
                                        <p:tgtEl>
                                          <p:spTgt spid="39939">
                                            <p:txEl>
                                              <p:pRg st="4" end="4"/>
                                            </p:txEl>
                                          </p:spTgt>
                                        </p:tgtEl>
                                      </p:cBhvr>
                                    </p:animEffect>
                                    <p:anim calcmode="lin" valueType="num">
                                      <p:cBhvr>
                                        <p:cTn id="15" dur="10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99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939">
                                            <p:txEl>
                                              <p:pRg st="5" end="5"/>
                                            </p:txEl>
                                          </p:spTgt>
                                        </p:tgtEl>
                                        <p:attrNameLst>
                                          <p:attrName>style.visibility</p:attrName>
                                        </p:attrNameLst>
                                      </p:cBhvr>
                                      <p:to>
                                        <p:strVal val="visible"/>
                                      </p:to>
                                    </p:set>
                                    <p:animEffect transition="in" filter="fade">
                                      <p:cBhvr>
                                        <p:cTn id="21" dur="1000"/>
                                        <p:tgtEl>
                                          <p:spTgt spid="39939">
                                            <p:txEl>
                                              <p:pRg st="5" end="5"/>
                                            </p:txEl>
                                          </p:spTgt>
                                        </p:tgtEl>
                                      </p:cBhvr>
                                    </p:animEffect>
                                    <p:anim calcmode="lin" valueType="num">
                                      <p:cBhvr>
                                        <p:cTn id="22" dur="1000" fill="hold"/>
                                        <p:tgtEl>
                                          <p:spTgt spid="39939">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99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939">
                                            <p:txEl>
                                              <p:pRg st="6" end="6"/>
                                            </p:txEl>
                                          </p:spTgt>
                                        </p:tgtEl>
                                        <p:attrNameLst>
                                          <p:attrName>style.visibility</p:attrName>
                                        </p:attrNameLst>
                                      </p:cBhvr>
                                      <p:to>
                                        <p:strVal val="visible"/>
                                      </p:to>
                                    </p:set>
                                    <p:animEffect transition="in" filter="fade">
                                      <p:cBhvr>
                                        <p:cTn id="28" dur="1000"/>
                                        <p:tgtEl>
                                          <p:spTgt spid="39939">
                                            <p:txEl>
                                              <p:pRg st="6" end="6"/>
                                            </p:txEl>
                                          </p:spTgt>
                                        </p:tgtEl>
                                      </p:cBhvr>
                                    </p:animEffect>
                                    <p:anim calcmode="lin" valueType="num">
                                      <p:cBhvr>
                                        <p:cTn id="29" dur="1000" fill="hold"/>
                                        <p:tgtEl>
                                          <p:spTgt spid="39939">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993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9939">
                                            <p:txEl>
                                              <p:pRg st="7" end="7"/>
                                            </p:txEl>
                                          </p:spTgt>
                                        </p:tgtEl>
                                        <p:attrNameLst>
                                          <p:attrName>style.visibility</p:attrName>
                                        </p:attrNameLst>
                                      </p:cBhvr>
                                      <p:to>
                                        <p:strVal val="visible"/>
                                      </p:to>
                                    </p:set>
                                    <p:animEffect transition="in" filter="fade">
                                      <p:cBhvr>
                                        <p:cTn id="35" dur="1000"/>
                                        <p:tgtEl>
                                          <p:spTgt spid="39939">
                                            <p:txEl>
                                              <p:pRg st="7" end="7"/>
                                            </p:txEl>
                                          </p:spTgt>
                                        </p:tgtEl>
                                      </p:cBhvr>
                                    </p:animEffect>
                                    <p:anim calcmode="lin" valueType="num">
                                      <p:cBhvr>
                                        <p:cTn id="36" dur="1000" fill="hold"/>
                                        <p:tgtEl>
                                          <p:spTgt spid="3993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993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9939">
                                            <p:txEl>
                                              <p:pRg st="8" end="8"/>
                                            </p:txEl>
                                          </p:spTgt>
                                        </p:tgtEl>
                                        <p:attrNameLst>
                                          <p:attrName>style.visibility</p:attrName>
                                        </p:attrNameLst>
                                      </p:cBhvr>
                                      <p:to>
                                        <p:strVal val="visible"/>
                                      </p:to>
                                    </p:set>
                                    <p:animEffect transition="in" filter="fade">
                                      <p:cBhvr>
                                        <p:cTn id="42" dur="1000"/>
                                        <p:tgtEl>
                                          <p:spTgt spid="39939">
                                            <p:txEl>
                                              <p:pRg st="8" end="8"/>
                                            </p:txEl>
                                          </p:spTgt>
                                        </p:tgtEl>
                                      </p:cBhvr>
                                    </p:animEffect>
                                    <p:anim calcmode="lin" valueType="num">
                                      <p:cBhvr>
                                        <p:cTn id="43" dur="1000" fill="hold"/>
                                        <p:tgtEl>
                                          <p:spTgt spid="3993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9939">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64756724-3D52-47CE-8F12-953395FC88E8}"/>
              </a:ext>
            </a:extLst>
          </p:cNvPr>
          <p:cNvSpPr>
            <a:spLocks noGrp="1"/>
          </p:cNvSpPr>
          <p:nvPr>
            <p:ph type="title"/>
          </p:nvPr>
        </p:nvSpPr>
        <p:spPr>
          <a:xfrm>
            <a:off x="195263" y="228600"/>
            <a:ext cx="8015287" cy="914400"/>
          </a:xfrm>
        </p:spPr>
        <p:txBody>
          <a:bodyPr/>
          <a:lstStyle/>
          <a:p>
            <a:r>
              <a:rPr lang="en-US" b="1" dirty="0"/>
              <a:t>The road to recovery…</a:t>
            </a:r>
          </a:p>
        </p:txBody>
      </p:sp>
      <p:pic>
        <p:nvPicPr>
          <p:cNvPr id="3074" name="Picture 2" descr="Image result for recovery">
            <a:extLst>
              <a:ext uri="{FF2B5EF4-FFF2-40B4-BE49-F238E27FC236}">
                <a16:creationId xmlns:a16="http://schemas.microsoft.com/office/drawing/2014/main" id="{BFE51A39-CE74-47FC-BC50-B4D9ABBE83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4356" y="1600200"/>
            <a:ext cx="7922419" cy="4419600"/>
          </a:xfrm>
          <a:prstGeom prst="rect">
            <a:avLst/>
          </a:prstGeom>
          <a:solidFill>
            <a:srgbClr val="FFFFFF"/>
          </a:solidFill>
        </p:spPr>
      </p:pic>
    </p:spTree>
    <p:extLst>
      <p:ext uri="{BB962C8B-B14F-4D97-AF65-F5344CB8AC3E}">
        <p14:creationId xmlns:p14="http://schemas.microsoft.com/office/powerpoint/2010/main" val="86107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4C9A4-08CF-4879-8EA7-D4348C009C01}"/>
              </a:ext>
            </a:extLst>
          </p:cNvPr>
          <p:cNvSpPr>
            <a:spLocks noGrp="1"/>
          </p:cNvSpPr>
          <p:nvPr>
            <p:ph type="title"/>
          </p:nvPr>
        </p:nvSpPr>
        <p:spPr/>
        <p:txBody>
          <a:bodyPr/>
          <a:lstStyle/>
          <a:p>
            <a:r>
              <a:rPr lang="en-GB" b="1" dirty="0"/>
              <a:t>What’s it got to do with the Derry Girls?</a:t>
            </a:r>
          </a:p>
        </p:txBody>
      </p:sp>
      <p:pic>
        <p:nvPicPr>
          <p:cNvPr id="1026" name="Picture 2" descr="Derry Girls - On Demand - All 4">
            <a:extLst>
              <a:ext uri="{FF2B5EF4-FFF2-40B4-BE49-F238E27FC236}">
                <a16:creationId xmlns:a16="http://schemas.microsoft.com/office/drawing/2014/main" id="{4E258B49-D487-437E-8AA4-0B1E0F4E824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3467" y="1600200"/>
            <a:ext cx="7857066"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291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EE41-9496-4FB6-945B-66D1ACF14F0A}"/>
              </a:ext>
            </a:extLst>
          </p:cNvPr>
          <p:cNvSpPr>
            <a:spLocks noGrp="1"/>
          </p:cNvSpPr>
          <p:nvPr>
            <p:ph type="title"/>
          </p:nvPr>
        </p:nvSpPr>
        <p:spPr>
          <a:xfrm>
            <a:off x="195263" y="228600"/>
            <a:ext cx="8015287" cy="914400"/>
          </a:xfrm>
        </p:spPr>
        <p:txBody>
          <a:bodyPr wrap="square" anchor="ctr">
            <a:normAutofit/>
          </a:bodyPr>
          <a:lstStyle/>
          <a:p>
            <a:r>
              <a:rPr lang="en-GB" b="1" dirty="0"/>
              <a:t>Sister Michael says:</a:t>
            </a:r>
          </a:p>
        </p:txBody>
      </p:sp>
      <p:sp>
        <p:nvSpPr>
          <p:cNvPr id="71" name="Text Placeholder 2">
            <a:extLst>
              <a:ext uri="{FF2B5EF4-FFF2-40B4-BE49-F238E27FC236}">
                <a16:creationId xmlns:a16="http://schemas.microsoft.com/office/drawing/2014/main" id="{E5ACBE04-96B8-4912-94EF-39493CECFC4F}"/>
              </a:ext>
            </a:extLst>
          </p:cNvPr>
          <p:cNvSpPr>
            <a:spLocks noGrp="1"/>
          </p:cNvSpPr>
          <p:nvPr>
            <p:ph type="body" sz="half" idx="1"/>
          </p:nvPr>
        </p:nvSpPr>
        <p:spPr>
          <a:xfrm>
            <a:off x="609600" y="1600200"/>
            <a:ext cx="3886200" cy="4419600"/>
          </a:xfrm>
        </p:spPr>
        <p:txBody>
          <a:bodyPr/>
          <a:lstStyle/>
          <a:p>
            <a:pPr marL="0" indent="0">
              <a:buNone/>
            </a:pPr>
            <a:endParaRPr lang="en-US" dirty="0"/>
          </a:p>
          <a:p>
            <a:pPr marL="0" indent="0">
              <a:buNone/>
            </a:pPr>
            <a:r>
              <a:rPr lang="en-US" b="1" dirty="0">
                <a:solidFill>
                  <a:srgbClr val="0070C0"/>
                </a:solidFill>
              </a:rPr>
              <a:t>‘Let me take this opportunity to advise all our new girls to keep their guard up…Watch their back.’</a:t>
            </a:r>
          </a:p>
        </p:txBody>
      </p:sp>
      <p:pic>
        <p:nvPicPr>
          <p:cNvPr id="5122" name="Picture 2" descr="Image result for derry girls sister michael">
            <a:extLst>
              <a:ext uri="{FF2B5EF4-FFF2-40B4-BE49-F238E27FC236}">
                <a16:creationId xmlns:a16="http://schemas.microsoft.com/office/drawing/2014/main" id="{5043D228-191E-495B-AEB6-3F31AF449C1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22289" r="29787" b="-2"/>
          <a:stretch/>
        </p:blipFill>
        <p:spPr bwMode="auto">
          <a:xfrm>
            <a:off x="4648200" y="1600200"/>
            <a:ext cx="3886200" cy="4419600"/>
          </a:xfrm>
          <a:prstGeom prst="rect">
            <a:avLst/>
          </a:prstGeom>
          <a:solidFill>
            <a:srgbClr val="FFFFFF"/>
          </a:solidFill>
        </p:spPr>
      </p:pic>
    </p:spTree>
    <p:extLst>
      <p:ext uri="{BB962C8B-B14F-4D97-AF65-F5344CB8AC3E}">
        <p14:creationId xmlns:p14="http://schemas.microsoft.com/office/powerpoint/2010/main" val="274796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EE41-9496-4FB6-945B-66D1ACF14F0A}"/>
              </a:ext>
            </a:extLst>
          </p:cNvPr>
          <p:cNvSpPr>
            <a:spLocks noGrp="1"/>
          </p:cNvSpPr>
          <p:nvPr>
            <p:ph type="title"/>
          </p:nvPr>
        </p:nvSpPr>
        <p:spPr>
          <a:xfrm>
            <a:off x="195263" y="228600"/>
            <a:ext cx="8015287" cy="914400"/>
          </a:xfrm>
        </p:spPr>
        <p:txBody>
          <a:bodyPr wrap="square" anchor="ctr">
            <a:normAutofit/>
          </a:bodyPr>
          <a:lstStyle/>
          <a:p>
            <a:r>
              <a:rPr lang="en-GB" b="1" dirty="0"/>
              <a:t>Scottish Government  says:</a:t>
            </a:r>
          </a:p>
        </p:txBody>
      </p:sp>
      <p:sp>
        <p:nvSpPr>
          <p:cNvPr id="71" name="Text Placeholder 2">
            <a:extLst>
              <a:ext uri="{FF2B5EF4-FFF2-40B4-BE49-F238E27FC236}">
                <a16:creationId xmlns:a16="http://schemas.microsoft.com/office/drawing/2014/main" id="{E5ACBE04-96B8-4912-94EF-39493CECFC4F}"/>
              </a:ext>
            </a:extLst>
          </p:cNvPr>
          <p:cNvSpPr>
            <a:spLocks noGrp="1"/>
          </p:cNvSpPr>
          <p:nvPr>
            <p:ph type="body" sz="half" idx="1"/>
          </p:nvPr>
        </p:nvSpPr>
        <p:spPr>
          <a:xfrm flipH="1">
            <a:off x="609600" y="1517650"/>
            <a:ext cx="3727450" cy="4419600"/>
          </a:xfrm>
        </p:spPr>
        <p:txBody>
          <a:bodyPr/>
          <a:lstStyle/>
          <a:p>
            <a:pPr marL="0" indent="0">
              <a:buNone/>
            </a:pPr>
            <a:r>
              <a:rPr lang="en-GB" sz="2100" b="1" dirty="0">
                <a:solidFill>
                  <a:srgbClr val="0070C0"/>
                </a:solidFill>
              </a:rPr>
              <a:t>‘We do not …expect the return to school in August to be a return to normality. We must remain vigilant and continue to manage the risks of COVID-19. This guidance has been designed to help our local authorities and schools to do so, and ensure the safety of children, young people and staff.’</a:t>
            </a:r>
          </a:p>
          <a:p>
            <a:pPr marL="0" indent="0">
              <a:buNone/>
            </a:pPr>
            <a:endParaRPr lang="en-US" dirty="0"/>
          </a:p>
        </p:txBody>
      </p:sp>
      <p:pic>
        <p:nvPicPr>
          <p:cNvPr id="1026" name="Picture 2" descr="John Swinney's secret probe into disappointing exam results | UK | News |  Express.co.uk">
            <a:extLst>
              <a:ext uri="{FF2B5EF4-FFF2-40B4-BE49-F238E27FC236}">
                <a16:creationId xmlns:a16="http://schemas.microsoft.com/office/drawing/2014/main" id="{D1A6ACE4-2179-4B1E-AD0C-C77772D39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2260600"/>
            <a:ext cx="2781300" cy="28511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A62DA62-ABF6-4779-8C56-765E3E88F351}"/>
              </a:ext>
            </a:extLst>
          </p:cNvPr>
          <p:cNvSpPr>
            <a:spLocks noGrp="1"/>
          </p:cNvSpPr>
          <p:nvPr>
            <p:ph sz="half" idx="2"/>
          </p:nvPr>
        </p:nvSpPr>
        <p:spPr/>
        <p:txBody>
          <a:bodyPr/>
          <a:lstStyle/>
          <a:p>
            <a:pPr marL="0" indent="0">
              <a:buNone/>
            </a:pPr>
            <a:endParaRPr lang="en-GB" dirty="0"/>
          </a:p>
        </p:txBody>
      </p:sp>
    </p:spTree>
    <p:extLst>
      <p:ext uri="{BB962C8B-B14F-4D97-AF65-F5344CB8AC3E}">
        <p14:creationId xmlns:p14="http://schemas.microsoft.com/office/powerpoint/2010/main" val="7209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61D75-A2FF-4A03-B413-EFCF236E5B95}"/>
              </a:ext>
            </a:extLst>
          </p:cNvPr>
          <p:cNvSpPr>
            <a:spLocks noGrp="1"/>
          </p:cNvSpPr>
          <p:nvPr>
            <p:ph type="title"/>
          </p:nvPr>
        </p:nvSpPr>
        <p:spPr/>
        <p:txBody>
          <a:bodyPr/>
          <a:lstStyle/>
          <a:p>
            <a:r>
              <a:rPr lang="en-GB" b="1" dirty="0"/>
              <a:t>Recovery planning priorities</a:t>
            </a:r>
          </a:p>
        </p:txBody>
      </p:sp>
      <p:sp>
        <p:nvSpPr>
          <p:cNvPr id="3" name="Content Placeholder 2">
            <a:extLst>
              <a:ext uri="{FF2B5EF4-FFF2-40B4-BE49-F238E27FC236}">
                <a16:creationId xmlns:a16="http://schemas.microsoft.com/office/drawing/2014/main" id="{90C5D881-5213-4EE4-9BFF-072EE78DFEC0}"/>
              </a:ext>
            </a:extLst>
          </p:cNvPr>
          <p:cNvSpPr>
            <a:spLocks noGrp="1"/>
          </p:cNvSpPr>
          <p:nvPr>
            <p:ph idx="1"/>
          </p:nvPr>
        </p:nvSpPr>
        <p:spPr/>
        <p:txBody>
          <a:bodyPr/>
          <a:lstStyle/>
          <a:p>
            <a:pPr>
              <a:buClr>
                <a:srgbClr val="0070C0"/>
              </a:buClr>
            </a:pPr>
            <a:r>
              <a:rPr lang="en-GB" b="1" dirty="0">
                <a:solidFill>
                  <a:srgbClr val="0070C0"/>
                </a:solidFill>
              </a:rPr>
              <a:t>Focused on Literacy, Numeracy, Health and Wellbeing</a:t>
            </a:r>
          </a:p>
          <a:p>
            <a:pPr>
              <a:buClr>
                <a:srgbClr val="0070C0"/>
              </a:buClr>
            </a:pPr>
            <a:r>
              <a:rPr lang="en-GB" b="1" dirty="0">
                <a:solidFill>
                  <a:srgbClr val="0070C0"/>
                </a:solidFill>
              </a:rPr>
              <a:t>Manageable and measurable</a:t>
            </a:r>
          </a:p>
          <a:p>
            <a:pPr>
              <a:buClr>
                <a:srgbClr val="0070C0"/>
              </a:buClr>
            </a:pPr>
            <a:r>
              <a:rPr lang="en-GB" b="1" dirty="0">
                <a:solidFill>
                  <a:srgbClr val="0070C0"/>
                </a:solidFill>
              </a:rPr>
              <a:t>Linked clearly to achievable outcomes for learners </a:t>
            </a:r>
          </a:p>
          <a:p>
            <a:pPr>
              <a:buClr>
                <a:srgbClr val="0070C0"/>
              </a:buClr>
            </a:pPr>
            <a:r>
              <a:rPr lang="en-GB" b="1" dirty="0">
                <a:solidFill>
                  <a:srgbClr val="0070C0"/>
                </a:solidFill>
              </a:rPr>
              <a:t>Staff will need to be supported to work in new ways and be given space and time…</a:t>
            </a:r>
          </a:p>
        </p:txBody>
      </p:sp>
    </p:spTree>
    <p:extLst>
      <p:ext uri="{BB962C8B-B14F-4D97-AF65-F5344CB8AC3E}">
        <p14:creationId xmlns:p14="http://schemas.microsoft.com/office/powerpoint/2010/main" val="87027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eaLnBrk="1" hangingPunct="1"/>
            <a:r>
              <a:rPr lang="en-US" altLang="en-US" sz="4000" b="1" dirty="0"/>
              <a:t>The EIS says:</a:t>
            </a:r>
          </a:p>
        </p:txBody>
      </p:sp>
      <p:sp>
        <p:nvSpPr>
          <p:cNvPr id="39939" name="Rectangle 3"/>
          <p:cNvSpPr>
            <a:spLocks noGrp="1" noChangeArrowheads="1"/>
          </p:cNvSpPr>
          <p:nvPr>
            <p:ph type="body" idx="1"/>
          </p:nvPr>
        </p:nvSpPr>
        <p:spPr>
          <a:xfrm>
            <a:off x="467544" y="1340768"/>
            <a:ext cx="7924800" cy="4419600"/>
          </a:xfrm>
        </p:spPr>
        <p:txBody>
          <a:bodyPr/>
          <a:lstStyle/>
          <a:p>
            <a:pPr marL="0" indent="0" eaLnBrk="1" hangingPunct="1">
              <a:buNone/>
            </a:pPr>
            <a:endParaRPr lang="en-GB" altLang="en-US" sz="2400" dirty="0"/>
          </a:p>
          <a:p>
            <a:pPr marL="0" indent="0" eaLnBrk="1" hangingPunct="1">
              <a:buNone/>
            </a:pPr>
            <a:r>
              <a:rPr lang="en-GB" altLang="en-US" sz="2400" dirty="0"/>
              <a:t>     </a:t>
            </a:r>
          </a:p>
        </p:txBody>
      </p:sp>
      <p:sp>
        <p:nvSpPr>
          <p:cNvPr id="5" name="TextBox 4">
            <a:extLst>
              <a:ext uri="{FF2B5EF4-FFF2-40B4-BE49-F238E27FC236}">
                <a16:creationId xmlns:a16="http://schemas.microsoft.com/office/drawing/2014/main" id="{22A6A181-BF00-40A7-8738-6F9751CE559E}"/>
              </a:ext>
            </a:extLst>
          </p:cNvPr>
          <p:cNvSpPr txBox="1"/>
          <p:nvPr/>
        </p:nvSpPr>
        <p:spPr>
          <a:xfrm>
            <a:off x="635794" y="1535906"/>
            <a:ext cx="7670787" cy="4401205"/>
          </a:xfrm>
          <a:prstGeom prst="rect">
            <a:avLst/>
          </a:prstGeom>
          <a:noFill/>
        </p:spPr>
        <p:txBody>
          <a:bodyPr wrap="square" rtlCol="0">
            <a:spAutoFit/>
          </a:bodyPr>
          <a:lstStyle/>
          <a:p>
            <a:r>
              <a:rPr lang="en-GB" sz="2800" b="1" dirty="0">
                <a:solidFill>
                  <a:srgbClr val="0070C0"/>
                </a:solidFill>
              </a:rPr>
              <a:t>‘Session 2020-21 cannot be business as usual. Schools may have reopened but COVID-19 has not disappeared, the risk is still there, and the wellbeing impact of the past few months, both on pupils and staff, remains. For reasons of health and safety, in the interests of wellbeing, and in order to address the key priorities for recovery, school life should look very different from it would under normal circumstances.’ </a:t>
            </a:r>
          </a:p>
        </p:txBody>
      </p:sp>
    </p:spTree>
    <p:extLst>
      <p:ext uri="{BB962C8B-B14F-4D97-AF65-F5344CB8AC3E}">
        <p14:creationId xmlns:p14="http://schemas.microsoft.com/office/powerpoint/2010/main" val="347175463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itle 1">
            <a:extLst>
              <a:ext uri="{FF2B5EF4-FFF2-40B4-BE49-F238E27FC236}">
                <a16:creationId xmlns:a16="http://schemas.microsoft.com/office/drawing/2014/main" id="{64756724-3D52-47CE-8F12-953395FC88E8}"/>
              </a:ext>
            </a:extLst>
          </p:cNvPr>
          <p:cNvSpPr>
            <a:spLocks noGrp="1"/>
          </p:cNvSpPr>
          <p:nvPr>
            <p:ph type="title"/>
          </p:nvPr>
        </p:nvSpPr>
        <p:spPr>
          <a:xfrm>
            <a:off x="195263" y="228600"/>
            <a:ext cx="8015287" cy="914400"/>
          </a:xfrm>
        </p:spPr>
        <p:txBody>
          <a:bodyPr/>
          <a:lstStyle/>
          <a:p>
            <a:r>
              <a:rPr lang="en-US" b="1" dirty="0"/>
              <a:t>The road to recovery…</a:t>
            </a:r>
          </a:p>
        </p:txBody>
      </p:sp>
      <p:pic>
        <p:nvPicPr>
          <p:cNvPr id="3074" name="Picture 2" descr="Image result for recovery">
            <a:extLst>
              <a:ext uri="{FF2B5EF4-FFF2-40B4-BE49-F238E27FC236}">
                <a16:creationId xmlns:a16="http://schemas.microsoft.com/office/drawing/2014/main" id="{BFE51A39-CE74-47FC-BC50-B4D9ABBE83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64356" y="1600200"/>
            <a:ext cx="7922419" cy="4419600"/>
          </a:xfrm>
          <a:prstGeom prst="rect">
            <a:avLst/>
          </a:prstGeom>
          <a:solidFill>
            <a:srgbClr val="FFFFFF"/>
          </a:solidFill>
        </p:spPr>
      </p:pic>
    </p:spTree>
    <p:extLst>
      <p:ext uri="{BB962C8B-B14F-4D97-AF65-F5344CB8AC3E}">
        <p14:creationId xmlns:p14="http://schemas.microsoft.com/office/powerpoint/2010/main" val="609368632"/>
      </p:ext>
    </p:extLst>
  </p:cSld>
  <p:clrMapOvr>
    <a:masterClrMapping/>
  </p:clrMapOvr>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CEA017DE16C941B514EF739AF6BD7D" ma:contentTypeVersion="10" ma:contentTypeDescription="Create a new document." ma:contentTypeScope="" ma:versionID="774ad5009b0b35b6dd2eefd81361a0ac">
  <xsd:schema xmlns:xsd="http://www.w3.org/2001/XMLSchema" xmlns:xs="http://www.w3.org/2001/XMLSchema" xmlns:p="http://schemas.microsoft.com/office/2006/metadata/properties" xmlns:ns3="06685a04-04fb-4e3a-b590-b99bbac14ad4" xmlns:ns4="7c74bf41-bff0-4366-a74d-4639ce1c6533" targetNamespace="http://schemas.microsoft.com/office/2006/metadata/properties" ma:root="true" ma:fieldsID="304801d661e087ceae7aeb946040f614" ns3:_="" ns4:_="">
    <xsd:import namespace="06685a04-04fb-4e3a-b590-b99bbac14ad4"/>
    <xsd:import namespace="7c74bf41-bff0-4366-a74d-4639ce1c65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685a04-04fb-4e3a-b590-b99bbac14ad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74bf41-bff0-4366-a74d-4639ce1c653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769654-014F-4EE1-8D50-62B6D751813A}">
  <ds:schemaRefs>
    <ds:schemaRef ds:uri="http://schemas.microsoft.com/sharepoint/v3/contenttype/forms"/>
  </ds:schemaRefs>
</ds:datastoreItem>
</file>

<file path=customXml/itemProps2.xml><?xml version="1.0" encoding="utf-8"?>
<ds:datastoreItem xmlns:ds="http://schemas.openxmlformats.org/officeDocument/2006/customXml" ds:itemID="{F0ECA00E-F592-4E69-BECB-22CB3F13B0B9}">
  <ds:schemaRefs>
    <ds:schemaRef ds:uri="06685a04-04fb-4e3a-b590-b99bbac14ad4"/>
    <ds:schemaRef ds:uri="http://purl.org/dc/elements/1.1/"/>
    <ds:schemaRef ds:uri="7c74bf41-bff0-4366-a74d-4639ce1c6533"/>
    <ds:schemaRef ds:uri="http://www.w3.org/XML/1998/namespace"/>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816D5BE8-4A4E-473A-BB9D-E6A9F58544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685a04-04fb-4e3a-b590-b99bbac14ad4"/>
    <ds:schemaRef ds:uri="7c74bf41-bff0-4366-a74d-4639ce1c65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163</TotalTime>
  <Words>1940</Words>
  <Application>Microsoft Office PowerPoint</Application>
  <PresentationFormat>On-screen Show (4:3)</PresentationFormat>
  <Paragraphs>190</Paragraphs>
  <Slides>15</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Calibri</vt:lpstr>
      <vt:lpstr>Courier New</vt:lpstr>
      <vt:lpstr>Helvetica</vt:lpstr>
      <vt:lpstr>Roboto</vt:lpstr>
      <vt:lpstr>Symbol</vt:lpstr>
      <vt:lpstr>Times New Roman</vt:lpstr>
      <vt:lpstr>Wingdings</vt:lpstr>
      <vt:lpstr>Radial</vt:lpstr>
      <vt:lpstr> The Recovery Curriculum and COVID-Secure Pedagogy  </vt:lpstr>
      <vt:lpstr> Overview and Aims</vt:lpstr>
      <vt:lpstr>The road to recovery…</vt:lpstr>
      <vt:lpstr>What’s it got to do with the Derry Girls?</vt:lpstr>
      <vt:lpstr>Sister Michael says:</vt:lpstr>
      <vt:lpstr>Scottish Government  says:</vt:lpstr>
      <vt:lpstr>Recovery planning priorities</vt:lpstr>
      <vt:lpstr>The EIS says:</vt:lpstr>
      <vt:lpstr>The road to recovery…</vt:lpstr>
      <vt:lpstr>A long and winding road?</vt:lpstr>
      <vt:lpstr>EIS Guidance: key elements</vt:lpstr>
      <vt:lpstr>EIS Guidance: key elements</vt:lpstr>
      <vt:lpstr>EIS Guidance: updates</vt:lpstr>
      <vt:lpstr>Time to share</vt:lpstr>
      <vt:lpstr>Final 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Recovery Curriculum and COVID-Secure Pedagogy</dc:title>
  <dc:creator>Andrea Bradley</dc:creator>
  <cp:lastModifiedBy>Alison Roy</cp:lastModifiedBy>
  <cp:revision>2</cp:revision>
  <dcterms:created xsi:type="dcterms:W3CDTF">2020-09-29T09:23:26Z</dcterms:created>
  <dcterms:modified xsi:type="dcterms:W3CDTF">2020-10-19T14:44:46Z</dcterms:modified>
</cp:coreProperties>
</file>