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54" r:id="rId5"/>
    <p:sldId id="437" r:id="rId6"/>
    <p:sldId id="287" r:id="rId7"/>
    <p:sldId id="436" r:id="rId8"/>
    <p:sldId id="320" r:id="rId9"/>
    <p:sldId id="375" r:id="rId10"/>
    <p:sldId id="439" r:id="rId11"/>
    <p:sldId id="457" r:id="rId12"/>
    <p:sldId id="438" r:id="rId13"/>
    <p:sldId id="440" r:id="rId14"/>
    <p:sldId id="442" r:id="rId15"/>
    <p:sldId id="441" r:id="rId16"/>
    <p:sldId id="411" r:id="rId17"/>
    <p:sldId id="446" r:id="rId18"/>
    <p:sldId id="412" r:id="rId19"/>
    <p:sldId id="447" r:id="rId20"/>
    <p:sldId id="456" r:id="rId21"/>
    <p:sldId id="443" r:id="rId22"/>
    <p:sldId id="445" r:id="rId23"/>
    <p:sldId id="448" r:id="rId24"/>
    <p:sldId id="444" r:id="rId25"/>
    <p:sldId id="450" r:id="rId26"/>
    <p:sldId id="449" r:id="rId27"/>
    <p:sldId id="452" r:id="rId28"/>
    <p:sldId id="453" r:id="rId29"/>
    <p:sldId id="435" r:id="rId30"/>
    <p:sldId id="454" r:id="rId31"/>
    <p:sldId id="361" r:id="rId32"/>
    <p:sldId id="370" r:id="rId3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 Doherty" initials="HJD" lastIdx="1" clrIdx="0"/>
  <p:cmAuthor id="1" name="EllenDoherty" initials="E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409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88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6"/>
    </p:cViewPr>
  </p:sorterViewPr>
  <p:notesViewPr>
    <p:cSldViewPr>
      <p:cViewPr varScale="1">
        <p:scale>
          <a:sx n="84" d="100"/>
          <a:sy n="84" d="100"/>
        </p:scale>
        <p:origin x="-203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D362FA-3244-4741-A882-B2E19BAC2681}" type="datetimeFigureOut">
              <a:rPr lang="en-US"/>
              <a:pPr>
                <a:defRPr/>
              </a:pPr>
              <a:t>9/15/2015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08D759-88D1-4A84-9A9A-804C0B3019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521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08FB03-F3B2-4FDB-9D78-7BD9B3003AF4}" type="datetimeFigureOut">
              <a:rPr lang="en-US"/>
              <a:pPr>
                <a:defRPr/>
              </a:pPr>
              <a:t>9/15/2015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CA9C6E-6776-4CD0-9B73-898EFC9806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696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A9C6E-6776-4CD0-9B73-898EFC98068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A9C6E-6776-4CD0-9B73-898EFC98068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The 5 yearly sign</a:t>
            </a:r>
            <a:r>
              <a:rPr lang="en-GB" baseline="0" dirty="0" smtClean="0"/>
              <a:t> off should be not be regarded as a huge event but rather it should simply be seen as the naturally conclusion to a 5 year learning cycle.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Professional Update is an on going process of engaging and reflecting on professional learning with the sign off stage just confirming that engagement .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Regardless of the sign off year it is essential that everyone engages now.</a:t>
            </a:r>
          </a:p>
          <a:p>
            <a:endParaRPr lang="en-GB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9ED06-AB88-4214-A20A-9708B7B83214}" type="slidenum">
              <a:rPr lang="en-GB" smtClean="0"/>
              <a:pPr/>
              <a:t>6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8163" indent="-538163">
              <a:defRPr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6D5F0D-57D7-41D4-8149-0A686E97E179}" type="slidenum">
              <a:rPr lang="en-GB" smtClean="0"/>
              <a:pPr/>
              <a:t>10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Professional Values, Learning for Sustainability and Leadership underpin and permeate the GTCS Professional Standards. </a:t>
            </a:r>
          </a:p>
          <a:p>
            <a:endParaRPr lang="en-GB" dirty="0" smtClean="0"/>
          </a:p>
          <a:p>
            <a:r>
              <a:rPr lang="en-GB" dirty="0" smtClean="0"/>
              <a:t>In schools, sustainable development education, global citizenship, outdoor learning and health and well-being are firmly embedded within Curriculum for Excellence. Learning for Sustainability weaves together and builds upon these themes. </a:t>
            </a:r>
          </a:p>
          <a:p>
            <a:endParaRPr lang="en-GB" dirty="0" smtClean="0"/>
          </a:p>
          <a:p>
            <a:r>
              <a:rPr lang="en-GB" b="1" dirty="0" smtClean="0"/>
              <a:t>What does it mean for me?</a:t>
            </a:r>
          </a:p>
          <a:p>
            <a:endParaRPr lang="en-GB" b="1" dirty="0" smtClean="0"/>
          </a:p>
          <a:p>
            <a:r>
              <a:rPr lang="en-GB" dirty="0" smtClean="0"/>
              <a:t>-Learning for Sustainability is integral to the GTCS Professional Standards Framework. For each aspect of the Standards, teachers should explore their own assumptions in the light of their experiences</a:t>
            </a:r>
            <a:r>
              <a:rPr lang="en-GB" baseline="0" dirty="0" smtClean="0"/>
              <a:t> and in their professional context.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74EA-28FF-443D-A3FC-456E38107D57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A9C6E-6776-4CD0-9B73-898EFC98068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A9C6E-6776-4CD0-9B73-898EFC980689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96144-70D8-4C58-8483-68C701AD1CC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6137-6C8C-4263-92A1-98BF1B5D7231}" type="datetimeFigureOut">
              <a:rPr lang="en-GB"/>
              <a:pPr>
                <a:defRPr/>
              </a:pPr>
              <a:t>15/09/2015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61C8-7DA4-4FFC-8598-2FD75EA74B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AB26C-F82A-44DD-93B4-FA2C5A977825}" type="datetimeFigureOut">
              <a:rPr lang="en-GB"/>
              <a:pPr>
                <a:defRPr/>
              </a:pPr>
              <a:t>15/09/2015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9096-D343-4181-82F4-553C62F613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64F1-8C40-43A1-A8F6-85A74F77C73E}" type="datetimeFigureOut">
              <a:rPr lang="en-GB"/>
              <a:pPr>
                <a:defRPr/>
              </a:pPr>
              <a:t>15/09/2015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6E40-52DF-4DFE-954D-0B34C96D00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44816" cy="72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7B86-4006-4E4F-881F-DC11B37BABC8}" type="datetimeFigureOut">
              <a:rPr lang="en-GB"/>
              <a:pPr>
                <a:defRPr/>
              </a:pPr>
              <a:t>15/09/2015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B0BF-F8C6-468B-85C8-EA90070A53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F4D6-9A3D-4E77-8ED6-C0767375133C}" type="datetimeFigureOut">
              <a:rPr lang="en-GB"/>
              <a:pPr>
                <a:defRPr/>
              </a:pPr>
              <a:t>15/09/2015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2B95-0937-4959-82D4-19B1794492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8A1A-BC50-4E2F-A163-4EF79911370D}" type="datetimeFigureOut">
              <a:rPr lang="en-GB"/>
              <a:pPr>
                <a:defRPr/>
              </a:pPr>
              <a:t>15/09/2015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20AE-AEB7-48F0-ABF4-9BFDF17775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318E-CF58-4C1B-8FAA-0DA88C4BFB78}" type="datetimeFigureOut">
              <a:rPr lang="en-GB"/>
              <a:pPr>
                <a:defRPr/>
              </a:pPr>
              <a:t>15/09/2015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4A6DC-522C-45F1-A874-9E756F1983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4F9D-7056-41BD-BC45-F54B94AE0C00}" type="datetimeFigureOut">
              <a:rPr lang="en-GB"/>
              <a:pPr>
                <a:defRPr/>
              </a:pPr>
              <a:t>15/09/2015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3524-E68A-4C83-B66C-E7CED0A310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803CF-E9B2-4E91-8C47-DE8F8F28D7E6}" type="datetimeFigureOut">
              <a:rPr lang="en-GB"/>
              <a:pPr>
                <a:defRPr/>
              </a:pPr>
              <a:t>15/09/2015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74B0-4E01-4957-A797-002DC5BBCF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A947C-3E7F-46D0-94AC-77D2D8FE1C72}" type="datetimeFigureOut">
              <a:rPr lang="en-GB"/>
              <a:pPr>
                <a:defRPr/>
              </a:pPr>
              <a:t>15/09/2015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899C-EAC3-4C1F-A98B-84AB0D752B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11492-69A2-48DB-89F0-0E7754FD34A5}" type="datetimeFigureOut">
              <a:rPr lang="en-GB"/>
              <a:pPr>
                <a:defRPr/>
              </a:pPr>
              <a:t>15/09/2015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AF1A-AE96-4849-B742-B7016C96F9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CF49F8-90B1-433E-9B78-F39ECA75448F}" type="datetimeFigureOut">
              <a:rPr lang="en-GB"/>
              <a:pPr>
                <a:defRPr/>
              </a:pPr>
              <a:t>15/09/2015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3B631-16F9-4FBE-8BC4-EAAF870AE6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frm=1&amp;source=images&amp;cd=&amp;cad=rja&amp;uact=8&amp;ved=0CAcQjRxqFQoTCK74-cDD08cCFQtpFAodMzkHSQ&amp;url=https://blogs.glowscotland.org.uk/fa/CurriculumSupport/2015/05/13/sign-up-for-the-falkirk-learning-for-sustainability-showcase/&amp;ei=FGTkVa6eMYvSUbPynMgE&amp;psig=AFQjCNGLkIv90ZFws14DsXVhsysNqX31Cw&amp;ust=144111756788249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tcs.org.uk/standards/learning-for-sustainability.aspx" TargetMode="External"/><Relationship Id="rId3" Type="http://schemas.openxmlformats.org/officeDocument/2006/relationships/hyperlink" Target="http://www.gtcs.org.uk/standards/how-do-i-engage-with-the-standards.aspx" TargetMode="External"/><Relationship Id="rId7" Type="http://schemas.openxmlformats.org/officeDocument/2006/relationships/hyperlink" Target="http://www.gtcs.org.uk/standards/professional-values-into-action.aspx" TargetMode="External"/><Relationship Id="rId2" Type="http://schemas.openxmlformats.org/officeDocument/2006/relationships/hyperlink" Target="http://www.gtcs.org.uk/standards/standard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tcs.org.uk/standards/explore-the-standards.aspx" TargetMode="External"/><Relationship Id="rId5" Type="http://schemas.openxmlformats.org/officeDocument/2006/relationships/hyperlink" Target="http://www.gtcs.org.uk/standards/Self-evaluation/self-evaluation.aspx" TargetMode="External"/><Relationship Id="rId4" Type="http://schemas.openxmlformats.org/officeDocument/2006/relationships/hyperlink" Target="http://www.gtcs.org.uk/standards/support-resources.asp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Professional Update </a:t>
            </a:r>
            <a:br>
              <a:rPr lang="en-GB" dirty="0" smtClean="0"/>
            </a:br>
            <a:r>
              <a:rPr lang="en-GB" dirty="0" smtClean="0"/>
              <a:t>Engaging with the Standards</a:t>
            </a:r>
            <a:br>
              <a:rPr lang="en-GB" dirty="0" smtClean="0"/>
            </a:br>
            <a:r>
              <a:rPr lang="en-GB" dirty="0" smtClean="0"/>
              <a:t>EIS Event 5</a:t>
            </a:r>
            <a:r>
              <a:rPr lang="en-GB" baseline="30000" dirty="0" smtClean="0"/>
              <a:t>th</a:t>
            </a:r>
            <a:r>
              <a:rPr lang="en-GB" dirty="0" smtClean="0"/>
              <a:t> September 2015</a:t>
            </a:r>
            <a:br>
              <a:rPr lang="en-GB" dirty="0" smtClean="0"/>
            </a:br>
            <a:r>
              <a:rPr lang="en-GB" dirty="0" smtClean="0"/>
              <a:t>Ellen Doherty</a:t>
            </a:r>
            <a:br>
              <a:rPr lang="en-GB" dirty="0" smtClean="0"/>
            </a:br>
            <a:r>
              <a:rPr lang="en-GB" dirty="0" smtClean="0"/>
              <a:t>Senior Education Officer –Professional Learning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429552" cy="9286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000" dirty="0" smtClean="0"/>
              <a:t>Professional Values and Personal Commitment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1" y="2285992"/>
            <a:ext cx="8115328" cy="4143404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buSzPct val="100000"/>
              <a:defRPr/>
            </a:pPr>
            <a:r>
              <a:rPr lang="en-GB" sz="2400" dirty="0" smtClean="0"/>
              <a:t>Social Justice</a:t>
            </a:r>
          </a:p>
          <a:p>
            <a:pPr marL="533400" indent="-533400">
              <a:buSzPct val="100000"/>
              <a:defRPr/>
            </a:pPr>
            <a:endParaRPr lang="en-GB" sz="2400" dirty="0" smtClean="0"/>
          </a:p>
          <a:p>
            <a:pPr marL="533400" indent="-533400">
              <a:buSzPct val="100000"/>
              <a:defRPr/>
            </a:pPr>
            <a:r>
              <a:rPr lang="en-GB" sz="2400" dirty="0" smtClean="0"/>
              <a:t>Integrity</a:t>
            </a:r>
          </a:p>
          <a:p>
            <a:pPr marL="533400" indent="-533400">
              <a:buSzPct val="100000"/>
              <a:defRPr/>
            </a:pPr>
            <a:endParaRPr lang="en-GB" sz="2400" dirty="0" smtClean="0"/>
          </a:p>
          <a:p>
            <a:pPr marL="533400" indent="-533400">
              <a:buSzPct val="100000"/>
              <a:defRPr/>
            </a:pPr>
            <a:r>
              <a:rPr lang="en-GB" sz="2400" dirty="0" smtClean="0"/>
              <a:t>Trust and Respect</a:t>
            </a:r>
          </a:p>
          <a:p>
            <a:pPr marL="533400" indent="-533400">
              <a:buSzPct val="100000"/>
              <a:defRPr/>
            </a:pPr>
            <a:endParaRPr lang="en-GB" sz="2400" dirty="0" smtClean="0"/>
          </a:p>
          <a:p>
            <a:pPr marL="533400" indent="-533400">
              <a:buSzPct val="100000"/>
              <a:buNone/>
              <a:defRPr/>
            </a:pPr>
            <a:r>
              <a:rPr lang="en-GB" sz="2400" dirty="0" smtClean="0"/>
              <a:t>+ Professional Commitment</a:t>
            </a:r>
          </a:p>
          <a:p>
            <a:pPr>
              <a:buSzPct val="150000"/>
              <a:buFont typeface="Wingdings" pitchFamily="2" charset="2"/>
              <a:buChar char="§"/>
              <a:defRPr/>
            </a:pPr>
            <a:endParaRPr lang="en-GB" sz="2000" dirty="0" smtClean="0"/>
          </a:p>
          <a:p>
            <a:pPr marL="0" indent="0">
              <a:buSzPct val="150000"/>
              <a:buFont typeface="Wingdings" pitchFamily="2" charset="2"/>
              <a:buNone/>
              <a:defRPr/>
            </a:pPr>
            <a:r>
              <a:rPr lang="en-GB" sz="2400" dirty="0" smtClean="0"/>
              <a:t>Professional values are also relevant to Code of Professionalism and Conduct (COPAC) and the Student Teacher Code</a:t>
            </a:r>
          </a:p>
          <a:p>
            <a:pPr>
              <a:buFont typeface="Wingdings" pitchFamily="2" charset="2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42852"/>
            <a:ext cx="7344816" cy="8378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Leadership Across the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Standards for Registration include a focus on leadership for learning.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</a:p>
          <a:p>
            <a:pPr marL="0" indent="0">
              <a:buNone/>
            </a:pPr>
            <a:r>
              <a:rPr lang="en-GB" dirty="0" smtClean="0"/>
              <a:t>The Standard for Career-Long Professional Learning includes a focus on teacher leadership and leadership for learning.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</a:p>
          <a:p>
            <a:pPr marL="0" indent="0">
              <a:buNone/>
            </a:pPr>
            <a:r>
              <a:rPr lang="en-GB" dirty="0" smtClean="0"/>
              <a:t>The Standards for Leadership and Management include a focus on leadership for learning, teacher leadership, and working collegiately to build leadership capacity in others.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5656" y="142852"/>
            <a:ext cx="7344816" cy="837876"/>
          </a:xfrm>
        </p:spPr>
        <p:txBody>
          <a:bodyPr>
            <a:normAutofit/>
          </a:bodyPr>
          <a:lstStyle/>
          <a:p>
            <a:r>
              <a:rPr lang="en-GB" dirty="0" smtClean="0"/>
              <a:t>Learning for Sustainability</a:t>
            </a:r>
            <a:endParaRPr lang="en-GB" dirty="0"/>
          </a:p>
        </p:txBody>
      </p:sp>
      <p:pic>
        <p:nvPicPr>
          <p:cNvPr id="25602" name="Picture 2" descr="https://blogs.glowscotland.org.uk/fa/CurriculumSupport/files/2015/05/Word-clou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Engaging with the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So many Standards so many choices !</a:t>
            </a:r>
          </a:p>
          <a:p>
            <a:pPr>
              <a:buNone/>
            </a:pPr>
            <a:r>
              <a:rPr lang="en-GB" dirty="0" smtClean="0"/>
              <a:t>Consider this in context of your :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smtClean="0"/>
              <a:t>professions needs and or aspirations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smtClean="0"/>
              <a:t>post 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smtClean="0"/>
              <a:t>pupils school 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smtClean="0"/>
              <a:t>local priorities 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smtClean="0"/>
              <a:t>Wider priorities and your need </a:t>
            </a:r>
          </a:p>
          <a:p>
            <a:pPr>
              <a:buFont typeface="Wingdings" pitchFamily="2" charset="2"/>
              <a:buChar char="v"/>
            </a:pPr>
            <a:endParaRPr lang="en-GB" sz="2400" dirty="0" smtClean="0"/>
          </a:p>
          <a:p>
            <a:pPr>
              <a:buNone/>
            </a:pPr>
            <a:r>
              <a:rPr lang="en-GB" sz="2400" b="1" dirty="0" smtClean="0"/>
              <a:t>	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the Professional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Using the Professional Standards as developmental tools not judgemental tools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Professional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Task One :Self Evaluation Coaching Wheel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Choose the Standards that best meets your context and your present and future needs.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the Professional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147248" cy="4536504"/>
          </a:xfrm>
        </p:spPr>
        <p:txBody>
          <a:bodyPr/>
          <a:lstStyle/>
          <a:p>
            <a:r>
              <a:rPr lang="en-GB" dirty="0" smtClean="0"/>
              <a:t>Professional Standards and using them as a developmental tool is the beginning of a cyclical learning journey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Content Placeholder 3" descr="Diagram of the Professional Learning process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645024"/>
            <a:ext cx="50405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Teacher Learning Journey</a:t>
            </a:r>
            <a:endParaRPr lang="en-GB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the Professional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/>
          <a:lstStyle/>
          <a:p>
            <a:r>
              <a:rPr lang="en-GB" sz="2400" dirty="0" smtClean="0"/>
              <a:t>Self evaluation and internal monologue </a:t>
            </a:r>
          </a:p>
          <a:p>
            <a:endParaRPr lang="en-GB" sz="2400" dirty="0" smtClean="0"/>
          </a:p>
          <a:p>
            <a:r>
              <a:rPr lang="en-GB" sz="2400" dirty="0" smtClean="0"/>
              <a:t>The Standards promote professional discussion and professional and reflection</a:t>
            </a:r>
          </a:p>
          <a:p>
            <a:r>
              <a:rPr lang="en-GB" sz="2000" dirty="0" smtClean="0"/>
              <a:t>Peer </a:t>
            </a:r>
          </a:p>
          <a:p>
            <a:r>
              <a:rPr lang="en-GB" sz="2000" dirty="0" smtClean="0"/>
              <a:t>Stage </a:t>
            </a:r>
          </a:p>
          <a:p>
            <a:r>
              <a:rPr lang="en-GB" sz="2000" dirty="0" smtClean="0"/>
              <a:t>Dept</a:t>
            </a:r>
          </a:p>
          <a:p>
            <a:r>
              <a:rPr lang="en-GB" sz="2000" dirty="0" smtClean="0"/>
              <a:t>School</a:t>
            </a:r>
          </a:p>
          <a:p>
            <a:r>
              <a:rPr lang="en-GB" sz="2000" dirty="0" smtClean="0"/>
              <a:t>PRD coaching conversation and shared agenda</a:t>
            </a:r>
          </a:p>
          <a:p>
            <a:endParaRPr lang="en-GB" sz="2000" dirty="0" smtClean="0"/>
          </a:p>
          <a:p>
            <a:r>
              <a:rPr lang="en-GB" sz="2000" dirty="0" smtClean="0"/>
              <a:t>They provide:   </a:t>
            </a:r>
            <a:r>
              <a:rPr lang="en-GB" sz="1800" dirty="0" smtClean="0"/>
              <a:t>Focus  Prioritisation  Confidence  Consistency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the Professional Standards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/>
          <a:lstStyle/>
          <a:p>
            <a:r>
              <a:rPr lang="en-GB" sz="2000" dirty="0" smtClean="0"/>
              <a:t>It is not a question of coverage- but rather deepening and developing the learning</a:t>
            </a:r>
          </a:p>
          <a:p>
            <a:endParaRPr lang="en-GB" sz="2000" dirty="0" smtClean="0"/>
          </a:p>
          <a:p>
            <a:r>
              <a:rPr lang="en-GB" sz="2000" dirty="0" smtClean="0"/>
              <a:t>You do not require to focus on only one of the Professional Standards – you can work across</a:t>
            </a:r>
          </a:p>
          <a:p>
            <a:endParaRPr lang="en-GB" sz="2000" dirty="0" smtClean="0"/>
          </a:p>
          <a:p>
            <a:r>
              <a:rPr lang="en-GB" sz="2000" dirty="0" smtClean="0"/>
              <a:t>Vary the areas of the standards – it is a question of balance</a:t>
            </a:r>
          </a:p>
          <a:p>
            <a:endParaRPr lang="en-GB" sz="2000" dirty="0" smtClean="0"/>
          </a:p>
          <a:p>
            <a:r>
              <a:rPr lang="en-GB" sz="2000" dirty="0" smtClean="0"/>
              <a:t>Plan for success – be selective and see the relevance</a:t>
            </a:r>
          </a:p>
          <a:p>
            <a:endParaRPr lang="en-GB" sz="2000" dirty="0" smtClean="0"/>
          </a:p>
          <a:p>
            <a:r>
              <a:rPr lang="en-GB" sz="2000" dirty="0" smtClean="0"/>
              <a:t>Have an open mind – don’t create myths</a:t>
            </a:r>
          </a:p>
          <a:p>
            <a:endParaRPr lang="en-GB" sz="2000" dirty="0" smtClean="0"/>
          </a:p>
          <a:p>
            <a:r>
              <a:rPr lang="en-GB" sz="2000" dirty="0" smtClean="0"/>
              <a:t>Don’t seek permission – take ownership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the Professional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Background and context</a:t>
            </a:r>
          </a:p>
          <a:p>
            <a:endParaRPr lang="en-GB" sz="2800" dirty="0" smtClean="0"/>
          </a:p>
          <a:p>
            <a:r>
              <a:rPr lang="en-GB" sz="2800" dirty="0" smtClean="0"/>
              <a:t>Looking at the Professional Standards</a:t>
            </a:r>
          </a:p>
          <a:p>
            <a:endParaRPr lang="en-GB" sz="2800" dirty="0" smtClean="0"/>
          </a:p>
          <a:p>
            <a:r>
              <a:rPr lang="en-GB" sz="2800" dirty="0" smtClean="0"/>
              <a:t>Working with the Professional Standard </a:t>
            </a:r>
          </a:p>
          <a:p>
            <a:endParaRPr lang="en-GB" sz="2800" dirty="0" smtClean="0"/>
          </a:p>
          <a:p>
            <a:r>
              <a:rPr lang="en-GB" sz="2800" dirty="0" smtClean="0"/>
              <a:t>Looking at the website and helpful resources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the Professional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What support resources are available?</a:t>
            </a:r>
          </a:p>
          <a:p>
            <a:endParaRPr lang="en-GB" sz="1600" dirty="0" smtClean="0"/>
          </a:p>
          <a:p>
            <a:r>
              <a:rPr lang="en-GB" sz="1800" dirty="0" smtClean="0">
                <a:hlinkClick r:id="rId2"/>
              </a:rPr>
              <a:t>http://www.gtcs.org.uk/standards/standards.aspx</a:t>
            </a:r>
            <a:endParaRPr lang="en-GB" sz="1800" dirty="0" smtClean="0"/>
          </a:p>
          <a:p>
            <a:r>
              <a:rPr lang="en-GB" sz="1800" dirty="0" smtClean="0">
                <a:hlinkClick r:id="rId3"/>
              </a:rPr>
              <a:t>http://www.gtcs.org.uk/standards/how-do-i-engage-with-the-standards.aspx</a:t>
            </a:r>
            <a:endParaRPr lang="en-GB" sz="1800" dirty="0" smtClean="0"/>
          </a:p>
          <a:p>
            <a:r>
              <a:rPr lang="en-GB" sz="1800" dirty="0" smtClean="0">
                <a:hlinkClick r:id="rId4"/>
              </a:rPr>
              <a:t>http://www.gtcs.org.uk/standards/support-resources.aspx</a:t>
            </a:r>
            <a:endParaRPr lang="en-GB" sz="1800" dirty="0" smtClean="0"/>
          </a:p>
          <a:p>
            <a:r>
              <a:rPr lang="en-GB" sz="1800" dirty="0" smtClean="0">
                <a:hlinkClick r:id="rId5"/>
              </a:rPr>
              <a:t>http://www.gtcs.org.uk/standards/Self-evaluation/self-evaluation.aspx</a:t>
            </a:r>
            <a:endParaRPr lang="en-GB" sz="1800" dirty="0" smtClean="0"/>
          </a:p>
          <a:p>
            <a:r>
              <a:rPr lang="en-GB" sz="1800" dirty="0" smtClean="0">
                <a:hlinkClick r:id="rId6"/>
              </a:rPr>
              <a:t>http://www.gtcs.org.uk/standards/explore-the-standards.aspx</a:t>
            </a:r>
            <a:endParaRPr lang="en-GB" sz="1800" dirty="0" smtClean="0"/>
          </a:p>
          <a:p>
            <a:r>
              <a:rPr lang="en-GB" sz="1800" dirty="0" smtClean="0">
                <a:hlinkClick r:id="rId7"/>
              </a:rPr>
              <a:t>http://www.gtcs.org.uk/standards/professional-values-into-action.aspx</a:t>
            </a:r>
            <a:endParaRPr lang="en-GB" sz="1800" dirty="0" smtClean="0"/>
          </a:p>
          <a:p>
            <a:r>
              <a:rPr lang="en-GB" sz="1800" dirty="0" smtClean="0">
                <a:hlinkClick r:id="rId8"/>
              </a:rPr>
              <a:t>http://www.gtcs.org.uk/standards/learning-for-sustainability.aspx</a:t>
            </a:r>
            <a:endParaRPr lang="en-GB" sz="1800" dirty="0" smtClean="0"/>
          </a:p>
          <a:p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the Professional Standards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3999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the Professional Standards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4"/>
            <a:ext cx="9143999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4"/>
            <a:ext cx="9143999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the Professional Standards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4"/>
            <a:ext cx="9143999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the Professional Standards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the Professional Standards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9143999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the Professional Standards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4"/>
            <a:ext cx="9143999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Engaging with the Standards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00188" y="142875"/>
            <a:ext cx="7345362" cy="720725"/>
          </a:xfrm>
        </p:spPr>
        <p:txBody>
          <a:bodyPr/>
          <a:lstStyle/>
          <a:p>
            <a:r>
              <a:rPr lang="en-GB" dirty="0" smtClean="0"/>
              <a:t>GTC Scotland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28625" y="2571750"/>
            <a:ext cx="8286750" cy="3738563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ts val="3600"/>
              </a:spcAft>
              <a:buFont typeface="Wingdings" pitchFamily="2" charset="2"/>
              <a:buNone/>
            </a:pPr>
            <a:r>
              <a:rPr lang="en-GB" u="sng" dirty="0" smtClean="0"/>
              <a:t>Professional.Update@gtcs.org.uk</a:t>
            </a:r>
          </a:p>
          <a:p>
            <a:pPr algn="ctr">
              <a:buFont typeface="Wingdings" pitchFamily="2" charset="2"/>
              <a:buNone/>
            </a:pPr>
            <a:r>
              <a:rPr lang="en-GB" u="sng" dirty="0" smtClean="0"/>
              <a:t>www.gtcs.org.uk/professional-update</a:t>
            </a:r>
          </a:p>
          <a:p>
            <a:pPr algn="ctr">
              <a:buFont typeface="Wingdings" pitchFamily="2" charset="2"/>
              <a:buNone/>
            </a:pPr>
            <a:endParaRPr lang="en-GB" u="sng" dirty="0" smtClean="0"/>
          </a:p>
          <a:p>
            <a:pPr algn="ctr">
              <a:buFont typeface="Wingdings" pitchFamily="2" charset="2"/>
              <a:buNone/>
            </a:pPr>
            <a:r>
              <a:rPr lang="en-GB" u="sng" dirty="0" smtClean="0"/>
              <a:t>#gtcsPU</a:t>
            </a:r>
          </a:p>
          <a:p>
            <a:pPr algn="ctr">
              <a:buFont typeface="Wingdings" pitchFamily="2" charset="2"/>
              <a:buNone/>
            </a:pPr>
            <a:r>
              <a:rPr lang="en-GB" u="sng" dirty="0" smtClean="0"/>
              <a:t>#gtcsPL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72808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Professional Update: 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2249488"/>
            <a:ext cx="7885384" cy="4131840"/>
          </a:xfrm>
        </p:spPr>
        <p:txBody>
          <a:bodyPr/>
          <a:lstStyle/>
          <a:p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	To maintain and improve my skills and knowledge as a registered teachers as outlined in the relevant Professional Standards and to enhance the impact that they have on pupils’ learning</a:t>
            </a:r>
          </a:p>
          <a:p>
            <a:pPr>
              <a:buNone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Professional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r>
              <a:rPr lang="en-GB" dirty="0" smtClean="0"/>
              <a:t>	At the heart of this process is </a:t>
            </a:r>
            <a:r>
              <a:rPr lang="en-GB" dirty="0" smtClean="0">
                <a:solidFill>
                  <a:srgbClr val="FF0000"/>
                </a:solidFill>
              </a:rPr>
              <a:t>self evaluation against the Professional Standards </a:t>
            </a:r>
            <a:r>
              <a:rPr lang="en-GB" dirty="0" smtClean="0"/>
              <a:t>, professional dialogue and the Professional Review and Development process – PRD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Professional Update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sz="1600" b="1" dirty="0" smtClean="0"/>
          </a:p>
          <a:p>
            <a:r>
              <a:rPr lang="en-GB" sz="2400" dirty="0" smtClean="0"/>
              <a:t>Annual Update of contact details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Engage in self evaluation against the standards and consider development needs</a:t>
            </a:r>
          </a:p>
          <a:p>
            <a:r>
              <a:rPr lang="en-GB" sz="2400" dirty="0" smtClean="0"/>
              <a:t>Engage in on going professional learning</a:t>
            </a:r>
          </a:p>
          <a:p>
            <a:r>
              <a:rPr lang="en-GB" sz="2400" dirty="0" smtClean="0"/>
              <a:t>Maintain a reflective record</a:t>
            </a:r>
          </a:p>
          <a:p>
            <a:r>
              <a:rPr lang="en-GB" sz="2400" dirty="0" smtClean="0"/>
              <a:t>Maintain evidence of impact</a:t>
            </a:r>
          </a:p>
          <a:p>
            <a:r>
              <a:rPr lang="en-GB" sz="2400" dirty="0" smtClean="0"/>
              <a:t>Engage in Professional Review and Development</a:t>
            </a:r>
          </a:p>
          <a:p>
            <a:r>
              <a:rPr lang="en-GB" sz="2400" dirty="0" smtClean="0"/>
              <a:t>Five Yearly Professional “sign off “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344816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800" b="1" dirty="0" smtClean="0"/>
              <a:t>What do you need to do</a:t>
            </a:r>
            <a:br>
              <a:rPr lang="en-GB" sz="2800" b="1" dirty="0" smtClean="0"/>
            </a:br>
            <a:r>
              <a:rPr lang="en-GB" sz="2800" b="1" dirty="0" smtClean="0"/>
              <a:t>On a 5-yearly basis?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43404"/>
          </a:xfrm>
        </p:spPr>
        <p:txBody>
          <a:bodyPr>
            <a:normAutofit fontScale="85000" lnSpcReduction="20000"/>
          </a:bodyPr>
          <a:lstStyle/>
          <a:p>
            <a:pPr marL="361950" indent="-361950">
              <a:buNone/>
              <a:defRPr/>
            </a:pPr>
            <a:r>
              <a:rPr lang="en-GB" sz="3000" b="1" dirty="0" smtClean="0"/>
              <a:t>Sign off to confirm engagement in the process every 5 years with GTC Scotland:</a:t>
            </a:r>
          </a:p>
          <a:p>
            <a:pPr marL="361950" indent="-361950">
              <a:defRPr/>
            </a:pPr>
            <a:endParaRPr lang="en-GB" sz="2000" dirty="0" smtClean="0"/>
          </a:p>
          <a:p>
            <a:pPr marL="361950" indent="-361950">
              <a:buNone/>
              <a:defRPr/>
            </a:pPr>
            <a:r>
              <a:rPr lang="en-GB" sz="2600" dirty="0" smtClean="0"/>
              <a:t>Teacher (also confirmed by line manager):</a:t>
            </a:r>
          </a:p>
          <a:p>
            <a:r>
              <a:rPr lang="en-GB" sz="2600" i="1" dirty="0" smtClean="0"/>
              <a:t>I confirm that I have </a:t>
            </a:r>
            <a:r>
              <a:rPr lang="en-GB" sz="2600" i="1" dirty="0" smtClean="0">
                <a:solidFill>
                  <a:srgbClr val="FF0000"/>
                </a:solidFill>
              </a:rPr>
              <a:t>engaged in ongoing professional learning and reflected against the appropriate GTCS Professional Standards</a:t>
            </a:r>
            <a:r>
              <a:rPr lang="en-GB" sz="2600" i="1" dirty="0" smtClean="0"/>
              <a:t>. I have maintained a reflective record of professional learning and evidence of its impact on my thinking and professional actions.  I have discussed this with my line manager as part of my Professional Review and Development process.</a:t>
            </a:r>
          </a:p>
          <a:p>
            <a:endParaRPr lang="en-GB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GB" sz="20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b="1" dirty="0" smtClean="0"/>
              <a:t>What’s New? – Using the Professional Standards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NOT NEW:</a:t>
            </a:r>
          </a:p>
          <a:p>
            <a:pPr>
              <a:buNone/>
            </a:pPr>
            <a:r>
              <a:rPr lang="en-GB" sz="2800" dirty="0" smtClean="0"/>
              <a:t>GTC conditions – required to maintain the Standard for Full Registration.</a:t>
            </a:r>
          </a:p>
          <a:p>
            <a:pPr>
              <a:buNone/>
            </a:pPr>
            <a:endParaRPr lang="en-GB" sz="2800" b="1" dirty="0" smtClean="0"/>
          </a:p>
          <a:p>
            <a:pPr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NEW:</a:t>
            </a:r>
          </a:p>
          <a:p>
            <a:pPr>
              <a:buNone/>
            </a:pPr>
            <a:r>
              <a:rPr lang="en-GB" sz="2800" dirty="0" smtClean="0"/>
              <a:t>Set of Standards to suite all teachers and ways of using them.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with the Professional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 to know the Professional Standards</a:t>
            </a:r>
          </a:p>
          <a:p>
            <a:endParaRPr lang="en-GB" dirty="0" smtClean="0"/>
          </a:p>
          <a:p>
            <a:r>
              <a:rPr lang="en-GB" dirty="0" smtClean="0"/>
              <a:t>Don’t fear the Professional Standards</a:t>
            </a:r>
          </a:p>
          <a:p>
            <a:endParaRPr lang="en-GB" dirty="0" smtClean="0"/>
          </a:p>
          <a:p>
            <a:r>
              <a:rPr lang="en-GB" dirty="0" smtClean="0"/>
              <a:t>Find yourself in the Professional Standards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14480" y="142852"/>
            <a:ext cx="7072361" cy="73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the GTC Scotland Standards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99992" y="2276872"/>
            <a:ext cx="4392488" cy="4185833"/>
            <a:chOff x="5312" y="2436"/>
            <a:chExt cx="5869" cy="5943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5312" y="2505"/>
              <a:ext cx="5869" cy="5874"/>
            </a:xfrm>
            <a:prstGeom prst="ellipse">
              <a:avLst/>
            </a:prstGeom>
            <a:solidFill>
              <a:srgbClr val="548DD4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5880" y="3675"/>
              <a:ext cx="4704" cy="4618"/>
            </a:xfrm>
            <a:prstGeom prst="ellipse">
              <a:avLst/>
            </a:prstGeom>
            <a:solidFill>
              <a:srgbClr val="8DB3E2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6482" y="4136"/>
              <a:ext cx="3409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1400" b="1" dirty="0">
                  <a:solidFill>
                    <a:srgbClr val="1F497D"/>
                  </a:solidFill>
                </a:rPr>
                <a:t>Professional Knowledge and Understanding</a:t>
              </a:r>
            </a:p>
            <a:p>
              <a:endParaRPr lang="en-US" dirty="0"/>
            </a:p>
          </p:txBody>
        </p:sp>
        <p:cxnSp>
          <p:nvCxnSpPr>
            <p:cNvPr id="9" name="AutoShape 14"/>
            <p:cNvCxnSpPr>
              <a:cxnSpLocks noChangeShapeType="1"/>
            </p:cNvCxnSpPr>
            <p:nvPr/>
          </p:nvCxnSpPr>
          <p:spPr bwMode="auto">
            <a:xfrm>
              <a:off x="8751" y="2504"/>
              <a:ext cx="0" cy="3130"/>
            </a:xfrm>
            <a:prstGeom prst="straightConnector1">
              <a:avLst/>
            </a:prstGeom>
            <a:noFill/>
            <a:ln w="12700">
              <a:noFill/>
              <a:round/>
              <a:headEnd/>
              <a:tailEnd/>
            </a:ln>
          </p:spPr>
        </p:cxnSp>
        <p:sp>
          <p:nvSpPr>
            <p:cNvPr id="10" name="WordArt 15"/>
            <p:cNvSpPr>
              <a:spLocks noChangeArrowheads="1" noChangeShapeType="1" noTextEdit="1"/>
            </p:cNvSpPr>
            <p:nvPr/>
          </p:nvSpPr>
          <p:spPr bwMode="auto">
            <a:xfrm rot="-4175083">
              <a:off x="4749" y="3199"/>
              <a:ext cx="4766" cy="3239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289388"/>
                </a:avLst>
              </a:prstTxWarp>
            </a:bodyPr>
            <a:lstStyle/>
            <a:p>
              <a:pPr algn="ctr"/>
              <a:endParaRPr lang="en-GB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6637" y="2845"/>
              <a:ext cx="3409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1400" b="1" dirty="0">
                  <a:solidFill>
                    <a:srgbClr val="C6D9F1"/>
                  </a:solidFill>
                </a:rPr>
                <a:t>Professional Skills and </a:t>
              </a:r>
              <a:r>
                <a:rPr lang="en-GB" sz="1400" b="1" dirty="0" smtClean="0">
                  <a:solidFill>
                    <a:srgbClr val="C6D9F1"/>
                  </a:solidFill>
                </a:rPr>
                <a:t>Abilities / Professional Actions</a:t>
              </a:r>
              <a:endParaRPr lang="en-GB" sz="1400" b="1" dirty="0">
                <a:solidFill>
                  <a:srgbClr val="C6D9F1"/>
                </a:solidFill>
              </a:endParaRPr>
            </a:p>
            <a:p>
              <a:endParaRPr lang="en-US" dirty="0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6568" y="4911"/>
              <a:ext cx="3324" cy="3273"/>
            </a:xfrm>
            <a:prstGeom prst="ellipse">
              <a:avLst/>
            </a:prstGeom>
            <a:solidFill>
              <a:srgbClr val="B8CCE4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6567" y="6248"/>
              <a:ext cx="3324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1400" b="1" dirty="0">
                  <a:solidFill>
                    <a:srgbClr val="17365D"/>
                  </a:solidFill>
                </a:rPr>
                <a:t>Professional Values and Personal Commitment</a:t>
              </a:r>
            </a:p>
            <a:p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9512" y="1916832"/>
            <a:ext cx="45365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</a:rPr>
              <a:t>The Standards for Registration </a:t>
            </a:r>
            <a:r>
              <a:rPr lang="en-GB" sz="2000" dirty="0" smtClean="0">
                <a:solidFill>
                  <a:schemeClr val="bg1"/>
                </a:solidFill>
              </a:rPr>
              <a:t>(mandatory, comprising the SPR  &amp; SFR)</a:t>
            </a:r>
          </a:p>
          <a:p>
            <a:endParaRPr lang="en-GB" sz="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</a:rPr>
              <a:t> The Standard for Career-long Professional Learning</a:t>
            </a:r>
          </a:p>
          <a:p>
            <a:endParaRPr lang="en-GB" sz="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</a:rPr>
              <a:t> The Standards for Leadership &amp; Management </a:t>
            </a:r>
            <a:r>
              <a:rPr lang="en-GB" dirty="0" smtClean="0">
                <a:solidFill>
                  <a:schemeClr val="bg1"/>
                </a:solidFill>
              </a:rPr>
              <a:t>(middle leaders and Head Teachers)</a:t>
            </a:r>
          </a:p>
          <a:p>
            <a:pPr>
              <a:buFont typeface="Arial" pitchFamily="34" charset="0"/>
              <a:buChar char="•"/>
            </a:pPr>
            <a:endParaRPr lang="en-GB" sz="800" dirty="0" smtClean="0">
              <a:solidFill>
                <a:schemeClr val="bg1"/>
              </a:solidFill>
            </a:endParaRPr>
          </a:p>
          <a:p>
            <a:r>
              <a:rPr lang="en-GB" sz="2000" i="1" dirty="0" smtClean="0">
                <a:solidFill>
                  <a:schemeClr val="bg1"/>
                </a:solidFill>
              </a:rPr>
              <a:t>Self evaluation as part of PRD within the PU process is not about proving competence against each aspect of the Standard; showing you ‘meet’ the Standard or addressing every element within a fixed period of time.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New 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99D8711C4ED48898AC7FF3708ADD7" ma:contentTypeVersion="0" ma:contentTypeDescription="Create a new document." ma:contentTypeScope="" ma:versionID="694bd8cec86e86df2861e74c4360270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DD7D70-A902-4829-A914-5D80B9A1DAA6}">
  <ds:schemaRefs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1C551F-5561-456C-B3ED-4619319E0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01E337F-9C51-44AE-92A9-B804DA6C22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New Style</Template>
  <TotalTime>1902</TotalTime>
  <Words>827</Words>
  <Application>Microsoft Office PowerPoint</Application>
  <PresentationFormat>On-screen Show (4:3)</PresentationFormat>
  <Paragraphs>159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Presentation New Style</vt:lpstr>
      <vt:lpstr>      Professional Update  Engaging with the Standards EIS Event 5th September 2015 Ellen Doherty Senior Education Officer –Professional Learning </vt:lpstr>
      <vt:lpstr>Engaging with the Professional Standards</vt:lpstr>
      <vt:lpstr>Professional Update: Purpose</vt:lpstr>
      <vt:lpstr>The Professional Standards</vt:lpstr>
      <vt:lpstr>Professional Update </vt:lpstr>
      <vt:lpstr>What do you need to do On a 5-yearly basis?</vt:lpstr>
      <vt:lpstr>What’s New? – Using the Professional Standards</vt:lpstr>
      <vt:lpstr>Engaging with the Professional Standards</vt:lpstr>
      <vt:lpstr>PowerPoint Presentation</vt:lpstr>
      <vt:lpstr>Professional Values and Personal Commitment</vt:lpstr>
      <vt:lpstr>Leadership Across the Standards</vt:lpstr>
      <vt:lpstr>Learning for Sustainability</vt:lpstr>
      <vt:lpstr>Engaging with the Standards</vt:lpstr>
      <vt:lpstr>Engaging with the Professional Standards</vt:lpstr>
      <vt:lpstr>Professional Update</vt:lpstr>
      <vt:lpstr>Engaging with the Professional Standards</vt:lpstr>
      <vt:lpstr>The Teacher Learning Journey</vt:lpstr>
      <vt:lpstr>Engaging with the Professional Standards</vt:lpstr>
      <vt:lpstr>Engaging with the Professional Standards </vt:lpstr>
      <vt:lpstr>Engaging with the Professional Standards</vt:lpstr>
      <vt:lpstr>Engaging with the Professional Standards</vt:lpstr>
      <vt:lpstr>Engaging with the Professional Standards</vt:lpstr>
      <vt:lpstr>PowerPoint Presentation</vt:lpstr>
      <vt:lpstr>Engaging with the Professional Standards</vt:lpstr>
      <vt:lpstr>Engaging with the Professional Standards</vt:lpstr>
      <vt:lpstr>Engaging with the Professional Standards</vt:lpstr>
      <vt:lpstr>Engaging with the Professional Standards</vt:lpstr>
      <vt:lpstr>Engaging with the Standards</vt:lpstr>
      <vt:lpstr>GTC Scotland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Update: a positive innovation in Scottish schools</dc:title>
  <dc:creator>CherylLoughbrough</dc:creator>
  <cp:lastModifiedBy>Alison Allan</cp:lastModifiedBy>
  <cp:revision>369</cp:revision>
  <dcterms:created xsi:type="dcterms:W3CDTF">2013-03-25T11:59:06Z</dcterms:created>
  <dcterms:modified xsi:type="dcterms:W3CDTF">2015-09-15T15:19:01Z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0x010100F4C99D8711C4ED48898AC7FF3708ADD7</vt:lpwstr>
  </property>
</Properties>
</file>