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
  </p:notesMasterIdLst>
  <p:sldIdLst>
    <p:sldId id="297" r:id="rId2"/>
    <p:sldId id="261" r:id="rId3"/>
    <p:sldId id="305" r:id="rId4"/>
    <p:sldId id="299" r:id="rId5"/>
    <p:sldId id="302" r:id="rId6"/>
    <p:sldId id="300" r:id="rId7"/>
    <p:sldId id="303" r:id="rId8"/>
    <p:sldId id="304" r:id="rId9"/>
    <p:sldId id="263" r:id="rId10"/>
    <p:sldId id="264" r:id="rId11"/>
    <p:sldId id="270" r:id="rId12"/>
    <p:sldId id="274" r:id="rId13"/>
    <p:sldId id="279" r:id="rId14"/>
    <p:sldId id="292" r:id="rId15"/>
    <p:sldId id="301" r:id="rId16"/>
    <p:sldId id="289" r:id="rId17"/>
    <p:sldId id="293" r:id="rId1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4B7"/>
    <a:srgbClr val="30999C"/>
    <a:srgbClr val="98CFE0"/>
    <a:srgbClr val="FFFF00"/>
    <a:srgbClr val="B4ECEC"/>
    <a:srgbClr val="CC0000"/>
    <a:srgbClr val="FF0000"/>
    <a:srgbClr val="F2FD6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724" autoAdjust="0"/>
  </p:normalViewPr>
  <p:slideViewPr>
    <p:cSldViewPr>
      <p:cViewPr varScale="1">
        <p:scale>
          <a:sx n="96" d="100"/>
          <a:sy n="96" d="100"/>
        </p:scale>
        <p:origin x="203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65691B7-A6B8-46F0-9406-A9DAE311EC90}" type="datetimeFigureOut">
              <a:rPr lang="en-GB" smtClean="0"/>
              <a:t>24/08/2016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1CFAF0D-64A9-4061-9FB8-B9F35164BBF5}" type="slidenum">
              <a:rPr lang="en-GB" smtClean="0"/>
              <a:t>‹#›</a:t>
            </a:fld>
            <a:endParaRPr lang="en-GB" dirty="0"/>
          </a:p>
        </p:txBody>
      </p:sp>
    </p:spTree>
    <p:extLst>
      <p:ext uri="{BB962C8B-B14F-4D97-AF65-F5344CB8AC3E}">
        <p14:creationId xmlns:p14="http://schemas.microsoft.com/office/powerpoint/2010/main" val="414395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full report see: </a:t>
            </a:r>
          </a:p>
          <a:p>
            <a:endParaRPr lang="en-GB" sz="1200" b="0" dirty="0">
              <a:solidFill>
                <a:schemeClr val="bg1"/>
              </a:solidFill>
            </a:endParaRPr>
          </a:p>
          <a:p>
            <a:r>
              <a:rPr lang="en-GB" sz="1200" b="0" dirty="0">
                <a:solidFill>
                  <a:schemeClr val="bg1"/>
                </a:solidFill>
              </a:rPr>
              <a:t>www.eis.org.uk/Equality/Gender.htm</a:t>
            </a:r>
          </a:p>
          <a:p>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a:t>
            </a:fld>
            <a:endParaRPr lang="en-GB" dirty="0"/>
          </a:p>
        </p:txBody>
      </p:sp>
    </p:spTree>
    <p:extLst>
      <p:ext uri="{BB962C8B-B14F-4D97-AF65-F5344CB8AC3E}">
        <p14:creationId xmlns:p14="http://schemas.microsoft.com/office/powerpoint/2010/main" val="349395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14 of the report</a:t>
            </a:r>
          </a:p>
          <a:p>
            <a:endParaRPr lang="en-GB" dirty="0"/>
          </a:p>
        </p:txBody>
      </p:sp>
      <p:sp>
        <p:nvSpPr>
          <p:cNvPr id="4" name="Slide Number Placeholder 3"/>
          <p:cNvSpPr>
            <a:spLocks noGrp="1"/>
          </p:cNvSpPr>
          <p:nvPr>
            <p:ph type="sldNum" sz="quarter" idx="10"/>
          </p:nvPr>
        </p:nvSpPr>
        <p:spPr/>
        <p:txBody>
          <a:bodyPr/>
          <a:lstStyle/>
          <a:p>
            <a:fld id="{3637C1C2-9FB5-4913-B990-0D816423DE85}" type="slidenum">
              <a:rPr lang="en-GB" smtClean="0"/>
              <a:t>10</a:t>
            </a:fld>
            <a:endParaRPr lang="en-GB" dirty="0"/>
          </a:p>
        </p:txBody>
      </p:sp>
    </p:spTree>
    <p:extLst>
      <p:ext uri="{BB962C8B-B14F-4D97-AF65-F5344CB8AC3E}">
        <p14:creationId xmlns:p14="http://schemas.microsoft.com/office/powerpoint/2010/main" val="177741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14 of the</a:t>
            </a:r>
            <a:r>
              <a:rPr lang="en-GB" baseline="0" dirty="0"/>
              <a:t> report</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11</a:t>
            </a:fld>
            <a:endParaRPr lang="en-GB" dirty="0"/>
          </a:p>
        </p:txBody>
      </p:sp>
    </p:spTree>
    <p:extLst>
      <p:ext uri="{BB962C8B-B14F-4D97-AF65-F5344CB8AC3E}">
        <p14:creationId xmlns:p14="http://schemas.microsoft.com/office/powerpoint/2010/main" val="4134071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15</a:t>
            </a:r>
            <a:r>
              <a:rPr lang="en-GB" baseline="0" dirty="0"/>
              <a:t> of the report</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12</a:t>
            </a:fld>
            <a:endParaRPr lang="en-GB" dirty="0"/>
          </a:p>
        </p:txBody>
      </p:sp>
    </p:spTree>
    <p:extLst>
      <p:ext uri="{BB962C8B-B14F-4D97-AF65-F5344CB8AC3E}">
        <p14:creationId xmlns:p14="http://schemas.microsoft.com/office/powerpoint/2010/main" val="736677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15 of the report</a:t>
            </a:r>
          </a:p>
        </p:txBody>
      </p:sp>
      <p:sp>
        <p:nvSpPr>
          <p:cNvPr id="4" name="Slide Number Placeholder 3"/>
          <p:cNvSpPr>
            <a:spLocks noGrp="1"/>
          </p:cNvSpPr>
          <p:nvPr>
            <p:ph type="sldNum" sz="quarter" idx="10"/>
          </p:nvPr>
        </p:nvSpPr>
        <p:spPr/>
        <p:txBody>
          <a:bodyPr/>
          <a:lstStyle/>
          <a:p>
            <a:fld id="{61CFAF0D-64A9-4061-9FB8-B9F35164BBF5}" type="slidenum">
              <a:rPr lang="en-GB" smtClean="0"/>
              <a:t>13</a:t>
            </a:fld>
            <a:endParaRPr lang="en-GB" dirty="0"/>
          </a:p>
        </p:txBody>
      </p:sp>
    </p:spTree>
    <p:extLst>
      <p:ext uri="{BB962C8B-B14F-4D97-AF65-F5344CB8AC3E}">
        <p14:creationId xmlns:p14="http://schemas.microsoft.com/office/powerpoint/2010/main" val="138518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16 of the</a:t>
            </a:r>
            <a:r>
              <a:rPr lang="en-GB" baseline="0" dirty="0"/>
              <a:t> report</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14</a:t>
            </a:fld>
            <a:endParaRPr lang="en-GB" dirty="0"/>
          </a:p>
        </p:txBody>
      </p:sp>
    </p:spTree>
    <p:extLst>
      <p:ext uri="{BB962C8B-B14F-4D97-AF65-F5344CB8AC3E}">
        <p14:creationId xmlns:p14="http://schemas.microsoft.com/office/powerpoint/2010/main" val="563146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a:t>
            </a:r>
            <a:r>
              <a:rPr lang="en-GB" baseline="0" dirty="0"/>
              <a:t> page 16 of the report </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15</a:t>
            </a:fld>
            <a:endParaRPr lang="en-GB" dirty="0"/>
          </a:p>
        </p:txBody>
      </p:sp>
    </p:spTree>
    <p:extLst>
      <p:ext uri="{BB962C8B-B14F-4D97-AF65-F5344CB8AC3E}">
        <p14:creationId xmlns:p14="http://schemas.microsoft.com/office/powerpoint/2010/main" val="1844530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Larry</a:t>
            </a:r>
            <a:r>
              <a:rPr lang="en-GB" baseline="0" dirty="0"/>
              <a:t> Flanagan’s full comment on the inside back cover of the report</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16</a:t>
            </a:fld>
            <a:endParaRPr lang="en-GB" dirty="0"/>
          </a:p>
        </p:txBody>
      </p:sp>
    </p:spTree>
    <p:extLst>
      <p:ext uri="{BB962C8B-B14F-4D97-AF65-F5344CB8AC3E}">
        <p14:creationId xmlns:p14="http://schemas.microsoft.com/office/powerpoint/2010/main" val="2154661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also Useful Contacts on</a:t>
            </a:r>
            <a:r>
              <a:rPr lang="en-GB" baseline="0" dirty="0"/>
              <a:t> page 17 </a:t>
            </a:r>
            <a:r>
              <a:rPr lang="en-GB" baseline="0"/>
              <a:t>of the report</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17</a:t>
            </a:fld>
            <a:endParaRPr lang="en-GB" dirty="0"/>
          </a:p>
        </p:txBody>
      </p:sp>
    </p:spTree>
    <p:extLst>
      <p:ext uri="{BB962C8B-B14F-4D97-AF65-F5344CB8AC3E}">
        <p14:creationId xmlns:p14="http://schemas.microsoft.com/office/powerpoint/2010/main" val="240680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Mary Matheson’s full comments on the inside front cover</a:t>
            </a:r>
            <a:r>
              <a:rPr lang="en-GB" baseline="0" dirty="0"/>
              <a:t> of the report. </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2</a:t>
            </a:fld>
            <a:endParaRPr lang="en-GB" dirty="0"/>
          </a:p>
        </p:txBody>
      </p:sp>
    </p:spTree>
    <p:extLst>
      <p:ext uri="{BB962C8B-B14F-4D97-AF65-F5344CB8AC3E}">
        <p14:creationId xmlns:p14="http://schemas.microsoft.com/office/powerpoint/2010/main" val="1517948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 to page</a:t>
            </a:r>
            <a:r>
              <a:rPr lang="en-GB" baseline="0" dirty="0"/>
              <a:t> 3 of the report for more information on the background and rationale. </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3</a:t>
            </a:fld>
            <a:endParaRPr lang="en-GB" dirty="0"/>
          </a:p>
        </p:txBody>
      </p:sp>
    </p:spTree>
    <p:extLst>
      <p:ext uri="{BB962C8B-B14F-4D97-AF65-F5344CB8AC3E}">
        <p14:creationId xmlns:p14="http://schemas.microsoft.com/office/powerpoint/2010/main" val="632155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4 of the report for</a:t>
            </a:r>
            <a:r>
              <a:rPr lang="en-GB" baseline="0" dirty="0"/>
              <a:t> more information on the legal context</a:t>
            </a:r>
            <a:r>
              <a:rPr lang="en-GB" dirty="0"/>
              <a:t>. </a:t>
            </a:r>
          </a:p>
          <a:p>
            <a:r>
              <a:rPr lang="en-GB" dirty="0"/>
              <a:t>See also http://www.eis.org.uk/Equality/equality_act2010.htm</a:t>
            </a:r>
          </a:p>
          <a:p>
            <a:endParaRPr lang="en-GB" dirty="0"/>
          </a:p>
          <a:p>
            <a:r>
              <a:rPr lang="en-GB" dirty="0"/>
              <a:t>In an extended session on misogynist</a:t>
            </a:r>
            <a:r>
              <a:rPr lang="en-GB" baseline="0" dirty="0"/>
              <a:t> attitudes, if time allows, you may wish to d</a:t>
            </a:r>
            <a:r>
              <a:rPr lang="en-GB" dirty="0"/>
              <a:t>istinguish between sex and gender</a:t>
            </a:r>
            <a:r>
              <a:rPr lang="en-GB" baseline="0" dirty="0"/>
              <a:t> and clarify those terms during the discussion</a:t>
            </a:r>
            <a:r>
              <a:rPr lang="en-GB" dirty="0"/>
              <a:t>.</a:t>
            </a:r>
          </a:p>
          <a:p>
            <a:endParaRPr lang="en-GB" dirty="0"/>
          </a:p>
          <a:p>
            <a:r>
              <a:rPr lang="en-GB" dirty="0"/>
              <a:t>Sex: biological –</a:t>
            </a:r>
            <a:r>
              <a:rPr lang="en-GB" baseline="0" dirty="0"/>
              <a:t> determined by your physical body, organs, hormones etc.. categorised as male or female, usually determined at birth (unless you are intersex) – e.g. women have a womb</a:t>
            </a:r>
          </a:p>
          <a:p>
            <a:r>
              <a:rPr lang="en-GB" baseline="0" dirty="0"/>
              <a:t>Gender: social – a set of social expectations linked to biological sex, a means of expressing your identity, not fixed, changes over time and varies between cultures  - e.g. in some cultures women and girls have long hair</a:t>
            </a:r>
            <a:endParaRPr lang="en-GB" dirty="0"/>
          </a:p>
          <a:p>
            <a:r>
              <a:rPr lang="en-GB" dirty="0"/>
              <a:t>Transgender</a:t>
            </a:r>
            <a:r>
              <a:rPr lang="en-GB" baseline="0" dirty="0"/>
              <a:t> people are those who believe their biological sex as determined at birth does not align with their sense of their gender identity, and who may wish to live in the opposite sex to the one they were assigned. </a:t>
            </a:r>
          </a:p>
          <a:p>
            <a:r>
              <a:rPr lang="en-GB" baseline="0" dirty="0"/>
              <a:t>Some people identify as ‘non-binary’, meaning neither male nor female. </a:t>
            </a:r>
          </a:p>
          <a:p>
            <a:endParaRPr lang="en-GB" baseline="0" dirty="0"/>
          </a:p>
          <a:p>
            <a:r>
              <a:rPr lang="en-GB" dirty="0"/>
              <a:t>For more information see:</a:t>
            </a:r>
            <a:r>
              <a:rPr lang="en-GB" baseline="0" dirty="0"/>
              <a:t> http://www.healthscotland.com/equalities/gender/index.aspx</a:t>
            </a:r>
          </a:p>
          <a:p>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4</a:t>
            </a:fld>
            <a:endParaRPr lang="en-GB" dirty="0"/>
          </a:p>
        </p:txBody>
      </p:sp>
    </p:spTree>
    <p:extLst>
      <p:ext uri="{BB962C8B-B14F-4D97-AF65-F5344CB8AC3E}">
        <p14:creationId xmlns:p14="http://schemas.microsoft.com/office/powerpoint/2010/main" val="2316866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page 4 of the report.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also http://www.eis.org.uk/Equality/equality_act2010.htm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NB: </a:t>
            </a:r>
            <a:r>
              <a:rPr lang="en-GB" sz="1200" kern="1200" dirty="0">
                <a:solidFill>
                  <a:srgbClr val="FF0000"/>
                </a:solidFill>
                <a:latin typeface="+mn-lt"/>
                <a:ea typeface="+mn-ea"/>
                <a:cs typeface="+mn-cs"/>
              </a:rPr>
              <a:t>To be protected from gender reassignment discrimination, you do not need to have undergone any specific treatment or surgery to change from your birth sex to your preferred gender. You can be at any stage in the transition process – from proposing to reassign your gender, to undergoing a process to reassign your gender, or having completed it.  </a:t>
            </a:r>
          </a:p>
          <a:p>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5</a:t>
            </a:fld>
            <a:endParaRPr lang="en-GB" dirty="0"/>
          </a:p>
        </p:txBody>
      </p:sp>
    </p:spTree>
    <p:extLst>
      <p:ext uri="{BB962C8B-B14F-4D97-AF65-F5344CB8AC3E}">
        <p14:creationId xmlns:p14="http://schemas.microsoft.com/office/powerpoint/2010/main" val="2834278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5 of the report</a:t>
            </a:r>
          </a:p>
        </p:txBody>
      </p:sp>
      <p:sp>
        <p:nvSpPr>
          <p:cNvPr id="4" name="Slide Number Placeholder 3"/>
          <p:cNvSpPr>
            <a:spLocks noGrp="1"/>
          </p:cNvSpPr>
          <p:nvPr>
            <p:ph type="sldNum" sz="quarter" idx="10"/>
          </p:nvPr>
        </p:nvSpPr>
        <p:spPr/>
        <p:txBody>
          <a:bodyPr/>
          <a:lstStyle/>
          <a:p>
            <a:fld id="{61CFAF0D-64A9-4061-9FB8-B9F35164BBF5}" type="slidenum">
              <a:rPr lang="en-GB" smtClean="0"/>
              <a:t>6</a:t>
            </a:fld>
            <a:endParaRPr lang="en-GB" dirty="0"/>
          </a:p>
        </p:txBody>
      </p:sp>
    </p:spTree>
    <p:extLst>
      <p:ext uri="{BB962C8B-B14F-4D97-AF65-F5344CB8AC3E}">
        <p14:creationId xmlns:p14="http://schemas.microsoft.com/office/powerpoint/2010/main" val="577300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Comments from EIS focus</a:t>
            </a:r>
            <a:r>
              <a:rPr lang="en-GB" baseline="0" dirty="0"/>
              <a:t> groups</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7</a:t>
            </a:fld>
            <a:endParaRPr lang="en-GB" dirty="0"/>
          </a:p>
        </p:txBody>
      </p:sp>
    </p:spTree>
    <p:extLst>
      <p:ext uri="{BB962C8B-B14F-4D97-AF65-F5344CB8AC3E}">
        <p14:creationId xmlns:p14="http://schemas.microsoft.com/office/powerpoint/2010/main" val="1232264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pages 6-13 of</a:t>
            </a:r>
            <a:r>
              <a:rPr lang="en-GB" baseline="0" dirty="0"/>
              <a:t> the report.</a:t>
            </a:r>
            <a:endParaRPr lang="en-GB" dirty="0"/>
          </a:p>
        </p:txBody>
      </p:sp>
      <p:sp>
        <p:nvSpPr>
          <p:cNvPr id="4" name="Slide Number Placeholder 3"/>
          <p:cNvSpPr>
            <a:spLocks noGrp="1"/>
          </p:cNvSpPr>
          <p:nvPr>
            <p:ph type="sldNum" sz="quarter" idx="10"/>
          </p:nvPr>
        </p:nvSpPr>
        <p:spPr/>
        <p:txBody>
          <a:bodyPr/>
          <a:lstStyle/>
          <a:p>
            <a:fld id="{61CFAF0D-64A9-4061-9FB8-B9F35164BBF5}" type="slidenum">
              <a:rPr lang="en-GB" smtClean="0"/>
              <a:t>8</a:t>
            </a:fld>
            <a:endParaRPr lang="en-GB" dirty="0"/>
          </a:p>
        </p:txBody>
      </p:sp>
    </p:spTree>
    <p:extLst>
      <p:ext uri="{BB962C8B-B14F-4D97-AF65-F5344CB8AC3E}">
        <p14:creationId xmlns:p14="http://schemas.microsoft.com/office/powerpoint/2010/main" val="2484116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page 14 of the report</a:t>
            </a:r>
          </a:p>
        </p:txBody>
      </p:sp>
      <p:sp>
        <p:nvSpPr>
          <p:cNvPr id="4" name="Slide Number Placeholder 3"/>
          <p:cNvSpPr>
            <a:spLocks noGrp="1"/>
          </p:cNvSpPr>
          <p:nvPr>
            <p:ph type="sldNum" sz="quarter" idx="10"/>
          </p:nvPr>
        </p:nvSpPr>
        <p:spPr/>
        <p:txBody>
          <a:bodyPr/>
          <a:lstStyle/>
          <a:p>
            <a:fld id="{61CFAF0D-64A9-4061-9FB8-B9F35164BBF5}" type="slidenum">
              <a:rPr lang="en-GB" smtClean="0"/>
              <a:t>9</a:t>
            </a:fld>
            <a:endParaRPr lang="en-GB" dirty="0"/>
          </a:p>
        </p:txBody>
      </p:sp>
    </p:spTree>
    <p:extLst>
      <p:ext uri="{BB962C8B-B14F-4D97-AF65-F5344CB8AC3E}">
        <p14:creationId xmlns:p14="http://schemas.microsoft.com/office/powerpoint/2010/main" val="112158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6866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457110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1593047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78561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3830624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3787916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220290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6629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700656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4223453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FA6D36-4DF4-4662-9C3A-E20C3279F274}" type="datetimeFigureOut">
              <a:rPr lang="en-GB" smtClean="0"/>
              <a:t>24/08/2016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D8D1EB5-5A5E-4D73-B017-82741B48F747}" type="slidenum">
              <a:rPr lang="en-GB" smtClean="0"/>
              <a:t>‹#›</a:t>
            </a:fld>
            <a:endParaRPr lang="en-GB" dirty="0"/>
          </a:p>
        </p:txBody>
      </p:sp>
    </p:spTree>
    <p:extLst>
      <p:ext uri="{BB962C8B-B14F-4D97-AF65-F5344CB8AC3E}">
        <p14:creationId xmlns:p14="http://schemas.microsoft.com/office/powerpoint/2010/main" val="457207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9B4B7">
            <a:alpha val="1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A6D36-4DF4-4662-9C3A-E20C3279F274}" type="datetimeFigureOut">
              <a:rPr lang="en-GB" smtClean="0"/>
              <a:t>24/08/2016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D1EB5-5A5E-4D73-B017-82741B48F747}" type="slidenum">
              <a:rPr lang="en-GB" smtClean="0"/>
              <a:t>‹#›</a:t>
            </a:fld>
            <a:endParaRPr lang="en-GB" dirty="0"/>
          </a:p>
        </p:txBody>
      </p:sp>
    </p:spTree>
    <p:extLst>
      <p:ext uri="{BB962C8B-B14F-4D97-AF65-F5344CB8AC3E}">
        <p14:creationId xmlns:p14="http://schemas.microsoft.com/office/powerpoint/2010/main" val="22462195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equality@eis.org.u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hyperlink" Target="http://www.eis.org.uk/Equality/Ed_Publications.htm" TargetMode="External"/><Relationship Id="rId4" Type="http://schemas.openxmlformats.org/officeDocument/2006/relationships/hyperlink" Target="http://www.eis.org.uk/Equality/Gender.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6056" y="2319975"/>
            <a:ext cx="3384376" cy="2585323"/>
          </a:xfrm>
          <a:prstGeom prst="rect">
            <a:avLst/>
          </a:prstGeom>
          <a:solidFill>
            <a:srgbClr val="39B4B7"/>
          </a:solidFill>
          <a:ln>
            <a:solidFill>
              <a:schemeClr val="accent5">
                <a:lumMod val="20000"/>
                <a:lumOff val="80000"/>
              </a:schemeClr>
            </a:solidFill>
          </a:ln>
        </p:spPr>
        <p:txBody>
          <a:bodyPr wrap="square" rtlCol="0">
            <a:spAutoFit/>
          </a:bodyPr>
          <a:lstStyle/>
          <a:p>
            <a:r>
              <a:rPr lang="en-GB" sz="5400" b="1" dirty="0">
                <a:solidFill>
                  <a:prstClr val="white"/>
                </a:solidFill>
              </a:rPr>
              <a:t>GET IT RIGHT FOR </a:t>
            </a:r>
            <a:r>
              <a:rPr lang="en-GB" sz="5400" b="1" dirty="0">
                <a:solidFill>
                  <a:srgbClr val="FFFF00"/>
                </a:solidFill>
              </a:rPr>
              <a:t>GIRLS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1787" t="11733" r="36658" b="6310"/>
          <a:stretch/>
        </p:blipFill>
        <p:spPr>
          <a:xfrm>
            <a:off x="615498" y="467372"/>
            <a:ext cx="3600400" cy="4437926"/>
          </a:xfrm>
          <a:prstGeom prst="rect">
            <a:avLst/>
          </a:prstGeom>
        </p:spPr>
      </p:pic>
      <p:sp>
        <p:nvSpPr>
          <p:cNvPr id="6" name="TextBox 5"/>
          <p:cNvSpPr txBox="1"/>
          <p:nvPr/>
        </p:nvSpPr>
        <p:spPr>
          <a:xfrm>
            <a:off x="611560" y="5229200"/>
            <a:ext cx="7920880" cy="1077218"/>
          </a:xfrm>
          <a:prstGeom prst="rect">
            <a:avLst/>
          </a:prstGeom>
          <a:solidFill>
            <a:srgbClr val="FFFF00"/>
          </a:solidFill>
        </p:spPr>
        <p:txBody>
          <a:bodyPr wrap="square" rtlCol="0">
            <a:spAutoFit/>
          </a:bodyPr>
          <a:lstStyle/>
          <a:p>
            <a:pPr algn="ctr"/>
            <a:r>
              <a:rPr lang="en-GB" sz="3200" b="1" dirty="0">
                <a:solidFill>
                  <a:srgbClr val="CC0000"/>
                </a:solidFill>
              </a:rPr>
              <a:t>Challenging</a:t>
            </a:r>
            <a:r>
              <a:rPr lang="en-GB" sz="3200" b="1" dirty="0"/>
              <a:t> misogynistic attitudes </a:t>
            </a:r>
          </a:p>
          <a:p>
            <a:pPr algn="ctr"/>
            <a:r>
              <a:rPr lang="en-GB" sz="3200" b="1" dirty="0"/>
              <a:t>among children and young people</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0352" y="200577"/>
            <a:ext cx="1146879" cy="1135836"/>
          </a:xfrm>
          <a:prstGeom prst="rect">
            <a:avLst/>
          </a:prstGeom>
        </p:spPr>
      </p:pic>
    </p:spTree>
    <p:extLst>
      <p:ext uri="{BB962C8B-B14F-4D97-AF65-F5344CB8AC3E}">
        <p14:creationId xmlns:p14="http://schemas.microsoft.com/office/powerpoint/2010/main" val="27138901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88639"/>
            <a:ext cx="8424936" cy="1477328"/>
          </a:xfrm>
          <a:prstGeom prst="rect">
            <a:avLst/>
          </a:prstGeom>
        </p:spPr>
        <p:txBody>
          <a:bodyPr wrap="square">
            <a:spAutoFit/>
          </a:bodyPr>
          <a:lstStyle/>
          <a:p>
            <a:pPr algn="ctr"/>
            <a:r>
              <a:rPr lang="en-GB" sz="3600" b="1" dirty="0">
                <a:solidFill>
                  <a:srgbClr val="30999C"/>
                </a:solidFill>
                <a:latin typeface="+mj-lt"/>
                <a:ea typeface="+mj-ea"/>
                <a:cs typeface="+mj-cs"/>
              </a:rPr>
              <a:t>Suggested strategies: Ethos</a:t>
            </a:r>
          </a:p>
          <a:p>
            <a:pPr marL="285750" indent="-285750">
              <a:buFont typeface="Arial" panose="020B0604020202020204" pitchFamily="34" charset="0"/>
              <a:buChar char="•"/>
            </a:pPr>
            <a:endParaRPr lang="en-GB" sz="2600" dirty="0"/>
          </a:p>
          <a:p>
            <a:pPr lvl="0"/>
            <a:endParaRPr lang="en-GB" sz="2800" b="1" dirty="0">
              <a:solidFill>
                <a:srgbClr val="7030A0"/>
              </a:solidFill>
            </a:endParaRPr>
          </a:p>
        </p:txBody>
      </p:sp>
      <p:sp>
        <p:nvSpPr>
          <p:cNvPr id="3" name="TextBox 2"/>
          <p:cNvSpPr txBox="1"/>
          <p:nvPr/>
        </p:nvSpPr>
        <p:spPr>
          <a:xfrm>
            <a:off x="6653321" y="2492896"/>
            <a:ext cx="2520280" cy="1754326"/>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p:txBody>
      </p:sp>
      <p:sp>
        <p:nvSpPr>
          <p:cNvPr id="7" name="TextBox 6"/>
          <p:cNvSpPr txBox="1"/>
          <p:nvPr/>
        </p:nvSpPr>
        <p:spPr>
          <a:xfrm>
            <a:off x="328777" y="1124744"/>
            <a:ext cx="5256584" cy="5262979"/>
          </a:xfrm>
          <a:prstGeom prst="rect">
            <a:avLst/>
          </a:prstGeom>
          <a:noFill/>
        </p:spPr>
        <p:txBody>
          <a:bodyPr wrap="square" rtlCol="0">
            <a:spAutoFit/>
          </a:bodyPr>
          <a:lstStyle/>
          <a:p>
            <a:pPr marL="285750" lvl="0" indent="-285750">
              <a:buFont typeface="Arial" panose="020B0604020202020204" pitchFamily="34" charset="0"/>
              <a:buChar char="•"/>
            </a:pPr>
            <a:r>
              <a:rPr lang="en-GB" sz="2400" dirty="0"/>
              <a:t>Have a </a:t>
            </a:r>
            <a:r>
              <a:rPr lang="en-GB" sz="2400" b="1" dirty="0"/>
              <a:t>school mission statement</a:t>
            </a:r>
            <a:r>
              <a:rPr lang="en-GB" sz="2400" dirty="0"/>
              <a:t> which reflects gender issues	</a:t>
            </a:r>
          </a:p>
          <a:p>
            <a:pPr marL="285750" lvl="0" indent="-285750">
              <a:buFont typeface="Arial" panose="020B0604020202020204" pitchFamily="34" charset="0"/>
              <a:buChar char="•"/>
            </a:pPr>
            <a:r>
              <a:rPr lang="en-GB" sz="2400" dirty="0"/>
              <a:t>Safeguard against </a:t>
            </a:r>
            <a:r>
              <a:rPr lang="en-GB" sz="2400" b="1" dirty="0"/>
              <a:t>stereotyping</a:t>
            </a:r>
          </a:p>
          <a:p>
            <a:pPr marL="285750" lvl="0" indent="-285750">
              <a:buFont typeface="Arial" panose="020B0604020202020204" pitchFamily="34" charset="0"/>
              <a:buChar char="•"/>
            </a:pPr>
            <a:r>
              <a:rPr lang="en-GB" sz="2400" dirty="0"/>
              <a:t>Hold </a:t>
            </a:r>
            <a:r>
              <a:rPr lang="en-GB" sz="2400" b="1" dirty="0"/>
              <a:t>regular and open discussion</a:t>
            </a:r>
            <a:r>
              <a:rPr lang="en-GB" sz="2400" dirty="0"/>
              <a:t> on gender issues</a:t>
            </a:r>
          </a:p>
          <a:p>
            <a:pPr marL="285750" lvl="0" indent="-285750">
              <a:buFont typeface="Arial" panose="020B0604020202020204" pitchFamily="34" charset="0"/>
              <a:buChar char="•"/>
            </a:pPr>
            <a:r>
              <a:rPr lang="en-GB" sz="2400" dirty="0"/>
              <a:t>Hold themed </a:t>
            </a:r>
            <a:r>
              <a:rPr lang="en-GB" sz="2400" b="1" dirty="0"/>
              <a:t>assemblies</a:t>
            </a:r>
          </a:p>
          <a:p>
            <a:pPr marL="285750" lvl="0" indent="-285750">
              <a:buFont typeface="Arial" panose="020B0604020202020204" pitchFamily="34" charset="0"/>
              <a:buChar char="•"/>
            </a:pPr>
            <a:r>
              <a:rPr lang="en-GB" sz="2400" dirty="0"/>
              <a:t>Ensure </a:t>
            </a:r>
            <a:r>
              <a:rPr lang="en-GB" sz="2400" b="1" dirty="0"/>
              <a:t>consistent approaches </a:t>
            </a:r>
            <a:r>
              <a:rPr lang="en-GB" sz="2400" dirty="0"/>
              <a:t>by all staff</a:t>
            </a:r>
          </a:p>
          <a:p>
            <a:pPr marL="285750" lvl="0" indent="-285750">
              <a:buFont typeface="Arial" panose="020B0604020202020204" pitchFamily="34" charset="0"/>
              <a:buChar char="•"/>
            </a:pPr>
            <a:r>
              <a:rPr lang="en-GB" sz="2400" dirty="0"/>
              <a:t>Challenge </a:t>
            </a:r>
            <a:r>
              <a:rPr lang="en-GB" sz="2400" b="1" dirty="0"/>
              <a:t>‘group-think’</a:t>
            </a:r>
          </a:p>
          <a:p>
            <a:pPr marL="285750" lvl="0" indent="-285750">
              <a:buFont typeface="Arial" panose="020B0604020202020204" pitchFamily="34" charset="0"/>
              <a:buChar char="•"/>
            </a:pPr>
            <a:r>
              <a:rPr lang="en-GB" sz="2400" dirty="0"/>
              <a:t>Consider </a:t>
            </a:r>
            <a:r>
              <a:rPr lang="en-GB" sz="2400" b="1" dirty="0"/>
              <a:t>peer-to-peer </a:t>
            </a:r>
            <a:r>
              <a:rPr lang="en-GB" sz="2400" dirty="0"/>
              <a:t>anti-sexism education</a:t>
            </a:r>
          </a:p>
          <a:p>
            <a:pPr marL="285750" lvl="0" indent="-285750">
              <a:buFont typeface="Arial" panose="020B0604020202020204" pitchFamily="34" charset="0"/>
              <a:buChar char="•"/>
            </a:pPr>
            <a:r>
              <a:rPr lang="en-GB" sz="2400" dirty="0"/>
              <a:t>Agree with pupils a list of </a:t>
            </a:r>
            <a:r>
              <a:rPr lang="en-GB" sz="2400" b="1" dirty="0"/>
              <a:t>unacceptable words</a:t>
            </a:r>
          </a:p>
          <a:p>
            <a:pPr marL="285750" lvl="0" indent="-285750">
              <a:buFont typeface="Arial" panose="020B0604020202020204" pitchFamily="34" charset="0"/>
              <a:buChar char="•"/>
            </a:pPr>
            <a:r>
              <a:rPr lang="en-GB" sz="2400" dirty="0"/>
              <a:t>Hold </a:t>
            </a:r>
            <a:r>
              <a:rPr lang="en-GB" sz="2400" b="1" dirty="0"/>
              <a:t>discussions on subject choice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1916832"/>
            <a:ext cx="3048000" cy="2033016"/>
          </a:xfrm>
          <a:prstGeom prst="rect">
            <a:avLst/>
          </a:prstGeom>
        </p:spPr>
      </p:pic>
    </p:spTree>
    <p:extLst>
      <p:ext uri="{BB962C8B-B14F-4D97-AF65-F5344CB8AC3E}">
        <p14:creationId xmlns:p14="http://schemas.microsoft.com/office/powerpoint/2010/main" val="1974551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1233"/>
            <a:ext cx="5112568" cy="2677656"/>
          </a:xfrm>
          <a:prstGeom prst="rect">
            <a:avLst/>
          </a:prstGeom>
        </p:spPr>
        <p:txBody>
          <a:bodyPr wrap="square">
            <a:spAutoFit/>
          </a:bodyPr>
          <a:lstStyle/>
          <a:p>
            <a:pPr marL="457200" indent="-457200">
              <a:buFont typeface="Arial" panose="020B0604020202020204" pitchFamily="34" charset="0"/>
              <a:buChar char="•"/>
            </a:pPr>
            <a:r>
              <a:rPr lang="en-GB" sz="2800" dirty="0"/>
              <a:t>Explicitly explore the topic within </a:t>
            </a:r>
            <a:r>
              <a:rPr lang="en-GB" sz="2800" b="1" dirty="0"/>
              <a:t>subjects</a:t>
            </a:r>
            <a:r>
              <a:rPr lang="en-GB" sz="2800" dirty="0"/>
              <a:t> such as Modern Studies, RME, English, History, Drama, PSE and Art</a:t>
            </a:r>
          </a:p>
          <a:p>
            <a:pPr marL="457200" indent="-457200">
              <a:buFont typeface="Arial" panose="020B0604020202020204" pitchFamily="34" charset="0"/>
              <a:buChar char="•"/>
            </a:pPr>
            <a:r>
              <a:rPr lang="en-GB" sz="2800" dirty="0"/>
              <a:t>Embed in </a:t>
            </a:r>
            <a:r>
              <a:rPr lang="en-GB" sz="2800" b="1" dirty="0"/>
              <a:t>Health and Wellbeing </a:t>
            </a:r>
            <a:r>
              <a:rPr lang="en-GB" sz="2800" dirty="0"/>
              <a:t>approaches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0801" y="1668387"/>
            <a:ext cx="3048000" cy="2029968"/>
          </a:xfrm>
          <a:prstGeom prst="rect">
            <a:avLst/>
          </a:prstGeom>
        </p:spPr>
      </p:pic>
      <p:sp>
        <p:nvSpPr>
          <p:cNvPr id="7" name="Rectangle 6"/>
          <p:cNvSpPr/>
          <p:nvPr/>
        </p:nvSpPr>
        <p:spPr>
          <a:xfrm>
            <a:off x="1205422" y="260648"/>
            <a:ext cx="6668492" cy="646331"/>
          </a:xfrm>
          <a:prstGeom prst="rect">
            <a:avLst/>
          </a:prstGeom>
        </p:spPr>
        <p:txBody>
          <a:bodyPr wrap="none">
            <a:spAutoFit/>
          </a:bodyPr>
          <a:lstStyle/>
          <a:p>
            <a:pPr algn="ctr"/>
            <a:r>
              <a:rPr lang="en-GB" sz="3600" b="1" dirty="0">
                <a:solidFill>
                  <a:srgbClr val="30999C"/>
                </a:solidFill>
                <a:latin typeface="+mj-lt"/>
                <a:ea typeface="+mj-ea"/>
                <a:cs typeface="+mj-cs"/>
              </a:rPr>
              <a:t>Suggested strategies: Curriculum </a:t>
            </a:r>
          </a:p>
        </p:txBody>
      </p:sp>
      <p:sp>
        <p:nvSpPr>
          <p:cNvPr id="8" name="TextBox 7"/>
          <p:cNvSpPr txBox="1"/>
          <p:nvPr/>
        </p:nvSpPr>
        <p:spPr>
          <a:xfrm>
            <a:off x="293821" y="3831335"/>
            <a:ext cx="8491694" cy="2677656"/>
          </a:xfrm>
          <a:prstGeom prst="rect">
            <a:avLst/>
          </a:prstGeom>
          <a:noFill/>
        </p:spPr>
        <p:txBody>
          <a:bodyPr wrap="square" rtlCol="0">
            <a:spAutoFit/>
          </a:bodyPr>
          <a:lstStyle/>
          <a:p>
            <a:pPr marL="457200" indent="-457200">
              <a:buFont typeface="Arial" panose="020B0604020202020204" pitchFamily="34" charset="0"/>
              <a:buChar char="•"/>
            </a:pPr>
            <a:r>
              <a:rPr lang="en-GB" sz="2800" dirty="0"/>
              <a:t>Address a </a:t>
            </a:r>
            <a:r>
              <a:rPr lang="en-GB" sz="2800" b="1" dirty="0"/>
              <a:t>wide range of issues </a:t>
            </a:r>
            <a:r>
              <a:rPr lang="en-GB" sz="2800" dirty="0"/>
              <a:t>including body image, media portrayals of women, gender equality</a:t>
            </a:r>
          </a:p>
          <a:p>
            <a:pPr marL="457200" indent="-457200">
              <a:buFont typeface="Arial" panose="020B0604020202020204" pitchFamily="34" charset="0"/>
              <a:buChar char="•"/>
            </a:pPr>
            <a:r>
              <a:rPr lang="en-GB" sz="2800" dirty="0"/>
              <a:t>Use </a:t>
            </a:r>
            <a:r>
              <a:rPr lang="en-GB" sz="2800" b="1" dirty="0"/>
              <a:t>cross-curricular </a:t>
            </a:r>
            <a:r>
              <a:rPr lang="en-GB" sz="2800" dirty="0"/>
              <a:t>approaches</a:t>
            </a:r>
          </a:p>
          <a:p>
            <a:pPr marL="457200" indent="-457200">
              <a:buFont typeface="Arial" panose="020B0604020202020204" pitchFamily="34" charset="0"/>
              <a:buChar char="•"/>
            </a:pPr>
            <a:r>
              <a:rPr lang="en-GB" sz="2800" dirty="0"/>
              <a:t>Mark </a:t>
            </a:r>
            <a:r>
              <a:rPr lang="en-GB" sz="2800" b="1" dirty="0"/>
              <a:t>special awareness days </a:t>
            </a:r>
            <a:r>
              <a:rPr lang="en-GB" sz="2800" dirty="0"/>
              <a:t>e.g. International Women’s Day (8th March)</a:t>
            </a:r>
          </a:p>
          <a:p>
            <a:pPr marL="457200" indent="-457200">
              <a:buFont typeface="Arial" panose="020B0604020202020204" pitchFamily="34" charset="0"/>
              <a:buChar char="•"/>
            </a:pPr>
            <a:r>
              <a:rPr lang="en-GB" sz="2800" dirty="0"/>
              <a:t>Consider how misogyny might affect </a:t>
            </a:r>
            <a:r>
              <a:rPr lang="en-GB" sz="2800" b="1" dirty="0"/>
              <a:t>subject choice</a:t>
            </a:r>
          </a:p>
        </p:txBody>
      </p:sp>
    </p:spTree>
    <p:extLst>
      <p:ext uri="{BB962C8B-B14F-4D97-AF65-F5344CB8AC3E}">
        <p14:creationId xmlns:p14="http://schemas.microsoft.com/office/powerpoint/2010/main" val="3650783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208912" cy="5678478"/>
          </a:xfrm>
          <a:prstGeom prst="rect">
            <a:avLst/>
          </a:prstGeom>
        </p:spPr>
        <p:txBody>
          <a:bodyPr wrap="square">
            <a:spAutoFit/>
          </a:bodyPr>
          <a:lstStyle/>
          <a:p>
            <a:pPr algn="ctr"/>
            <a:r>
              <a:rPr lang="en-GB" sz="3600" b="1" dirty="0">
                <a:solidFill>
                  <a:srgbClr val="30999C"/>
                </a:solidFill>
                <a:latin typeface="+mj-lt"/>
                <a:ea typeface="+mj-ea"/>
                <a:cs typeface="+mj-cs"/>
              </a:rPr>
              <a:t>Suggested strategies: CPD</a:t>
            </a:r>
          </a:p>
          <a:p>
            <a:endParaRPr lang="en-GB" sz="1000" b="1" dirty="0">
              <a:solidFill>
                <a:schemeClr val="accent5">
                  <a:lumMod val="75000"/>
                </a:schemeClr>
              </a:solidFill>
            </a:endParaRPr>
          </a:p>
          <a:p>
            <a:endParaRPr lang="en-GB" sz="1000" b="1" dirty="0">
              <a:solidFill>
                <a:schemeClr val="accent5">
                  <a:lumMod val="75000"/>
                </a:schemeClr>
              </a:solidFill>
            </a:endParaRPr>
          </a:p>
          <a:p>
            <a:pPr marL="342900" indent="-342900">
              <a:buFont typeface="Arial" panose="020B0604020202020204" pitchFamily="34" charset="0"/>
              <a:buChar char="•"/>
            </a:pPr>
            <a:r>
              <a:rPr lang="en-GB" sz="2800" b="1" dirty="0"/>
              <a:t>Equality &amp; Diversity training </a:t>
            </a:r>
            <a:r>
              <a:rPr lang="en-GB" sz="2800" dirty="0"/>
              <a:t>for teachers and support staff which explicitly includes gender and violence against women</a:t>
            </a:r>
          </a:p>
          <a:p>
            <a:endParaRPr lang="en-GB" sz="900" dirty="0"/>
          </a:p>
          <a:p>
            <a:pPr marL="285750" indent="-285750">
              <a:buFont typeface="Arial" panose="020B0604020202020204" pitchFamily="34" charset="0"/>
              <a:buChar char="•"/>
            </a:pPr>
            <a:r>
              <a:rPr lang="en-GB" sz="2800" dirty="0"/>
              <a:t>Adequate </a:t>
            </a:r>
            <a:r>
              <a:rPr lang="en-GB" sz="2800" b="1" dirty="0"/>
              <a:t>information and guidance on equality legislation</a:t>
            </a:r>
          </a:p>
          <a:p>
            <a:endParaRPr lang="en-GB" sz="900" dirty="0"/>
          </a:p>
          <a:p>
            <a:pPr marL="285750" indent="-285750">
              <a:buFont typeface="Arial" panose="020B0604020202020204" pitchFamily="34" charset="0"/>
              <a:buChar char="•"/>
            </a:pPr>
            <a:r>
              <a:rPr lang="en-GB" sz="2800" b="1" dirty="0"/>
              <a:t>Guidance on legal issues </a:t>
            </a:r>
            <a:r>
              <a:rPr lang="en-GB" sz="2800" dirty="0"/>
              <a:t>around the sharing of images and accompanying child protection issues</a:t>
            </a:r>
          </a:p>
          <a:p>
            <a:endParaRPr lang="en-GB" sz="900" dirty="0"/>
          </a:p>
          <a:p>
            <a:pPr marL="285750" indent="-285750">
              <a:buFont typeface="Arial" panose="020B0604020202020204" pitchFamily="34" charset="0"/>
              <a:buChar char="•"/>
            </a:pPr>
            <a:r>
              <a:rPr lang="en-GB" sz="2800" dirty="0"/>
              <a:t>Greater links between equality issues, including gender equality, and the </a:t>
            </a:r>
            <a:r>
              <a:rPr lang="en-GB" sz="2800" b="1" dirty="0"/>
              <a:t>Professional Update process</a:t>
            </a:r>
          </a:p>
        </p:txBody>
      </p:sp>
    </p:spTree>
    <p:extLst>
      <p:ext uri="{BB962C8B-B14F-4D97-AF65-F5344CB8AC3E}">
        <p14:creationId xmlns:p14="http://schemas.microsoft.com/office/powerpoint/2010/main" val="18109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784976" cy="980728"/>
          </a:xfrm>
        </p:spPr>
        <p:txBody>
          <a:bodyPr>
            <a:noAutofit/>
          </a:bodyPr>
          <a:lstStyle/>
          <a:p>
            <a:pPr algn="ctr"/>
            <a:r>
              <a:rPr lang="en-GB" sz="3600" dirty="0">
                <a:solidFill>
                  <a:srgbClr val="30999C"/>
                </a:solidFill>
              </a:rPr>
              <a:t>Suggested strategies:  Partnership working</a:t>
            </a:r>
          </a:p>
        </p:txBody>
      </p:sp>
      <p:sp>
        <p:nvSpPr>
          <p:cNvPr id="3" name="Content Placeholder 2"/>
          <p:cNvSpPr>
            <a:spLocks noGrp="1"/>
          </p:cNvSpPr>
          <p:nvPr>
            <p:ph idx="1"/>
          </p:nvPr>
        </p:nvSpPr>
        <p:spPr>
          <a:xfrm>
            <a:off x="457200" y="1196753"/>
            <a:ext cx="8291264" cy="5112568"/>
          </a:xfrm>
        </p:spPr>
        <p:txBody>
          <a:bodyPr>
            <a:normAutofit fontScale="25000" lnSpcReduction="20000"/>
          </a:bodyPr>
          <a:lstStyle/>
          <a:p>
            <a:pPr marL="0" indent="0">
              <a:buNone/>
            </a:pPr>
            <a:endParaRPr lang="en-GB" b="1" dirty="0">
              <a:solidFill>
                <a:schemeClr val="accent5">
                  <a:lumMod val="75000"/>
                </a:schemeClr>
              </a:solidFill>
            </a:endParaRPr>
          </a:p>
          <a:p>
            <a:r>
              <a:rPr lang="en-GB" sz="10400" b="1" dirty="0"/>
              <a:t>Support parents </a:t>
            </a:r>
            <a:r>
              <a:rPr lang="en-GB" sz="10400" dirty="0"/>
              <a:t>to understand the issues, particularly with regard to the use of social media for sexual bullying and harassment, and as a child protection issue</a:t>
            </a:r>
          </a:p>
          <a:p>
            <a:pPr marL="0" indent="0">
              <a:buNone/>
            </a:pPr>
            <a:endParaRPr lang="en-GB" sz="6400" dirty="0"/>
          </a:p>
          <a:p>
            <a:r>
              <a:rPr lang="en-GB" sz="10400" dirty="0"/>
              <a:t>Develop </a:t>
            </a:r>
            <a:r>
              <a:rPr lang="en-GB" sz="10400" b="1" dirty="0"/>
              <a:t>meaningful and sustained engagement with specialist voluntary organisations </a:t>
            </a:r>
            <a:r>
              <a:rPr lang="en-GB" sz="10400" dirty="0"/>
              <a:t>who can help embed anti-sexism education across the whole school</a:t>
            </a:r>
          </a:p>
          <a:p>
            <a:endParaRPr lang="en-GB" sz="6400" dirty="0"/>
          </a:p>
          <a:p>
            <a:r>
              <a:rPr lang="en-GB" sz="10400" dirty="0"/>
              <a:t>Visits from the </a:t>
            </a:r>
            <a:r>
              <a:rPr lang="en-GB" sz="10400" b="1" dirty="0"/>
              <a:t>police</a:t>
            </a:r>
            <a:r>
              <a:rPr lang="en-GB" sz="10400" dirty="0"/>
              <a:t> to highlight the seriousness of sexual bullying, misogynistic abuse on social media and violence against women </a:t>
            </a:r>
          </a:p>
          <a:p>
            <a:endParaRPr lang="en-GB" sz="6400" dirty="0"/>
          </a:p>
          <a:p>
            <a:r>
              <a:rPr lang="en-GB" sz="10400" dirty="0"/>
              <a:t>Education Scotland addressing the issue of gender equality within HGIOs (How Good is Our School?) and </a:t>
            </a:r>
            <a:r>
              <a:rPr lang="en-GB" sz="10400" b="1" dirty="0"/>
              <a:t>inspection and review</a:t>
            </a:r>
          </a:p>
        </p:txBody>
      </p:sp>
    </p:spTree>
    <p:extLst>
      <p:ext uri="{BB962C8B-B14F-4D97-AF65-F5344CB8AC3E}">
        <p14:creationId xmlns:p14="http://schemas.microsoft.com/office/powerpoint/2010/main" val="167195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413054"/>
            <a:ext cx="1584176" cy="528114"/>
          </a:xfrm>
          <a:prstGeom prst="rect">
            <a:avLst/>
          </a:prstGeom>
          <a:solidFill>
            <a:srgbClr val="39B4B7"/>
          </a:solidFill>
        </p:spPr>
        <p:txBody>
          <a:bodyPr wrap="square" rtlCol="0">
            <a:spAutoFit/>
          </a:bodyPr>
          <a:lstStyle/>
          <a:p>
            <a:endParaRPr lang="en-GB" dirty="0"/>
          </a:p>
        </p:txBody>
      </p:sp>
      <p:sp>
        <p:nvSpPr>
          <p:cNvPr id="4" name="TextBox 3"/>
          <p:cNvSpPr txBox="1"/>
          <p:nvPr/>
        </p:nvSpPr>
        <p:spPr>
          <a:xfrm>
            <a:off x="239360" y="2924944"/>
            <a:ext cx="1596336" cy="504056"/>
          </a:xfrm>
          <a:prstGeom prst="rect">
            <a:avLst/>
          </a:prstGeom>
          <a:solidFill>
            <a:srgbClr val="39B4B7"/>
          </a:solidFill>
        </p:spPr>
        <p:txBody>
          <a:bodyPr wrap="square" rtlCol="0">
            <a:spAutoFit/>
          </a:bodyPr>
          <a:lstStyle/>
          <a:p>
            <a:endParaRPr lang="en-GB" dirty="0"/>
          </a:p>
        </p:txBody>
      </p:sp>
      <p:sp>
        <p:nvSpPr>
          <p:cNvPr id="3" name="TextBox 2"/>
          <p:cNvSpPr txBox="1"/>
          <p:nvPr/>
        </p:nvSpPr>
        <p:spPr>
          <a:xfrm>
            <a:off x="251520" y="1484783"/>
            <a:ext cx="1728192" cy="456107"/>
          </a:xfrm>
          <a:prstGeom prst="rect">
            <a:avLst/>
          </a:prstGeom>
          <a:solidFill>
            <a:srgbClr val="39B4B7"/>
          </a:solidFill>
        </p:spPr>
        <p:txBody>
          <a:bodyPr wrap="square" rtlCol="0">
            <a:spAutoFit/>
          </a:bodyPr>
          <a:lstStyle/>
          <a:p>
            <a:endParaRPr lang="en-GB" dirty="0"/>
          </a:p>
        </p:txBody>
      </p:sp>
      <p:sp>
        <p:nvSpPr>
          <p:cNvPr id="2" name="Rectangle 1"/>
          <p:cNvSpPr/>
          <p:nvPr/>
        </p:nvSpPr>
        <p:spPr>
          <a:xfrm>
            <a:off x="239360" y="1400906"/>
            <a:ext cx="8437096" cy="4524315"/>
          </a:xfrm>
          <a:prstGeom prst="rect">
            <a:avLst/>
          </a:prstGeom>
        </p:spPr>
        <p:txBody>
          <a:bodyPr wrap="square">
            <a:spAutoFit/>
          </a:bodyPr>
          <a:lstStyle/>
          <a:p>
            <a:r>
              <a:rPr lang="en-GB" sz="3200" b="1" dirty="0">
                <a:solidFill>
                  <a:schemeClr val="bg1"/>
                </a:solidFill>
              </a:rPr>
              <a:t>1. Use</a:t>
            </a:r>
          </a:p>
          <a:p>
            <a:endParaRPr lang="en-GB" sz="800" dirty="0"/>
          </a:p>
          <a:p>
            <a:r>
              <a:rPr lang="en-GB" sz="2400" dirty="0"/>
              <a:t>Use this guidance as the basis of discussion on the issue of misogynistic attitudes among young people at EIS branch level.</a:t>
            </a:r>
          </a:p>
          <a:p>
            <a:endParaRPr lang="en-GB" sz="800" dirty="0"/>
          </a:p>
          <a:p>
            <a:r>
              <a:rPr lang="en-GB" sz="3200" b="1" dirty="0">
                <a:solidFill>
                  <a:schemeClr val="bg1"/>
                </a:solidFill>
              </a:rPr>
              <a:t>2. Raise</a:t>
            </a:r>
          </a:p>
          <a:p>
            <a:endParaRPr lang="en-GB" sz="800" dirty="0"/>
          </a:p>
          <a:p>
            <a:r>
              <a:rPr lang="en-GB" sz="2400" dirty="0"/>
              <a:t>Raise any emerging issues with the school/college management team.</a:t>
            </a:r>
          </a:p>
          <a:p>
            <a:endParaRPr lang="en-GB" sz="800" b="1" dirty="0">
              <a:solidFill>
                <a:srgbClr val="7030A0"/>
              </a:solidFill>
            </a:endParaRPr>
          </a:p>
          <a:p>
            <a:r>
              <a:rPr lang="en-GB" sz="3200" b="1" dirty="0">
                <a:solidFill>
                  <a:schemeClr val="bg1"/>
                </a:solidFill>
              </a:rPr>
              <a:t>3. Seek</a:t>
            </a:r>
          </a:p>
          <a:p>
            <a:endParaRPr lang="en-GB" sz="800" dirty="0"/>
          </a:p>
          <a:p>
            <a:r>
              <a:rPr lang="en-GB" sz="2400" dirty="0"/>
              <a:t>Seek review of current establishment policy and practice where required in light of this advice.</a:t>
            </a:r>
          </a:p>
          <a:p>
            <a:endParaRPr lang="en-GB" sz="800" b="1" dirty="0">
              <a:solidFill>
                <a:srgbClr val="7030A0"/>
              </a:solidFill>
            </a:endParaRPr>
          </a:p>
        </p:txBody>
      </p:sp>
      <p:sp>
        <p:nvSpPr>
          <p:cNvPr id="7" name="TextBox 6"/>
          <p:cNvSpPr txBox="1"/>
          <p:nvPr/>
        </p:nvSpPr>
        <p:spPr>
          <a:xfrm>
            <a:off x="-540568" y="200576"/>
            <a:ext cx="10225136" cy="707886"/>
          </a:xfrm>
          <a:prstGeom prst="rect">
            <a:avLst/>
          </a:prstGeom>
          <a:noFill/>
        </p:spPr>
        <p:txBody>
          <a:bodyPr wrap="square" rtlCol="0">
            <a:spAutoFit/>
          </a:bodyPr>
          <a:lstStyle/>
          <a:p>
            <a:pPr lvl="0" algn="ctr"/>
            <a:r>
              <a:rPr lang="en-GB" sz="4000" b="1" dirty="0">
                <a:solidFill>
                  <a:srgbClr val="30999C"/>
                </a:solidFill>
                <a:latin typeface="+mj-lt"/>
                <a:ea typeface="+mj-ea"/>
                <a:cs typeface="+mj-cs"/>
              </a:rPr>
              <a:t>Recommended action for EIS members</a:t>
            </a:r>
          </a:p>
        </p:txBody>
      </p:sp>
    </p:spTree>
    <p:extLst>
      <p:ext uri="{BB962C8B-B14F-4D97-AF65-F5344CB8AC3E}">
        <p14:creationId xmlns:p14="http://schemas.microsoft.com/office/powerpoint/2010/main" val="291939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5082122"/>
            <a:ext cx="2232248" cy="507118"/>
          </a:xfrm>
          <a:prstGeom prst="rect">
            <a:avLst/>
          </a:prstGeom>
          <a:solidFill>
            <a:srgbClr val="39B4B7"/>
          </a:solidFill>
        </p:spPr>
        <p:txBody>
          <a:bodyPr wrap="square" rtlCol="0">
            <a:spAutoFit/>
          </a:bodyPr>
          <a:lstStyle/>
          <a:p>
            <a:endParaRPr lang="en-GB" dirty="0"/>
          </a:p>
        </p:txBody>
      </p:sp>
      <p:sp>
        <p:nvSpPr>
          <p:cNvPr id="6" name="TextBox 5"/>
          <p:cNvSpPr txBox="1"/>
          <p:nvPr/>
        </p:nvSpPr>
        <p:spPr>
          <a:xfrm>
            <a:off x="175553" y="3717032"/>
            <a:ext cx="1516127" cy="504056"/>
          </a:xfrm>
          <a:prstGeom prst="rect">
            <a:avLst/>
          </a:prstGeom>
          <a:solidFill>
            <a:srgbClr val="39B4B7"/>
          </a:solidFill>
        </p:spPr>
        <p:txBody>
          <a:bodyPr wrap="square" rtlCol="0">
            <a:spAutoFit/>
          </a:bodyPr>
          <a:lstStyle/>
          <a:p>
            <a:endParaRPr lang="en-GB" dirty="0"/>
          </a:p>
        </p:txBody>
      </p:sp>
      <p:sp>
        <p:nvSpPr>
          <p:cNvPr id="5" name="TextBox 4"/>
          <p:cNvSpPr txBox="1"/>
          <p:nvPr/>
        </p:nvSpPr>
        <p:spPr>
          <a:xfrm>
            <a:off x="175553" y="2204864"/>
            <a:ext cx="2020183" cy="576064"/>
          </a:xfrm>
          <a:prstGeom prst="rect">
            <a:avLst/>
          </a:prstGeom>
          <a:solidFill>
            <a:srgbClr val="39B4B7"/>
          </a:solidFill>
        </p:spPr>
        <p:txBody>
          <a:bodyPr wrap="square" rtlCol="0">
            <a:spAutoFit/>
          </a:bodyPr>
          <a:lstStyle/>
          <a:p>
            <a:endParaRPr lang="en-GB" dirty="0"/>
          </a:p>
        </p:txBody>
      </p:sp>
      <p:sp>
        <p:nvSpPr>
          <p:cNvPr id="3" name="TextBox 2"/>
          <p:cNvSpPr txBox="1"/>
          <p:nvPr/>
        </p:nvSpPr>
        <p:spPr>
          <a:xfrm>
            <a:off x="175553" y="367418"/>
            <a:ext cx="1876168" cy="541302"/>
          </a:xfrm>
          <a:prstGeom prst="rect">
            <a:avLst/>
          </a:prstGeom>
          <a:solidFill>
            <a:srgbClr val="39B4B7"/>
          </a:solidFill>
        </p:spPr>
        <p:txBody>
          <a:bodyPr wrap="square" rtlCol="0">
            <a:spAutoFit/>
          </a:bodyPr>
          <a:lstStyle/>
          <a:p>
            <a:endParaRPr lang="en-GB" dirty="0"/>
          </a:p>
        </p:txBody>
      </p:sp>
      <p:sp>
        <p:nvSpPr>
          <p:cNvPr id="2" name="Rectangle 1"/>
          <p:cNvSpPr/>
          <p:nvPr/>
        </p:nvSpPr>
        <p:spPr>
          <a:xfrm>
            <a:off x="175553" y="367418"/>
            <a:ext cx="8784976" cy="6370975"/>
          </a:xfrm>
          <a:prstGeom prst="rect">
            <a:avLst/>
          </a:prstGeom>
          <a:noFill/>
        </p:spPr>
        <p:txBody>
          <a:bodyPr wrap="square">
            <a:spAutoFit/>
          </a:bodyPr>
          <a:lstStyle/>
          <a:p>
            <a:r>
              <a:rPr lang="en-GB" sz="3200" b="1" dirty="0">
                <a:solidFill>
                  <a:schemeClr val="bg1"/>
                </a:solidFill>
              </a:rPr>
              <a:t>4. Consult</a:t>
            </a:r>
          </a:p>
          <a:p>
            <a:endParaRPr lang="en-GB" sz="800" dirty="0"/>
          </a:p>
          <a:p>
            <a:r>
              <a:rPr lang="en-GB" sz="2400" dirty="0"/>
              <a:t>Consult with the local EIS Equality Rep and / or the Local </a:t>
            </a:r>
          </a:p>
          <a:p>
            <a:r>
              <a:rPr lang="en-GB" sz="2400" dirty="0"/>
              <a:t>Association or Branch Secretary in the event that additional advice / support is needed.</a:t>
            </a:r>
          </a:p>
          <a:p>
            <a:endParaRPr lang="en-GB" sz="800" b="1" dirty="0">
              <a:solidFill>
                <a:srgbClr val="7030A0"/>
              </a:solidFill>
            </a:endParaRPr>
          </a:p>
          <a:p>
            <a:r>
              <a:rPr lang="en-GB" sz="3200" b="1" dirty="0">
                <a:solidFill>
                  <a:schemeClr val="bg1"/>
                </a:solidFill>
              </a:rPr>
              <a:t>5. Request</a:t>
            </a:r>
          </a:p>
          <a:p>
            <a:endParaRPr lang="en-GB" sz="800" b="1" dirty="0">
              <a:solidFill>
                <a:srgbClr val="7030A0"/>
              </a:solidFill>
            </a:endParaRPr>
          </a:p>
          <a:p>
            <a:r>
              <a:rPr lang="en-GB" sz="2400" dirty="0"/>
              <a:t>Request access where necessary to relevant Professional Learning opportunities. </a:t>
            </a:r>
          </a:p>
          <a:p>
            <a:endParaRPr lang="en-GB" sz="800" b="1" dirty="0">
              <a:solidFill>
                <a:srgbClr val="7030A0"/>
              </a:solidFill>
            </a:endParaRPr>
          </a:p>
          <a:p>
            <a:r>
              <a:rPr lang="en-GB" sz="3200" b="1" dirty="0">
                <a:solidFill>
                  <a:schemeClr val="bg1"/>
                </a:solidFill>
              </a:rPr>
              <a:t>6. Share</a:t>
            </a:r>
          </a:p>
          <a:p>
            <a:endParaRPr lang="en-GB" sz="800" b="1" dirty="0">
              <a:solidFill>
                <a:srgbClr val="7030A0"/>
              </a:solidFill>
            </a:endParaRPr>
          </a:p>
          <a:p>
            <a:r>
              <a:rPr lang="en-GB" sz="2400" dirty="0"/>
              <a:t>Share any examples of strongly gender inclusive practice with the EIS Equality Department.</a:t>
            </a:r>
          </a:p>
          <a:p>
            <a:r>
              <a:rPr lang="en-GB" sz="3200" b="1" dirty="0">
                <a:solidFill>
                  <a:schemeClr val="bg1"/>
                </a:solidFill>
              </a:rPr>
              <a:t> 7. Continue</a:t>
            </a:r>
          </a:p>
          <a:p>
            <a:endParaRPr lang="en-GB" sz="1600" b="1" dirty="0"/>
          </a:p>
          <a:p>
            <a:r>
              <a:rPr lang="en-GB" sz="2400" dirty="0"/>
              <a:t>Continue to monitor policies in terms of their effectiveness in eradicating gender discrimination and promoting equality.</a:t>
            </a:r>
          </a:p>
        </p:txBody>
      </p:sp>
    </p:spTree>
    <p:extLst>
      <p:ext uri="{BB962C8B-B14F-4D97-AF65-F5344CB8AC3E}">
        <p14:creationId xmlns:p14="http://schemas.microsoft.com/office/powerpoint/2010/main" val="191888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3568" y="1196752"/>
            <a:ext cx="6840760" cy="3528392"/>
          </a:xfrm>
          <a:prstGeom prst="rect">
            <a:avLst/>
          </a:prstGeom>
          <a:solidFill>
            <a:srgbClr val="FFFF00"/>
          </a:solidFill>
        </p:spPr>
        <p:txBody>
          <a:bodyPr wrap="square" rtlCol="0">
            <a:spAutoFit/>
          </a:bodyPr>
          <a:lstStyle/>
          <a:p>
            <a:endParaRPr lang="en-GB" dirty="0"/>
          </a:p>
        </p:txBody>
      </p:sp>
      <p:sp>
        <p:nvSpPr>
          <p:cNvPr id="2" name="TextBox 1"/>
          <p:cNvSpPr txBox="1"/>
          <p:nvPr/>
        </p:nvSpPr>
        <p:spPr>
          <a:xfrm>
            <a:off x="899592" y="5013176"/>
            <a:ext cx="6624736" cy="792088"/>
          </a:xfrm>
          <a:prstGeom prst="rect">
            <a:avLst/>
          </a:prstGeom>
          <a:solidFill>
            <a:srgbClr val="39B4B7"/>
          </a:solidFill>
        </p:spPr>
        <p:txBody>
          <a:bodyPr wrap="square" rtlCol="0">
            <a:spAutoFit/>
          </a:bodyPr>
          <a:lstStyle/>
          <a:p>
            <a:pPr algn="r"/>
            <a:endParaRPr lang="en-GB" dirty="0"/>
          </a:p>
        </p:txBody>
      </p:sp>
      <p:sp>
        <p:nvSpPr>
          <p:cNvPr id="3" name="Rectangle 2"/>
          <p:cNvSpPr/>
          <p:nvPr/>
        </p:nvSpPr>
        <p:spPr>
          <a:xfrm>
            <a:off x="827584" y="908720"/>
            <a:ext cx="6912768" cy="4924425"/>
          </a:xfrm>
          <a:prstGeom prst="rect">
            <a:avLst/>
          </a:prstGeom>
        </p:spPr>
        <p:txBody>
          <a:bodyPr wrap="square">
            <a:spAutoFit/>
          </a:bodyPr>
          <a:lstStyle/>
          <a:p>
            <a:endParaRPr lang="en-GB" dirty="0">
              <a:solidFill>
                <a:schemeClr val="accent6"/>
              </a:solidFill>
            </a:endParaRPr>
          </a:p>
          <a:p>
            <a:r>
              <a:rPr lang="en-GB" sz="3200" b="1" i="1" dirty="0"/>
              <a:t>“Sexist language and behaviour is unacceptable in school and college communities. Whilst educational establishments cannot eradicate the misogyny which exists in our society, they can and do play a vital role in challenging it…” </a:t>
            </a:r>
          </a:p>
          <a:p>
            <a:endParaRPr lang="en-GB" sz="800" dirty="0"/>
          </a:p>
          <a:p>
            <a:endParaRPr lang="en-GB" sz="800" dirty="0"/>
          </a:p>
          <a:p>
            <a:pPr algn="r"/>
            <a:endParaRPr lang="en-GB" sz="2400" b="1" dirty="0">
              <a:solidFill>
                <a:srgbClr val="FFFF00"/>
              </a:solidFill>
            </a:endParaRPr>
          </a:p>
          <a:p>
            <a:pPr algn="ctr"/>
            <a:r>
              <a:rPr lang="en-GB" sz="3200" b="1" dirty="0">
                <a:solidFill>
                  <a:schemeClr val="bg1"/>
                </a:solidFill>
              </a:rPr>
              <a:t>Larry Flanagan, EIS General Secretary </a:t>
            </a:r>
          </a:p>
        </p:txBody>
      </p:sp>
    </p:spTree>
    <p:extLst>
      <p:ext uri="{BB962C8B-B14F-4D97-AF65-F5344CB8AC3E}">
        <p14:creationId xmlns:p14="http://schemas.microsoft.com/office/powerpoint/2010/main" val="50248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471910"/>
            <a:ext cx="7416824" cy="4955203"/>
          </a:xfrm>
          <a:prstGeom prst="rect">
            <a:avLst/>
          </a:prstGeom>
          <a:noFill/>
        </p:spPr>
        <p:txBody>
          <a:bodyPr wrap="square" rtlCol="0">
            <a:spAutoFit/>
          </a:bodyPr>
          <a:lstStyle/>
          <a:p>
            <a:r>
              <a:rPr lang="en-GB" sz="3600" b="1" dirty="0">
                <a:solidFill>
                  <a:srgbClr val="30999C"/>
                </a:solidFill>
                <a:latin typeface="+mj-lt"/>
                <a:ea typeface="+mj-ea"/>
                <a:cs typeface="+mj-cs"/>
              </a:rPr>
              <a:t>email:</a:t>
            </a:r>
            <a:r>
              <a:rPr lang="en-GB" sz="3600" b="1" dirty="0">
                <a:solidFill>
                  <a:schemeClr val="accent5">
                    <a:lumMod val="75000"/>
                  </a:schemeClr>
                </a:solidFill>
              </a:rPr>
              <a:t> </a:t>
            </a:r>
            <a:r>
              <a:rPr lang="en-GB" sz="3600" b="1" dirty="0">
                <a:hlinkClick r:id="rId3"/>
              </a:rPr>
              <a:t>equality@eis.org.uk</a:t>
            </a:r>
            <a:endParaRPr lang="en-GB" sz="3600" b="1" dirty="0"/>
          </a:p>
          <a:p>
            <a:endParaRPr lang="en-GB" sz="4000" b="1" dirty="0"/>
          </a:p>
          <a:p>
            <a:r>
              <a:rPr lang="en-GB" sz="3600" b="1" dirty="0">
                <a:solidFill>
                  <a:srgbClr val="30999C"/>
                </a:solidFill>
                <a:latin typeface="+mj-lt"/>
                <a:ea typeface="+mj-ea"/>
                <a:cs typeface="+mj-cs"/>
              </a:rPr>
              <a:t>Get It Right for Girls – report and PowerPoint</a:t>
            </a:r>
          </a:p>
          <a:p>
            <a:r>
              <a:rPr lang="en-GB" sz="2800" b="1" u="sng" dirty="0">
                <a:solidFill>
                  <a:schemeClr val="accent1"/>
                </a:solidFill>
                <a:hlinkClick r:id="rId4"/>
              </a:rPr>
              <a:t>http://www.eis.org.uk/Equality/Gender.htm</a:t>
            </a:r>
            <a:endParaRPr lang="en-GB" sz="2800" b="1" u="sng" dirty="0">
              <a:solidFill>
                <a:schemeClr val="accent1"/>
              </a:solidFill>
            </a:endParaRPr>
          </a:p>
          <a:p>
            <a:endParaRPr lang="en-GB" sz="4000" b="1" dirty="0"/>
          </a:p>
          <a:p>
            <a:r>
              <a:rPr lang="en-GB" sz="3600" b="1" dirty="0">
                <a:solidFill>
                  <a:srgbClr val="30999C"/>
                </a:solidFill>
                <a:latin typeface="+mj-lt"/>
                <a:ea typeface="+mj-ea"/>
                <a:cs typeface="+mj-cs"/>
              </a:rPr>
              <a:t>EIS equality policies and guidance</a:t>
            </a:r>
          </a:p>
          <a:p>
            <a:r>
              <a:rPr lang="en-GB" sz="2400" b="1" dirty="0">
                <a:hlinkClick r:id="rId5"/>
              </a:rPr>
              <a:t>http://www.eis.org.uk/Equality/Ed_Publications.htm</a:t>
            </a:r>
            <a:endParaRPr lang="en-GB" sz="2400" b="1" dirty="0"/>
          </a:p>
          <a:p>
            <a:endParaRPr lang="en-GB" sz="4000" b="1" dirty="0"/>
          </a:p>
        </p:txBody>
      </p:sp>
      <p:pic>
        <p:nvPicPr>
          <p:cNvPr id="3" name="Picture 2"/>
          <p:cNvPicPr>
            <a:picLocks noChangeAspect="1"/>
          </p:cNvPicPr>
          <p:nvPr/>
        </p:nvPicPr>
        <p:blipFill>
          <a:blip r:embed="rId6"/>
          <a:stretch>
            <a:fillRect/>
          </a:stretch>
        </p:blipFill>
        <p:spPr>
          <a:xfrm>
            <a:off x="7740352" y="188640"/>
            <a:ext cx="1146147" cy="1133954"/>
          </a:xfrm>
          <a:prstGeom prst="rect">
            <a:avLst/>
          </a:prstGeom>
        </p:spPr>
      </p:pic>
    </p:spTree>
    <p:extLst>
      <p:ext uri="{BB962C8B-B14F-4D97-AF65-F5344CB8AC3E}">
        <p14:creationId xmlns:p14="http://schemas.microsoft.com/office/powerpoint/2010/main" val="189787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620688"/>
            <a:ext cx="6696744" cy="3528392"/>
          </a:xfrm>
          <a:prstGeom prst="rect">
            <a:avLst/>
          </a:prstGeom>
          <a:solidFill>
            <a:srgbClr val="FFFF00"/>
          </a:solidFill>
        </p:spPr>
        <p:txBody>
          <a:bodyPr wrap="square" rtlCol="0">
            <a:spAutoFit/>
          </a:bodyPr>
          <a:lstStyle/>
          <a:p>
            <a:endParaRPr lang="en-GB" dirty="0"/>
          </a:p>
        </p:txBody>
      </p:sp>
      <p:sp>
        <p:nvSpPr>
          <p:cNvPr id="5" name="TextBox 4"/>
          <p:cNvSpPr txBox="1"/>
          <p:nvPr/>
        </p:nvSpPr>
        <p:spPr>
          <a:xfrm>
            <a:off x="903536" y="4653136"/>
            <a:ext cx="6408712" cy="1008112"/>
          </a:xfrm>
          <a:prstGeom prst="rect">
            <a:avLst/>
          </a:prstGeom>
          <a:solidFill>
            <a:srgbClr val="39B4B7"/>
          </a:solidFill>
        </p:spPr>
        <p:txBody>
          <a:bodyPr wrap="square" rtlCol="0">
            <a:spAutoFit/>
          </a:bodyPr>
          <a:lstStyle/>
          <a:p>
            <a:endParaRPr lang="en-GB" dirty="0"/>
          </a:p>
        </p:txBody>
      </p:sp>
      <p:sp>
        <p:nvSpPr>
          <p:cNvPr id="2" name="Rectangle 1"/>
          <p:cNvSpPr/>
          <p:nvPr/>
        </p:nvSpPr>
        <p:spPr>
          <a:xfrm>
            <a:off x="899592" y="761841"/>
            <a:ext cx="6264696" cy="5016758"/>
          </a:xfrm>
          <a:prstGeom prst="rect">
            <a:avLst/>
          </a:prstGeom>
        </p:spPr>
        <p:txBody>
          <a:bodyPr wrap="square">
            <a:spAutoFit/>
          </a:bodyPr>
          <a:lstStyle/>
          <a:p>
            <a:r>
              <a:rPr lang="en-GB" sz="3200" b="1" i="1" dirty="0">
                <a:latin typeface="+mj-lt"/>
                <a:ea typeface="+mj-ea"/>
                <a:cs typeface="+mj-cs"/>
              </a:rPr>
              <a:t>“Misogyny has no place in our schools or in the lives of our young people so let’s ‘Get it Right for Girls’ in the certain knowledge that by doing so, we also get it right for boys and for society.”</a:t>
            </a:r>
          </a:p>
          <a:p>
            <a:endParaRPr lang="en-GB" sz="3200" b="1" dirty="0">
              <a:solidFill>
                <a:schemeClr val="accent5">
                  <a:lumMod val="75000"/>
                </a:schemeClr>
              </a:solidFill>
            </a:endParaRPr>
          </a:p>
          <a:p>
            <a:endParaRPr lang="en-GB" sz="3200" b="1" dirty="0">
              <a:solidFill>
                <a:schemeClr val="accent5">
                  <a:lumMod val="75000"/>
                </a:schemeClr>
              </a:solidFill>
            </a:endParaRPr>
          </a:p>
          <a:p>
            <a:pPr algn="r"/>
            <a:r>
              <a:rPr lang="en-GB" sz="2400" b="1" dirty="0">
                <a:solidFill>
                  <a:srgbClr val="FFFF00"/>
                </a:solidFill>
              </a:rPr>
              <a:t>                  </a:t>
            </a:r>
            <a:r>
              <a:rPr lang="en-GB" sz="3200" b="1" dirty="0">
                <a:solidFill>
                  <a:schemeClr val="bg1"/>
                </a:solidFill>
              </a:rPr>
              <a:t>Mary Matheson, EIS Equality Committee Vice-Convener, 2012-16</a:t>
            </a:r>
          </a:p>
        </p:txBody>
      </p:sp>
    </p:spTree>
    <p:extLst>
      <p:ext uri="{BB962C8B-B14F-4D97-AF65-F5344CB8AC3E}">
        <p14:creationId xmlns:p14="http://schemas.microsoft.com/office/powerpoint/2010/main" val="4088554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30999C"/>
                </a:solidFill>
              </a:rPr>
              <a:t>Why focus on women and girls?</a:t>
            </a:r>
          </a:p>
        </p:txBody>
      </p:sp>
      <p:sp>
        <p:nvSpPr>
          <p:cNvPr id="3" name="Content Placeholder 2"/>
          <p:cNvSpPr>
            <a:spLocks noGrp="1"/>
          </p:cNvSpPr>
          <p:nvPr>
            <p:ph idx="1"/>
          </p:nvPr>
        </p:nvSpPr>
        <p:spPr/>
        <p:txBody>
          <a:bodyPr>
            <a:normAutofit fontScale="85000" lnSpcReduction="10000"/>
          </a:bodyPr>
          <a:lstStyle/>
          <a:p>
            <a:r>
              <a:rPr lang="en-GB" dirty="0"/>
              <a:t>There has been progress towards gender equality but much ground still to be covered</a:t>
            </a:r>
          </a:p>
          <a:p>
            <a:r>
              <a:rPr lang="en-GB" dirty="0"/>
              <a:t>Gender pay gap still 11.5%</a:t>
            </a:r>
          </a:p>
          <a:p>
            <a:r>
              <a:rPr lang="en-GB" dirty="0"/>
              <a:t>Women are only 29% of MPs/35% of MSPs</a:t>
            </a:r>
          </a:p>
          <a:p>
            <a:r>
              <a:rPr lang="en-GB" dirty="0"/>
              <a:t>Sexist attitudes evident in various forms in educational establishments, from language to behaviour</a:t>
            </a:r>
          </a:p>
          <a:p>
            <a:r>
              <a:rPr lang="en-GB" dirty="0"/>
              <a:t>Misogyny and sexist stereotyping has short and long term consequences for individuals and society</a:t>
            </a:r>
          </a:p>
          <a:p>
            <a:r>
              <a:rPr lang="en-GB" dirty="0"/>
              <a:t>Women and girls are more often the targets of sexist behaviour than men and boys</a:t>
            </a:r>
          </a:p>
          <a:p>
            <a:endParaRPr lang="en-GB" dirty="0"/>
          </a:p>
        </p:txBody>
      </p:sp>
    </p:spTree>
    <p:extLst>
      <p:ext uri="{BB962C8B-B14F-4D97-AF65-F5344CB8AC3E}">
        <p14:creationId xmlns:p14="http://schemas.microsoft.com/office/powerpoint/2010/main" val="4125276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648" y="260648"/>
            <a:ext cx="6203032" cy="706090"/>
          </a:xfrm>
        </p:spPr>
        <p:txBody>
          <a:bodyPr>
            <a:noAutofit/>
          </a:bodyPr>
          <a:lstStyle/>
          <a:p>
            <a:r>
              <a:rPr lang="en-GB" b="1" dirty="0">
                <a:solidFill>
                  <a:srgbClr val="30999C"/>
                </a:solidFill>
              </a:rPr>
              <a:t>Legal context (1)</a:t>
            </a:r>
          </a:p>
        </p:txBody>
      </p:sp>
      <p:sp>
        <p:nvSpPr>
          <p:cNvPr id="3" name="Content Placeholder 2"/>
          <p:cNvSpPr>
            <a:spLocks noGrp="1"/>
          </p:cNvSpPr>
          <p:nvPr>
            <p:ph idx="1"/>
          </p:nvPr>
        </p:nvSpPr>
        <p:spPr>
          <a:xfrm>
            <a:off x="457200" y="1052736"/>
            <a:ext cx="8363272" cy="5616624"/>
          </a:xfrm>
        </p:spPr>
        <p:txBody>
          <a:bodyPr>
            <a:normAutofit fontScale="25000" lnSpcReduction="20000"/>
          </a:bodyPr>
          <a:lstStyle/>
          <a:p>
            <a:r>
              <a:rPr lang="en-GB" sz="9600" dirty="0">
                <a:latin typeface="+mj-lt"/>
                <a:ea typeface="+mj-ea"/>
                <a:cs typeface="+mj-cs"/>
              </a:rPr>
              <a:t>The Equality Act 2010 identifies sex as a protected characteristic. You must not be discriminated against because you are (or are not) a particular sex.</a:t>
            </a:r>
            <a:r>
              <a:rPr lang="en-GB" sz="6400" dirty="0">
                <a:latin typeface="+mj-lt"/>
                <a:ea typeface="+mj-ea"/>
                <a:cs typeface="+mj-cs"/>
              </a:rPr>
              <a:t> </a:t>
            </a:r>
          </a:p>
          <a:p>
            <a:pPr marL="0" indent="0">
              <a:buNone/>
            </a:pPr>
            <a:endParaRPr lang="en-GB" sz="6400" dirty="0">
              <a:latin typeface="+mj-lt"/>
              <a:ea typeface="+mj-ea"/>
              <a:cs typeface="+mj-cs"/>
            </a:endParaRPr>
          </a:p>
          <a:p>
            <a:r>
              <a:rPr lang="en-GB" sz="9600" dirty="0">
                <a:latin typeface="+mj-lt"/>
                <a:ea typeface="+mj-ea"/>
                <a:cs typeface="+mj-cs"/>
              </a:rPr>
              <a:t>The Act protects people from direct and indirect discrimination, and also from sexual harassment. This is when someone makes you feel humiliated, offended or degraded because of 'unwanted conduct of a sexual nature’.</a:t>
            </a:r>
          </a:p>
          <a:p>
            <a:pPr marL="0" indent="0">
              <a:spcBef>
                <a:spcPct val="0"/>
              </a:spcBef>
              <a:buNone/>
            </a:pPr>
            <a:endParaRPr lang="en-GB" sz="6400" dirty="0">
              <a:latin typeface="+mj-lt"/>
              <a:ea typeface="+mj-ea"/>
              <a:cs typeface="+mj-cs"/>
            </a:endParaRPr>
          </a:p>
          <a:p>
            <a:pPr>
              <a:spcBef>
                <a:spcPct val="0"/>
              </a:spcBef>
            </a:pPr>
            <a:r>
              <a:rPr lang="en-GB" sz="9600" dirty="0">
                <a:latin typeface="+mj-lt"/>
                <a:ea typeface="+mj-ea"/>
                <a:cs typeface="+mj-cs"/>
              </a:rPr>
              <a:t>Schools and colleges are bound by the Public Sector Equality Duty, part of the Act, to:</a:t>
            </a:r>
          </a:p>
          <a:p>
            <a:pPr marL="0" indent="0">
              <a:spcBef>
                <a:spcPct val="0"/>
              </a:spcBef>
              <a:buNone/>
            </a:pPr>
            <a:endParaRPr lang="en-GB" sz="9600" dirty="0">
              <a:latin typeface="+mj-lt"/>
              <a:ea typeface="+mj-ea"/>
              <a:cs typeface="+mj-cs"/>
            </a:endParaRPr>
          </a:p>
          <a:p>
            <a:pPr marL="0" indent="0">
              <a:spcBef>
                <a:spcPct val="0"/>
              </a:spcBef>
              <a:buNone/>
            </a:pPr>
            <a:r>
              <a:rPr lang="en-GB" sz="9600" dirty="0">
                <a:latin typeface="+mj-lt"/>
                <a:ea typeface="+mj-ea"/>
                <a:cs typeface="+mj-cs"/>
              </a:rPr>
              <a:t>	a) </a:t>
            </a:r>
            <a:r>
              <a:rPr lang="en-GB" sz="9600" b="1" dirty="0">
                <a:latin typeface="+mj-lt"/>
                <a:ea typeface="+mj-ea"/>
                <a:cs typeface="+mj-cs"/>
              </a:rPr>
              <a:t>eliminate discrimination</a:t>
            </a:r>
            <a:r>
              <a:rPr lang="en-GB" sz="9600" dirty="0">
                <a:latin typeface="+mj-lt"/>
                <a:ea typeface="+mj-ea"/>
                <a:cs typeface="+mj-cs"/>
              </a:rPr>
              <a:t>, harassment, victimisation, 	     and any other conduct prohibited by the Act</a:t>
            </a:r>
          </a:p>
          <a:p>
            <a:pPr marL="0" indent="0">
              <a:spcBef>
                <a:spcPct val="0"/>
              </a:spcBef>
              <a:buNone/>
            </a:pPr>
            <a:r>
              <a:rPr lang="en-GB" sz="9600" dirty="0">
                <a:latin typeface="+mj-lt"/>
                <a:ea typeface="+mj-ea"/>
                <a:cs typeface="+mj-cs"/>
              </a:rPr>
              <a:t>	b) </a:t>
            </a:r>
            <a:r>
              <a:rPr lang="en-GB" sz="9600" b="1" dirty="0">
                <a:latin typeface="+mj-lt"/>
                <a:ea typeface="+mj-ea"/>
                <a:cs typeface="+mj-cs"/>
              </a:rPr>
              <a:t>advance equality of opportunity </a:t>
            </a:r>
            <a:r>
              <a:rPr lang="en-GB" sz="9600" dirty="0">
                <a:latin typeface="+mj-lt"/>
                <a:ea typeface="+mj-ea"/>
                <a:cs typeface="+mj-cs"/>
              </a:rPr>
              <a:t>between persons who 	     share a protected characteristic and persons who do     	     not share it</a:t>
            </a:r>
          </a:p>
          <a:p>
            <a:pPr marL="0" indent="0">
              <a:spcBef>
                <a:spcPct val="0"/>
              </a:spcBef>
              <a:buNone/>
            </a:pPr>
            <a:r>
              <a:rPr lang="en-GB" sz="9600" dirty="0">
                <a:latin typeface="+mj-lt"/>
                <a:ea typeface="+mj-ea"/>
                <a:cs typeface="+mj-cs"/>
              </a:rPr>
              <a:t>	c) </a:t>
            </a:r>
            <a:r>
              <a:rPr lang="en-GB" sz="9600" b="1" dirty="0">
                <a:latin typeface="+mj-lt"/>
                <a:ea typeface="+mj-ea"/>
                <a:cs typeface="+mj-cs"/>
              </a:rPr>
              <a:t>foster good relations </a:t>
            </a:r>
            <a:r>
              <a:rPr lang="en-GB" sz="9600" dirty="0">
                <a:latin typeface="+mj-lt"/>
                <a:ea typeface="+mj-ea"/>
                <a:cs typeface="+mj-cs"/>
              </a:rPr>
              <a:t>between persons who share a 	    protected characteristic and persons who do not share it</a:t>
            </a:r>
            <a:endParaRPr lang="en-GB" sz="9600" dirty="0">
              <a:solidFill>
                <a:schemeClr val="accent5">
                  <a:lumMod val="75000"/>
                </a:schemeClr>
              </a:solidFill>
              <a:latin typeface="+mj-lt"/>
              <a:ea typeface="+mj-ea"/>
              <a:cs typeface="+mj-cs"/>
            </a:endParaRPr>
          </a:p>
          <a:p>
            <a:pPr marL="0" indent="0">
              <a:spcBef>
                <a:spcPct val="0"/>
              </a:spcBef>
              <a:buNone/>
            </a:pPr>
            <a:endParaRPr lang="en-GB" sz="4400" dirty="0">
              <a:solidFill>
                <a:schemeClr val="accent5">
                  <a:lumMod val="75000"/>
                </a:schemeClr>
              </a:solidFill>
              <a:latin typeface="+mj-lt"/>
              <a:ea typeface="+mj-ea"/>
              <a:cs typeface="+mj-cs"/>
            </a:endParaRPr>
          </a:p>
          <a:p>
            <a:pPr marL="0" indent="0">
              <a:spcBef>
                <a:spcPct val="0"/>
              </a:spcBef>
              <a:buNone/>
            </a:pPr>
            <a:endParaRPr lang="en-GB" sz="4400" dirty="0">
              <a:solidFill>
                <a:schemeClr val="accent5">
                  <a:lumMod val="75000"/>
                </a:schemeClr>
              </a:solidFill>
              <a:latin typeface="+mj-lt"/>
              <a:ea typeface="+mj-ea"/>
              <a:cs typeface="+mj-cs"/>
            </a:endParaRPr>
          </a:p>
        </p:txBody>
      </p:sp>
    </p:spTree>
    <p:extLst>
      <p:ext uri="{BB962C8B-B14F-4D97-AF65-F5344CB8AC3E}">
        <p14:creationId xmlns:p14="http://schemas.microsoft.com/office/powerpoint/2010/main" val="1823078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30999C"/>
                </a:solidFill>
              </a:rPr>
              <a:t>Legal context (2)</a:t>
            </a:r>
          </a:p>
        </p:txBody>
      </p:sp>
      <p:sp>
        <p:nvSpPr>
          <p:cNvPr id="3" name="Content Placeholder 2"/>
          <p:cNvSpPr>
            <a:spLocks noGrp="1"/>
          </p:cNvSpPr>
          <p:nvPr>
            <p:ph idx="1"/>
          </p:nvPr>
        </p:nvSpPr>
        <p:spPr>
          <a:xfrm>
            <a:off x="251520" y="1336414"/>
            <a:ext cx="8435280" cy="5116922"/>
          </a:xfrm>
        </p:spPr>
        <p:txBody>
          <a:bodyPr>
            <a:normAutofit lnSpcReduction="10000"/>
          </a:bodyPr>
          <a:lstStyle/>
          <a:p>
            <a:pPr>
              <a:lnSpc>
                <a:spcPct val="90000"/>
              </a:lnSpc>
              <a:spcBef>
                <a:spcPct val="0"/>
              </a:spcBef>
            </a:pPr>
            <a:r>
              <a:rPr lang="en-GB" sz="2400" dirty="0">
                <a:latin typeface="+mj-lt"/>
                <a:ea typeface="+mj-ea"/>
                <a:cs typeface="+mj-cs"/>
              </a:rPr>
              <a:t>Gender reassignment is also a protected characteristic under the Equality Act 2010. This protects people who are transgender/transsexual, at any stage of transition. </a:t>
            </a:r>
          </a:p>
          <a:p>
            <a:pPr marL="0" indent="0">
              <a:lnSpc>
                <a:spcPct val="90000"/>
              </a:lnSpc>
              <a:spcBef>
                <a:spcPct val="0"/>
              </a:spcBef>
              <a:buNone/>
            </a:pPr>
            <a:endParaRPr lang="en-GB" sz="2400" dirty="0">
              <a:latin typeface="+mj-lt"/>
              <a:ea typeface="+mj-ea"/>
              <a:cs typeface="+mj-cs"/>
            </a:endParaRPr>
          </a:p>
          <a:p>
            <a:pPr>
              <a:lnSpc>
                <a:spcPct val="90000"/>
              </a:lnSpc>
              <a:spcBef>
                <a:spcPct val="0"/>
              </a:spcBef>
            </a:pPr>
            <a:r>
              <a:rPr lang="en-GB" sz="2400" dirty="0">
                <a:latin typeface="+mj-lt"/>
                <a:ea typeface="+mj-ea"/>
                <a:cs typeface="+mj-cs"/>
              </a:rPr>
              <a:t>Pregnancy and marital status are also protected under the Equality Act.</a:t>
            </a:r>
          </a:p>
          <a:p>
            <a:pPr marL="0" indent="0">
              <a:lnSpc>
                <a:spcPct val="90000"/>
              </a:lnSpc>
              <a:spcBef>
                <a:spcPct val="0"/>
              </a:spcBef>
              <a:buNone/>
            </a:pPr>
            <a:endParaRPr lang="en-GB" sz="2400" dirty="0">
              <a:latin typeface="+mj-lt"/>
              <a:ea typeface="+mj-ea"/>
              <a:cs typeface="+mj-cs"/>
            </a:endParaRPr>
          </a:p>
          <a:p>
            <a:pPr>
              <a:lnSpc>
                <a:spcPct val="90000"/>
              </a:lnSpc>
              <a:spcBef>
                <a:spcPct val="0"/>
              </a:spcBef>
            </a:pPr>
            <a:r>
              <a:rPr lang="en-GB" sz="2400" dirty="0">
                <a:latin typeface="+mj-lt"/>
                <a:ea typeface="+mj-ea"/>
                <a:cs typeface="+mj-cs"/>
              </a:rPr>
              <a:t>The Act explains that advancing equality involves:</a:t>
            </a:r>
          </a:p>
          <a:p>
            <a:pPr lvl="1">
              <a:lnSpc>
                <a:spcPct val="90000"/>
              </a:lnSpc>
              <a:spcBef>
                <a:spcPct val="0"/>
              </a:spcBef>
            </a:pPr>
            <a:r>
              <a:rPr lang="en-GB" sz="2400" b="1" dirty="0">
                <a:latin typeface="+mj-lt"/>
                <a:ea typeface="+mj-ea"/>
                <a:cs typeface="+mj-cs"/>
              </a:rPr>
              <a:t>Removing or minimising disadvantages </a:t>
            </a:r>
            <a:r>
              <a:rPr lang="en-GB" sz="2400" dirty="0">
                <a:latin typeface="+mj-lt"/>
                <a:ea typeface="+mj-ea"/>
                <a:cs typeface="+mj-cs"/>
              </a:rPr>
              <a:t>suffered by people due to their protected characteristics</a:t>
            </a:r>
          </a:p>
          <a:p>
            <a:pPr lvl="1">
              <a:lnSpc>
                <a:spcPct val="90000"/>
              </a:lnSpc>
              <a:spcBef>
                <a:spcPct val="0"/>
              </a:spcBef>
            </a:pPr>
            <a:r>
              <a:rPr lang="en-GB" sz="2400" b="1" dirty="0">
                <a:latin typeface="+mj-lt"/>
                <a:ea typeface="+mj-ea"/>
                <a:cs typeface="+mj-cs"/>
              </a:rPr>
              <a:t>Taking steps to meet the needs of people from protected groups </a:t>
            </a:r>
            <a:r>
              <a:rPr lang="en-GB" sz="2400" dirty="0">
                <a:latin typeface="+mj-lt"/>
                <a:ea typeface="+mj-ea"/>
                <a:cs typeface="+mj-cs"/>
              </a:rPr>
              <a:t>where these are different from the needs of other people</a:t>
            </a:r>
          </a:p>
          <a:p>
            <a:pPr lvl="1">
              <a:lnSpc>
                <a:spcPct val="90000"/>
              </a:lnSpc>
              <a:spcBef>
                <a:spcPct val="0"/>
              </a:spcBef>
            </a:pPr>
            <a:r>
              <a:rPr lang="en-GB" sz="2400" b="1" dirty="0">
                <a:latin typeface="+mj-lt"/>
                <a:ea typeface="+mj-ea"/>
                <a:cs typeface="+mj-cs"/>
              </a:rPr>
              <a:t>Encouraging people from protected groups to participate </a:t>
            </a:r>
            <a:r>
              <a:rPr lang="en-GB" sz="2400" dirty="0">
                <a:latin typeface="+mj-lt"/>
                <a:ea typeface="+mj-ea"/>
                <a:cs typeface="+mj-cs"/>
              </a:rPr>
              <a:t>in public life or in other activities  where their participation is disproportionately low</a:t>
            </a:r>
          </a:p>
          <a:p>
            <a:pPr marL="457200" lvl="1" indent="0">
              <a:lnSpc>
                <a:spcPct val="90000"/>
              </a:lnSpc>
              <a:spcBef>
                <a:spcPct val="0"/>
              </a:spcBef>
              <a:buNone/>
            </a:pPr>
            <a:endParaRPr lang="en-GB" sz="2000" dirty="0">
              <a:latin typeface="+mj-lt"/>
              <a:ea typeface="+mj-ea"/>
              <a:cs typeface="+mj-cs"/>
            </a:endParaRPr>
          </a:p>
          <a:p>
            <a:pPr>
              <a:lnSpc>
                <a:spcPct val="90000"/>
              </a:lnSpc>
              <a:spcBef>
                <a:spcPct val="0"/>
              </a:spcBef>
            </a:pPr>
            <a:endParaRPr lang="en-GB" sz="2400" dirty="0">
              <a:latin typeface="+mj-lt"/>
              <a:ea typeface="+mj-ea"/>
              <a:cs typeface="+mj-cs"/>
            </a:endParaRPr>
          </a:p>
          <a:p>
            <a:pPr>
              <a:lnSpc>
                <a:spcPct val="90000"/>
              </a:lnSpc>
              <a:spcBef>
                <a:spcPct val="0"/>
              </a:spcBef>
            </a:pPr>
            <a:endParaRPr lang="en-GB" sz="2400" dirty="0">
              <a:latin typeface="+mj-lt"/>
              <a:ea typeface="+mj-ea"/>
              <a:cs typeface="+mj-cs"/>
            </a:endParaRPr>
          </a:p>
          <a:p>
            <a:pPr marL="0" indent="0">
              <a:buNone/>
            </a:pPr>
            <a:endParaRPr lang="en-GB" sz="4400" dirty="0">
              <a:solidFill>
                <a:srgbClr val="FF0000"/>
              </a:solidFill>
              <a:latin typeface="+mj-lt"/>
              <a:ea typeface="+mj-ea"/>
              <a:cs typeface="+mj-cs"/>
            </a:endParaRPr>
          </a:p>
          <a:p>
            <a:pPr marL="0" indent="0">
              <a:buNone/>
            </a:pPr>
            <a:endParaRPr lang="en-GB" dirty="0"/>
          </a:p>
          <a:p>
            <a:endParaRPr lang="en-GB" dirty="0"/>
          </a:p>
        </p:txBody>
      </p:sp>
    </p:spTree>
    <p:extLst>
      <p:ext uri="{BB962C8B-B14F-4D97-AF65-F5344CB8AC3E}">
        <p14:creationId xmlns:p14="http://schemas.microsoft.com/office/powerpoint/2010/main" val="782664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solidFill>
                  <a:srgbClr val="30999C"/>
                </a:solidFill>
              </a:rPr>
              <a:t>Recognising misogynistic </a:t>
            </a:r>
            <a:br>
              <a:rPr lang="en-GB" sz="3600" b="1" dirty="0">
                <a:solidFill>
                  <a:srgbClr val="30999C"/>
                </a:solidFill>
              </a:rPr>
            </a:br>
            <a:r>
              <a:rPr lang="en-GB" sz="3600" b="1" dirty="0">
                <a:solidFill>
                  <a:srgbClr val="30999C"/>
                </a:solidFill>
              </a:rPr>
              <a:t>attitudes and behaviour</a:t>
            </a:r>
          </a:p>
        </p:txBody>
      </p:sp>
      <p:sp>
        <p:nvSpPr>
          <p:cNvPr id="3" name="Content Placeholder 2"/>
          <p:cNvSpPr>
            <a:spLocks noGrp="1"/>
          </p:cNvSpPr>
          <p:nvPr>
            <p:ph idx="1"/>
          </p:nvPr>
        </p:nvSpPr>
        <p:spPr/>
        <p:txBody>
          <a:bodyPr>
            <a:normAutofit/>
          </a:bodyPr>
          <a:lstStyle/>
          <a:p>
            <a:r>
              <a:rPr lang="en-GB" sz="3600" dirty="0">
                <a:latin typeface="+mj-lt"/>
                <a:ea typeface="+mj-ea"/>
                <a:cs typeface="+mj-cs"/>
              </a:rPr>
              <a:t>Language</a:t>
            </a:r>
          </a:p>
          <a:p>
            <a:r>
              <a:rPr lang="en-GB" sz="3600" dirty="0">
                <a:latin typeface="+mj-lt"/>
                <a:ea typeface="+mj-ea"/>
                <a:cs typeface="+mj-cs"/>
              </a:rPr>
              <a:t>Attitudes</a:t>
            </a:r>
          </a:p>
          <a:p>
            <a:r>
              <a:rPr lang="en-GB" sz="3600" dirty="0">
                <a:latin typeface="+mj-lt"/>
                <a:ea typeface="+mj-ea"/>
                <a:cs typeface="+mj-cs"/>
              </a:rPr>
              <a:t>Social media misuse</a:t>
            </a:r>
          </a:p>
          <a:p>
            <a:r>
              <a:rPr lang="en-GB" sz="3600" dirty="0">
                <a:latin typeface="+mj-lt"/>
                <a:ea typeface="+mj-ea"/>
                <a:cs typeface="+mj-cs"/>
              </a:rPr>
              <a:t>Sexual bullying and harassment</a:t>
            </a:r>
          </a:p>
          <a:p>
            <a:r>
              <a:rPr lang="en-GB" sz="3600" dirty="0">
                <a:latin typeface="+mj-lt"/>
                <a:ea typeface="+mj-ea"/>
                <a:cs typeface="+mj-cs"/>
              </a:rPr>
              <a:t>Gender policing</a:t>
            </a:r>
          </a:p>
          <a:p>
            <a:r>
              <a:rPr lang="en-GB" sz="3600" dirty="0">
                <a:latin typeface="+mj-lt"/>
                <a:ea typeface="+mj-ea"/>
                <a:cs typeface="+mj-cs"/>
              </a:rPr>
              <a:t>Violence against women</a:t>
            </a:r>
          </a:p>
          <a:p>
            <a:pPr marL="0" indent="0">
              <a:buNone/>
            </a:pPr>
            <a:endParaRPr lang="en-GB" dirty="0"/>
          </a:p>
        </p:txBody>
      </p:sp>
    </p:spTree>
    <p:extLst>
      <p:ext uri="{BB962C8B-B14F-4D97-AF65-F5344CB8AC3E}">
        <p14:creationId xmlns:p14="http://schemas.microsoft.com/office/powerpoint/2010/main" val="70186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878"/>
            <a:ext cx="8229600" cy="1143000"/>
          </a:xfrm>
        </p:spPr>
        <p:txBody>
          <a:bodyPr>
            <a:normAutofit/>
          </a:bodyPr>
          <a:lstStyle/>
          <a:p>
            <a:r>
              <a:rPr lang="en-GB" sz="3600" b="1" dirty="0">
                <a:solidFill>
                  <a:srgbClr val="30999C"/>
                </a:solidFill>
              </a:rPr>
              <a:t>Classroom experiences</a:t>
            </a:r>
          </a:p>
        </p:txBody>
      </p:sp>
      <p:sp>
        <p:nvSpPr>
          <p:cNvPr id="3" name="Content Placeholder 2"/>
          <p:cNvSpPr>
            <a:spLocks noGrp="1"/>
          </p:cNvSpPr>
          <p:nvPr>
            <p:ph idx="1"/>
          </p:nvPr>
        </p:nvSpPr>
        <p:spPr/>
        <p:txBody>
          <a:bodyPr>
            <a:normAutofit/>
          </a:bodyPr>
          <a:lstStyle/>
          <a:p>
            <a:pPr marL="0" indent="0">
              <a:buNone/>
            </a:pPr>
            <a:endParaRPr lang="en-GB" sz="1200" i="1" dirty="0">
              <a:solidFill>
                <a:schemeClr val="accent5">
                  <a:lumMod val="75000"/>
                </a:schemeClr>
              </a:solidFill>
            </a:endParaRPr>
          </a:p>
          <a:p>
            <a:pPr marL="0" indent="0">
              <a:buNone/>
            </a:pPr>
            <a:endParaRPr lang="en-GB" sz="1200" dirty="0">
              <a:solidFill>
                <a:schemeClr val="accent5">
                  <a:lumMod val="75000"/>
                </a:schemeClr>
              </a:solidFill>
            </a:endParaRPr>
          </a:p>
          <a:p>
            <a:pPr marL="0" indent="0">
              <a:buNone/>
            </a:pPr>
            <a:endParaRPr lang="en-GB" sz="2800" dirty="0">
              <a:solidFill>
                <a:schemeClr val="accent5">
                  <a:lumMod val="75000"/>
                </a:schemeClr>
              </a:solidFill>
            </a:endParaRPr>
          </a:p>
          <a:p>
            <a:pPr marL="0" indent="0">
              <a:buNone/>
            </a:pPr>
            <a:endParaRPr lang="en-GB" sz="2800" dirty="0">
              <a:solidFill>
                <a:schemeClr val="accent5">
                  <a:lumMod val="75000"/>
                </a:schemeClr>
              </a:solidFill>
            </a:endParaRPr>
          </a:p>
          <a:p>
            <a:pPr marL="0" indent="0">
              <a:buNone/>
            </a:pPr>
            <a:endParaRPr lang="en-GB" i="1" dirty="0">
              <a:solidFill>
                <a:schemeClr val="accent5">
                  <a:lumMod val="75000"/>
                </a:schemeClr>
              </a:solidFill>
            </a:endParaRPr>
          </a:p>
          <a:p>
            <a:pPr marL="0" indent="0">
              <a:buNone/>
            </a:pPr>
            <a:endParaRPr lang="en-GB" dirty="0"/>
          </a:p>
          <a:p>
            <a:pPr marL="0" indent="0">
              <a:buNone/>
            </a:pPr>
            <a:endParaRPr lang="en-GB" dirty="0"/>
          </a:p>
        </p:txBody>
      </p:sp>
      <p:sp>
        <p:nvSpPr>
          <p:cNvPr id="4" name="Speech Bubble: Oval 3"/>
          <p:cNvSpPr/>
          <p:nvPr/>
        </p:nvSpPr>
        <p:spPr>
          <a:xfrm>
            <a:off x="323528" y="1417638"/>
            <a:ext cx="4320480" cy="2264226"/>
          </a:xfrm>
          <a:prstGeom prst="wedgeEllipseCallout">
            <a:avLst/>
          </a:prstGeom>
          <a:gradFill flip="none" rotWithShape="1">
            <a:gsLst>
              <a:gs pos="0">
                <a:srgbClr val="39B4B7"/>
              </a:gs>
              <a:gs pos="38000">
                <a:schemeClr val="accent5">
                  <a:lumMod val="97000"/>
                  <a:lumOff val="3000"/>
                </a:schemeClr>
              </a:gs>
              <a:gs pos="100000">
                <a:schemeClr val="accent5">
                  <a:lumMod val="60000"/>
                  <a:lumOff val="40000"/>
                </a:schemeClr>
              </a:gs>
            </a:gsLst>
            <a:lin ang="1620000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 P1 class was watching a news story about the women’s World Cup and a boy said ‘I didn’t know women played football’” – Primary Teacher, Aberdeen</a:t>
            </a:r>
          </a:p>
        </p:txBody>
      </p:sp>
      <p:sp>
        <p:nvSpPr>
          <p:cNvPr id="5" name="Speech Bubble: Oval 4"/>
          <p:cNvSpPr/>
          <p:nvPr/>
        </p:nvSpPr>
        <p:spPr>
          <a:xfrm>
            <a:off x="1313632" y="3828905"/>
            <a:ext cx="4443794" cy="2638347"/>
          </a:xfrm>
          <a:prstGeom prst="wedgeEllipseCallout">
            <a:avLst/>
          </a:prstGeom>
          <a:gradFill>
            <a:gsLst>
              <a:gs pos="0">
                <a:srgbClr val="39B4B7"/>
              </a:gs>
              <a:gs pos="100000">
                <a:schemeClr val="accent5">
                  <a:lumMod val="97000"/>
                  <a:lumOff val="3000"/>
                </a:schemeClr>
              </a:gs>
              <a:gs pos="100000">
                <a:schemeClr val="accent5">
                  <a:lumMod val="60000"/>
                  <a:lumOff val="40000"/>
                </a:schemeClr>
              </a:gs>
            </a:gsLst>
            <a:lin ang="1620000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“The children were doing a puzzle to confront stereotyping [where you assume a surgeon is male] and when a pupil said, ‘The surgeon could be his mum’, the class laughed at him” – Primary Teacher, Edinburgh</a:t>
            </a:r>
          </a:p>
        </p:txBody>
      </p:sp>
      <p:sp>
        <p:nvSpPr>
          <p:cNvPr id="6" name="Speech Bubble: Oval 5"/>
          <p:cNvSpPr/>
          <p:nvPr/>
        </p:nvSpPr>
        <p:spPr>
          <a:xfrm>
            <a:off x="5004048" y="1211560"/>
            <a:ext cx="3533339" cy="2114181"/>
          </a:xfrm>
          <a:prstGeom prst="wedgeEllipseCallout">
            <a:avLst/>
          </a:prstGeom>
          <a:gradFill>
            <a:gsLst>
              <a:gs pos="0">
                <a:schemeClr val="accent5">
                  <a:shade val="30000"/>
                  <a:satMod val="115000"/>
                </a:schemeClr>
              </a:gs>
              <a:gs pos="58000">
                <a:srgbClr val="39B4B7"/>
              </a:gs>
              <a:gs pos="100000">
                <a:schemeClr val="accent5">
                  <a:shade val="100000"/>
                  <a:satMod val="115000"/>
                </a:schemeClr>
              </a:gs>
            </a:gsLst>
            <a:lin ang="810000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“Pupils commonly use words like ‘slut’ – but don’t even know what it means” – HE Lecturer, Aberdeen</a:t>
            </a:r>
          </a:p>
        </p:txBody>
      </p:sp>
      <p:sp>
        <p:nvSpPr>
          <p:cNvPr id="8" name="Speech Bubble: Oval 7"/>
          <p:cNvSpPr/>
          <p:nvPr/>
        </p:nvSpPr>
        <p:spPr>
          <a:xfrm>
            <a:off x="6085175" y="3714380"/>
            <a:ext cx="2601625" cy="1802851"/>
          </a:xfrm>
          <a:prstGeom prst="wedgeEllipseCallout">
            <a:avLst/>
          </a:prstGeom>
          <a:gradFill>
            <a:gsLst>
              <a:gs pos="0">
                <a:schemeClr val="accent5">
                  <a:shade val="30000"/>
                  <a:satMod val="115000"/>
                </a:schemeClr>
              </a:gs>
              <a:gs pos="8000">
                <a:srgbClr val="39B4B7"/>
              </a:gs>
              <a:gs pos="100000">
                <a:schemeClr val="accent5">
                  <a:shade val="100000"/>
                  <a:satMod val="115000"/>
                </a:schemeClr>
              </a:gs>
            </a:gsLst>
            <a:lin ang="8100000" scaled="1"/>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“A pupil in my class called me a ‘fat f***ing whore” – Secondary Teacher - Fife</a:t>
            </a:r>
          </a:p>
        </p:txBody>
      </p:sp>
    </p:spTree>
    <p:extLst>
      <p:ext uri="{BB962C8B-B14F-4D97-AF65-F5344CB8AC3E}">
        <p14:creationId xmlns:p14="http://schemas.microsoft.com/office/powerpoint/2010/main" val="3599324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solidFill>
                  <a:srgbClr val="30999C"/>
                </a:solidFill>
              </a:rPr>
              <a:t>Dangerous consequences</a:t>
            </a:r>
          </a:p>
        </p:txBody>
      </p:sp>
      <p:sp>
        <p:nvSpPr>
          <p:cNvPr id="3" name="Content Placeholder 2"/>
          <p:cNvSpPr>
            <a:spLocks noGrp="1"/>
          </p:cNvSpPr>
          <p:nvPr>
            <p:ph idx="1"/>
          </p:nvPr>
        </p:nvSpPr>
        <p:spPr/>
        <p:txBody>
          <a:bodyPr/>
          <a:lstStyle/>
          <a:p>
            <a:pPr marL="0" indent="0">
              <a:buNone/>
            </a:pPr>
            <a:endParaRPr lang="en-GB" dirty="0">
              <a:solidFill>
                <a:srgbClr val="FF0000"/>
              </a:solidFill>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440554336"/>
              </p:ext>
            </p:extLst>
          </p:nvPr>
        </p:nvGraphicFramePr>
        <p:xfrm>
          <a:off x="1524000" y="1397000"/>
          <a:ext cx="6096000" cy="491236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1770422928"/>
                    </a:ext>
                  </a:extLst>
                </a:gridCol>
                <a:gridCol w="3048000">
                  <a:extLst>
                    <a:ext uri="{9D8B030D-6E8A-4147-A177-3AD203B41FA5}">
                      <a16:colId xmlns:a16="http://schemas.microsoft.com/office/drawing/2014/main" val="2838766406"/>
                    </a:ext>
                  </a:extLst>
                </a:gridCol>
              </a:tblGrid>
              <a:tr h="370840">
                <a:tc>
                  <a:txBody>
                    <a:bodyPr/>
                    <a:lstStyle/>
                    <a:p>
                      <a:r>
                        <a:rPr lang="en-GB" dirty="0"/>
                        <a:t>Short Term</a:t>
                      </a:r>
                    </a:p>
                  </a:txBody>
                  <a:tcPr>
                    <a:solidFill>
                      <a:srgbClr val="39B4B7"/>
                    </a:solidFill>
                  </a:tcPr>
                </a:tc>
                <a:tc>
                  <a:txBody>
                    <a:bodyPr/>
                    <a:lstStyle/>
                    <a:p>
                      <a:r>
                        <a:rPr lang="en-GB" dirty="0"/>
                        <a:t>Long Term</a:t>
                      </a:r>
                    </a:p>
                  </a:txBody>
                  <a:tcPr>
                    <a:solidFill>
                      <a:srgbClr val="39B4B7"/>
                    </a:solidFill>
                  </a:tcPr>
                </a:tc>
                <a:extLst>
                  <a:ext uri="{0D108BD9-81ED-4DB2-BD59-A6C34878D82A}">
                    <a16:rowId xmlns:a16="http://schemas.microsoft.com/office/drawing/2014/main" val="23078995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Sexual bullying and harassment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 sexual</a:t>
                      </a:r>
                      <a:r>
                        <a:rPr lang="en-GB" sz="1400" baseline="0" dirty="0"/>
                        <a:t>ised verbal abuse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 - sexual assault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 - non-consensual image sharing </a:t>
                      </a:r>
                      <a:endParaRPr lang="en-GB" sz="1400" dirty="0"/>
                    </a:p>
                    <a:p>
                      <a:endParaRPr lang="en-GB" dirty="0"/>
                    </a:p>
                  </a:txBody>
                  <a:tcPr>
                    <a:solidFill>
                      <a:srgbClr val="39B4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Violence</a:t>
                      </a:r>
                      <a:r>
                        <a:rPr lang="en-GB" baseline="0" dirty="0"/>
                        <a:t> against women</a:t>
                      </a:r>
                      <a:endParaRPr lang="en-GB" dirty="0"/>
                    </a:p>
                    <a:p>
                      <a:r>
                        <a:rPr lang="en-GB" sz="1400" dirty="0"/>
                        <a:t> - physical,</a:t>
                      </a:r>
                      <a:r>
                        <a:rPr lang="en-GB" sz="1400" baseline="0" dirty="0"/>
                        <a:t> sexual and psychological violence including </a:t>
                      </a:r>
                      <a:r>
                        <a:rPr lang="en-GB" sz="1400" dirty="0"/>
                        <a:t>domestic </a:t>
                      </a:r>
                      <a:r>
                        <a:rPr lang="en-GB" sz="1400" baseline="0" dirty="0"/>
                        <a:t>abuse, rape, child sexual abuse</a:t>
                      </a:r>
                    </a:p>
                    <a:p>
                      <a:r>
                        <a:rPr lang="en-GB" sz="1400" baseline="0" dirty="0"/>
                        <a:t> - sexual harassment</a:t>
                      </a:r>
                    </a:p>
                    <a:p>
                      <a:r>
                        <a:rPr lang="en-GB" sz="1400" baseline="0" dirty="0"/>
                        <a:t> - commercial sexual exploitation</a:t>
                      </a:r>
                    </a:p>
                    <a:p>
                      <a:r>
                        <a:rPr lang="en-GB" sz="1400" baseline="0" dirty="0"/>
                        <a:t> - Female Genital Mutilation </a:t>
                      </a:r>
                    </a:p>
                    <a:p>
                      <a:r>
                        <a:rPr lang="en-GB" sz="1400" baseline="0" dirty="0"/>
                        <a:t> - forced and child marriages</a:t>
                      </a:r>
                    </a:p>
                  </a:txBody>
                  <a:tcPr>
                    <a:solidFill>
                      <a:srgbClr val="39B4B7"/>
                    </a:solidFill>
                  </a:tcPr>
                </a:tc>
                <a:extLst>
                  <a:ext uri="{0D108BD9-81ED-4DB2-BD59-A6C34878D82A}">
                    <a16:rowId xmlns:a16="http://schemas.microsoft.com/office/drawing/2014/main" val="19546424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Gender policing</a:t>
                      </a:r>
                    </a:p>
                    <a:p>
                      <a:r>
                        <a:rPr lang="en-GB" dirty="0"/>
                        <a:t> </a:t>
                      </a:r>
                      <a:r>
                        <a:rPr lang="en-GB" sz="1400" dirty="0"/>
                        <a:t>- stereotypes</a:t>
                      </a:r>
                    </a:p>
                    <a:p>
                      <a:r>
                        <a:rPr lang="en-GB" sz="1400" dirty="0"/>
                        <a:t> - peer-group pressure</a:t>
                      </a:r>
                    </a:p>
                    <a:p>
                      <a:r>
                        <a:rPr lang="en-GB" sz="1400" dirty="0"/>
                        <a:t> </a:t>
                      </a:r>
                    </a:p>
                  </a:txBody>
                  <a:tcPr>
                    <a:solidFill>
                      <a:srgbClr val="39B4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Gender inequality in the economy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400" dirty="0"/>
                        <a:t>- gender pay and income</a:t>
                      </a:r>
                      <a:r>
                        <a:rPr lang="en-GB" sz="1400" baseline="0" dirty="0"/>
                        <a:t> </a:t>
                      </a:r>
                      <a:r>
                        <a:rPr lang="en-GB" sz="1400" dirty="0"/>
                        <a:t>gap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 occupational segregation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 </a:t>
                      </a:r>
                    </a:p>
                  </a:txBody>
                  <a:tcPr>
                    <a:solidFill>
                      <a:srgbClr val="39B4B7"/>
                    </a:solidFill>
                  </a:tcPr>
                </a:tc>
                <a:extLst>
                  <a:ext uri="{0D108BD9-81ED-4DB2-BD59-A6C34878D82A}">
                    <a16:rowId xmlns:a16="http://schemas.microsoft.com/office/drawing/2014/main" val="2851875357"/>
                  </a:ext>
                </a:extLst>
              </a:tr>
              <a:tr h="370840">
                <a:tc>
                  <a:txBody>
                    <a:bodyPr/>
                    <a:lstStyle/>
                    <a:p>
                      <a:r>
                        <a:rPr lang="en-GB" sz="1800" kern="1200" dirty="0">
                          <a:solidFill>
                            <a:schemeClr val="dk1"/>
                          </a:solidFill>
                          <a:latin typeface="+mn-lt"/>
                          <a:ea typeface="+mn-ea"/>
                          <a:cs typeface="+mn-cs"/>
                        </a:rPr>
                        <a:t>Fear,</a:t>
                      </a:r>
                      <a:r>
                        <a:rPr lang="en-GB" sz="1800" kern="1200" baseline="0" dirty="0">
                          <a:solidFill>
                            <a:schemeClr val="dk1"/>
                          </a:solidFill>
                          <a:latin typeface="+mn-lt"/>
                          <a:ea typeface="+mn-ea"/>
                          <a:cs typeface="+mn-cs"/>
                        </a:rPr>
                        <a:t> anxiety and stress</a:t>
                      </a:r>
                      <a:endParaRPr lang="en-GB" sz="1400" kern="1200" dirty="0">
                        <a:solidFill>
                          <a:schemeClr val="dk1"/>
                        </a:solidFill>
                        <a:latin typeface="+mn-lt"/>
                        <a:ea typeface="+mn-ea"/>
                        <a:cs typeface="+mn-cs"/>
                      </a:endParaRPr>
                    </a:p>
                    <a:p>
                      <a:r>
                        <a:rPr lang="en-GB" sz="1400" kern="1200" baseline="0" dirty="0">
                          <a:solidFill>
                            <a:schemeClr val="dk1"/>
                          </a:solidFill>
                          <a:latin typeface="+mn-lt"/>
                          <a:ea typeface="+mn-ea"/>
                          <a:cs typeface="+mn-cs"/>
                        </a:rPr>
                        <a:t> - impacts on health and wellbeing</a:t>
                      </a:r>
                    </a:p>
                    <a:p>
                      <a:r>
                        <a:rPr lang="en-GB" sz="1400" kern="1200" baseline="0" dirty="0">
                          <a:solidFill>
                            <a:schemeClr val="dk1"/>
                          </a:solidFill>
                          <a:latin typeface="+mn-lt"/>
                          <a:ea typeface="+mn-ea"/>
                          <a:cs typeface="+mn-cs"/>
                        </a:rPr>
                        <a:t> - impacts on educational outcomes</a:t>
                      </a:r>
                      <a:endParaRPr lang="en-GB" sz="1400" kern="1200" dirty="0">
                        <a:solidFill>
                          <a:schemeClr val="dk1"/>
                        </a:solidFill>
                        <a:latin typeface="+mn-lt"/>
                        <a:ea typeface="+mn-ea"/>
                        <a:cs typeface="+mn-cs"/>
                      </a:endParaRPr>
                    </a:p>
                    <a:p>
                      <a:r>
                        <a:rPr lang="en-GB" baseline="0" dirty="0"/>
                        <a:t> </a:t>
                      </a:r>
                      <a:endParaRPr lang="en-GB" dirty="0"/>
                    </a:p>
                  </a:txBody>
                  <a:tcPr>
                    <a:solidFill>
                      <a:srgbClr val="39B4B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Under-representation of women in public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a:t>
                      </a:r>
                      <a:r>
                        <a:rPr lang="en-GB" sz="1400" dirty="0"/>
                        <a:t>- fewer women MPs and MSPs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 - fewer women in senior roles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 - sexism in the media </a:t>
                      </a:r>
                      <a:endParaRPr lang="en-GB" sz="1400" dirty="0"/>
                    </a:p>
                  </a:txBody>
                  <a:tcPr>
                    <a:solidFill>
                      <a:srgbClr val="39B4B7"/>
                    </a:solidFill>
                  </a:tcPr>
                </a:tc>
                <a:extLst>
                  <a:ext uri="{0D108BD9-81ED-4DB2-BD59-A6C34878D82A}">
                    <a16:rowId xmlns:a16="http://schemas.microsoft.com/office/drawing/2014/main" val="862337690"/>
                  </a:ext>
                </a:extLst>
              </a:tr>
            </a:tbl>
          </a:graphicData>
        </a:graphic>
      </p:graphicFrame>
    </p:spTree>
    <p:extLst>
      <p:ext uri="{BB962C8B-B14F-4D97-AF65-F5344CB8AC3E}">
        <p14:creationId xmlns:p14="http://schemas.microsoft.com/office/powerpoint/2010/main" val="2303525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1916832"/>
            <a:ext cx="4608512" cy="4278094"/>
          </a:xfrm>
          <a:prstGeom prst="rect">
            <a:avLst/>
          </a:prstGeom>
        </p:spPr>
        <p:txBody>
          <a:bodyPr wrap="square">
            <a:spAutoFit/>
          </a:bodyPr>
          <a:lstStyle/>
          <a:p>
            <a:pPr marL="342900" indent="-342900">
              <a:buFont typeface="Arial" panose="020B0604020202020204" pitchFamily="34" charset="0"/>
              <a:buChar char="•"/>
            </a:pPr>
            <a:r>
              <a:rPr lang="en-GB" sz="2800" dirty="0"/>
              <a:t>Develop a </a:t>
            </a:r>
            <a:r>
              <a:rPr lang="en-GB" sz="2800" b="1" dirty="0"/>
              <a:t>whole school policy </a:t>
            </a:r>
            <a:r>
              <a:rPr lang="en-GB" sz="2800" dirty="0"/>
              <a:t>which addresses gender equality and violence against women </a:t>
            </a:r>
          </a:p>
          <a:p>
            <a:endParaRPr lang="en-GB" sz="2800" dirty="0"/>
          </a:p>
          <a:p>
            <a:pPr marL="342900" indent="-342900">
              <a:buFont typeface="Arial" panose="020B0604020202020204" pitchFamily="34" charset="0"/>
              <a:buChar char="•"/>
            </a:pPr>
            <a:r>
              <a:rPr lang="en-GB" sz="2800" b="1" dirty="0"/>
              <a:t>Analyse data by gender </a:t>
            </a:r>
            <a:r>
              <a:rPr lang="en-GB" sz="2800" dirty="0"/>
              <a:t>to inform policy and practice and identify inadvertent discrimination  </a:t>
            </a:r>
          </a:p>
          <a:p>
            <a:endParaRPr lang="en-GB" sz="2000" dirty="0"/>
          </a:p>
        </p:txBody>
      </p:sp>
      <p:sp>
        <p:nvSpPr>
          <p:cNvPr id="3" name="Rectangle 2"/>
          <p:cNvSpPr/>
          <p:nvPr/>
        </p:nvSpPr>
        <p:spPr>
          <a:xfrm>
            <a:off x="899592" y="332656"/>
            <a:ext cx="7200800" cy="1754326"/>
          </a:xfrm>
          <a:prstGeom prst="rect">
            <a:avLst/>
          </a:prstGeom>
        </p:spPr>
        <p:txBody>
          <a:bodyPr wrap="square">
            <a:spAutoFit/>
          </a:bodyPr>
          <a:lstStyle/>
          <a:p>
            <a:pPr algn="ctr"/>
            <a:r>
              <a:rPr lang="en-GB" sz="3600" b="1" dirty="0">
                <a:solidFill>
                  <a:srgbClr val="30999C"/>
                </a:solidFill>
                <a:latin typeface="+mj-lt"/>
                <a:ea typeface="+mj-ea"/>
                <a:cs typeface="+mj-cs"/>
              </a:rPr>
              <a:t>Suggested strategies to combat misogyny: Policy and practice</a:t>
            </a:r>
          </a:p>
          <a:p>
            <a:pPr algn="ctr"/>
            <a:endParaRPr lang="en-GB" sz="3600" b="1" dirty="0">
              <a:solidFill>
                <a:srgbClr val="30999C"/>
              </a:solidFill>
              <a:latin typeface="+mj-lt"/>
              <a:ea typeface="+mj-ea"/>
              <a:cs typeface="+mj-cs"/>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708920"/>
            <a:ext cx="3048000" cy="2033016"/>
          </a:xfrm>
          <a:prstGeom prst="rect">
            <a:avLst/>
          </a:prstGeom>
        </p:spPr>
      </p:pic>
    </p:spTree>
    <p:extLst>
      <p:ext uri="{BB962C8B-B14F-4D97-AF65-F5344CB8AC3E}">
        <p14:creationId xmlns:p14="http://schemas.microsoft.com/office/powerpoint/2010/main" val="114366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1501</Words>
  <Application>Microsoft Office PowerPoint</Application>
  <PresentationFormat>On-screen Show (4:3)</PresentationFormat>
  <Paragraphs>215</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Why focus on women and girls?</vt:lpstr>
      <vt:lpstr>Legal context (1)</vt:lpstr>
      <vt:lpstr>Legal context (2)</vt:lpstr>
      <vt:lpstr>Recognising misogynistic  attitudes and behaviour</vt:lpstr>
      <vt:lpstr>Classroom experiences</vt:lpstr>
      <vt:lpstr>Dangerous consequences</vt:lpstr>
      <vt:lpstr>PowerPoint Presentation</vt:lpstr>
      <vt:lpstr>PowerPoint Presentation</vt:lpstr>
      <vt:lpstr>PowerPoint Presentation</vt:lpstr>
      <vt:lpstr>PowerPoint Presentation</vt:lpstr>
      <vt:lpstr>Suggested strategies:  Partnership working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Bradley</dc:creator>
  <cp:lastModifiedBy>Cheryl Colquhoun</cp:lastModifiedBy>
  <cp:revision>89</cp:revision>
  <cp:lastPrinted>2016-06-08T12:01:58Z</cp:lastPrinted>
  <dcterms:created xsi:type="dcterms:W3CDTF">2015-11-24T10:52:40Z</dcterms:created>
  <dcterms:modified xsi:type="dcterms:W3CDTF">2016-08-24T08:39:14Z</dcterms:modified>
</cp:coreProperties>
</file>